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56" r:id="rId3"/>
    <p:sldId id="266" r:id="rId4"/>
    <p:sldId id="269" r:id="rId5"/>
    <p:sldId id="257" r:id="rId6"/>
    <p:sldId id="263" r:id="rId7"/>
    <p:sldId id="258" r:id="rId8"/>
    <p:sldId id="267" r:id="rId9"/>
    <p:sldId id="268" r:id="rId10"/>
    <p:sldId id="272" r:id="rId11"/>
    <p:sldId id="273" r:id="rId12"/>
    <p:sldId id="270" r:id="rId13"/>
    <p:sldId id="259" r:id="rId14"/>
    <p:sldId id="260" r:id="rId15"/>
    <p:sldId id="271" r:id="rId16"/>
    <p:sldId id="274" r:id="rId17"/>
    <p:sldId id="261" r:id="rId18"/>
    <p:sldId id="262" r:id="rId19"/>
    <p:sldId id="275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106" d="100"/>
          <a:sy n="106" d="100"/>
        </p:scale>
        <p:origin x="-113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D2864-1FA1-4AC0-B48D-C1C4026B81B5}" type="datetimeFigureOut">
              <a:rPr lang="ru-RU" smtClean="0"/>
              <a:pPr/>
              <a:t>22.03.2015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5EDA0-E378-4E22-A204-077F30EA60A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9.png"/><Relationship Id="rId4" Type="http://schemas.microsoft.com/office/2007/relationships/media" Target="../media/media1.mp3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bashtanka.info/prislivya/prislivy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404665"/>
            <a:ext cx="5902424" cy="2160239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Календарно-обрядові пісні. 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Колядки та щедрівки.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2780928"/>
            <a:ext cx="5760640" cy="3240360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Автор: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Чиж Валентина Михайлівна,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вчитель української мови та літератури,</a:t>
            </a:r>
          </a:p>
          <a:p>
            <a:r>
              <a:rPr lang="uk-UA" dirty="0" err="1" smtClean="0">
                <a:solidFill>
                  <a:srgbClr val="002060"/>
                </a:solidFill>
              </a:rPr>
              <a:t>Золотоніська</a:t>
            </a:r>
            <a:r>
              <a:rPr lang="uk-UA" dirty="0" smtClean="0">
                <a:solidFill>
                  <a:srgbClr val="002060"/>
                </a:solidFill>
              </a:rPr>
              <a:t> спеціальна загальноосвітня школа-інтернат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uk-UA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“Маланка”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600200"/>
            <a:ext cx="6059016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27784" cy="6858000"/>
          </a:xfrm>
          <a:prstGeom prst="rect">
            <a:avLst/>
          </a:prstGeom>
        </p:spPr>
      </p:pic>
      <p:pic>
        <p:nvPicPr>
          <p:cNvPr id="30722" name="Picture 2" descr="http://pics.livejournal.com/nebratan/pic/0010xa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6120680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1143000"/>
          </a:xfrm>
        </p:spPr>
        <p:txBody>
          <a:bodyPr>
            <a:normAutofit/>
          </a:bodyPr>
          <a:lstStyle/>
          <a:p>
            <a:r>
              <a:rPr lang="uk-UA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“Засівна”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одержимое 4" descr="2ef25f50edbdbcdf38626440602ade34_pjesni_pro_rozhdjestv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5257" y="1668621"/>
            <a:ext cx="5852160" cy="438912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277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Колядки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1600200"/>
            <a:ext cx="59150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err="1" smtClean="0"/>
              <a:t>Величальні</a:t>
            </a:r>
            <a:r>
              <a:rPr lang="ru-RU" dirty="0" smtClean="0"/>
              <a:t> </a:t>
            </a:r>
            <a:r>
              <a:rPr lang="ru-RU" dirty="0" err="1" smtClean="0"/>
              <a:t>обрядові</a:t>
            </a:r>
            <a:r>
              <a:rPr lang="ru-RU" dirty="0" smtClean="0"/>
              <a:t> </a:t>
            </a:r>
            <a:r>
              <a:rPr lang="ru-RU" dirty="0" err="1" smtClean="0"/>
              <a:t>пісні</a:t>
            </a:r>
            <a:r>
              <a:rPr lang="ru-RU" dirty="0" smtClean="0"/>
              <a:t> </a:t>
            </a:r>
            <a:r>
              <a:rPr lang="ru-RU" dirty="0" err="1" smtClean="0"/>
              <a:t>зимового</a:t>
            </a:r>
            <a:r>
              <a:rPr lang="ru-RU" dirty="0" smtClean="0"/>
              <a:t> циклу,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походять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глибокої</a:t>
            </a:r>
            <a:r>
              <a:rPr lang="ru-RU" dirty="0" smtClean="0"/>
              <a:t> </a:t>
            </a:r>
            <a:r>
              <a:rPr lang="ru-RU" dirty="0" err="1" smtClean="0"/>
              <a:t>давнини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Колядки </a:t>
            </a:r>
            <a:r>
              <a:rPr lang="ru-RU" dirty="0" err="1" smtClean="0"/>
              <a:t>приурочені</a:t>
            </a:r>
            <a:r>
              <a:rPr lang="ru-RU" dirty="0" smtClean="0"/>
              <a:t> до </a:t>
            </a:r>
            <a:r>
              <a:rPr lang="ru-RU" dirty="0" err="1" smtClean="0"/>
              <a:t>найголовнішого</a:t>
            </a:r>
            <a:r>
              <a:rPr lang="ru-RU" dirty="0" smtClean="0"/>
              <a:t> свята — </a:t>
            </a:r>
            <a:r>
              <a:rPr lang="ru-RU" dirty="0" err="1" smtClean="0"/>
              <a:t>зимового</a:t>
            </a:r>
            <a:r>
              <a:rPr lang="ru-RU" dirty="0" smtClean="0"/>
              <a:t> </a:t>
            </a:r>
            <a:r>
              <a:rPr lang="ru-RU" dirty="0" err="1" smtClean="0"/>
              <a:t>сонцевороту</a:t>
            </a:r>
            <a:r>
              <a:rPr lang="ru-RU" dirty="0" smtClean="0"/>
              <a:t>, перемоги </a:t>
            </a:r>
            <a:r>
              <a:rPr lang="ru-RU" dirty="0" err="1" smtClean="0"/>
              <a:t>світла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над </a:t>
            </a:r>
            <a:r>
              <a:rPr lang="ru-RU" dirty="0" err="1" smtClean="0"/>
              <a:t>зимовим</a:t>
            </a:r>
            <a:r>
              <a:rPr lang="ru-RU" dirty="0" smtClean="0"/>
              <a:t> мороком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змертвінням</a:t>
            </a:r>
            <a:r>
              <a:rPr lang="ru-RU" dirty="0" smtClean="0"/>
              <a:t> у </a:t>
            </a:r>
            <a:r>
              <a:rPr lang="ru-RU" dirty="0" err="1" smtClean="0"/>
              <a:t>природі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err="1" smtClean="0"/>
              <a:t>Коляди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весь обряд </a:t>
            </a:r>
            <a:r>
              <a:rPr lang="ru-RU" dirty="0" err="1" smtClean="0"/>
              <a:t>колядування</a:t>
            </a:r>
            <a:r>
              <a:rPr lang="ru-RU" dirty="0" smtClean="0"/>
              <a:t> у </a:t>
            </a:r>
            <a:r>
              <a:rPr lang="ru-RU" dirty="0" err="1" smtClean="0"/>
              <a:t>християнський</a:t>
            </a:r>
            <a:r>
              <a:rPr lang="ru-RU" dirty="0" smtClean="0"/>
              <a:t> час </a:t>
            </a:r>
            <a:r>
              <a:rPr lang="ru-RU" dirty="0" err="1" smtClean="0"/>
              <a:t>значною</a:t>
            </a:r>
            <a:r>
              <a:rPr lang="ru-RU" dirty="0" smtClean="0"/>
              <a:t> </a:t>
            </a:r>
            <a:r>
              <a:rPr lang="ru-RU" dirty="0" err="1" smtClean="0"/>
              <a:t>мірою</a:t>
            </a:r>
            <a:r>
              <a:rPr lang="ru-RU" dirty="0" smtClean="0"/>
              <a:t> </a:t>
            </a:r>
            <a:r>
              <a:rPr lang="ru-RU" dirty="0" err="1" smtClean="0"/>
              <a:t>перенесені</a:t>
            </a:r>
            <a:r>
              <a:rPr lang="ru-RU" dirty="0" smtClean="0"/>
              <a:t> на </a:t>
            </a:r>
            <a:r>
              <a:rPr lang="ru-RU" dirty="0" err="1" smtClean="0"/>
              <a:t>християнське</a:t>
            </a:r>
            <a:r>
              <a:rPr lang="ru-RU" dirty="0" smtClean="0"/>
              <a:t> </a:t>
            </a:r>
            <a:r>
              <a:rPr lang="ru-RU" dirty="0" err="1" smtClean="0"/>
              <a:t>Різдвяні</a:t>
            </a:r>
            <a:r>
              <a:rPr lang="ru-RU" dirty="0" smtClean="0"/>
              <a:t> свята. </a:t>
            </a:r>
          </a:p>
          <a:p>
            <a:pPr>
              <a:buNone/>
            </a:pPr>
            <a:r>
              <a:rPr lang="ru-RU" dirty="0" smtClean="0"/>
              <a:t>Колядки, за </a:t>
            </a:r>
            <a:r>
              <a:rPr lang="ru-RU" dirty="0" err="1" smtClean="0"/>
              <a:t>традицією</a:t>
            </a:r>
            <a:r>
              <a:rPr lang="ru-RU" dirty="0" smtClean="0"/>
              <a:t> </a:t>
            </a:r>
            <a:r>
              <a:rPr lang="ru-RU" dirty="0" err="1" smtClean="0"/>
              <a:t>вшановували</a:t>
            </a:r>
            <a:r>
              <a:rPr lang="ru-RU" dirty="0" smtClean="0"/>
              <a:t>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членів</a:t>
            </a:r>
            <a:r>
              <a:rPr lang="ru-RU" dirty="0" smtClean="0"/>
              <a:t> </a:t>
            </a:r>
            <a:r>
              <a:rPr lang="ru-RU" dirty="0" err="1" smtClean="0"/>
              <a:t>родини</a:t>
            </a:r>
            <a:r>
              <a:rPr lang="ru-RU" dirty="0" smtClean="0"/>
              <a:t>: господаря, </a:t>
            </a:r>
            <a:r>
              <a:rPr lang="ru-RU" dirty="0" err="1" smtClean="0"/>
              <a:t>господиню</a:t>
            </a:r>
            <a:r>
              <a:rPr lang="ru-RU" dirty="0" smtClean="0"/>
              <a:t>, </a:t>
            </a:r>
            <a:r>
              <a:rPr lang="ru-RU" dirty="0" err="1" smtClean="0"/>
              <a:t>хлопця</a:t>
            </a:r>
            <a:r>
              <a:rPr lang="ru-RU" dirty="0" smtClean="0"/>
              <a:t>, </a:t>
            </a:r>
            <a:r>
              <a:rPr lang="ru-RU" dirty="0" err="1" smtClean="0"/>
              <a:t>дівчину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116632"/>
            <a:ext cx="6172152" cy="1470025"/>
          </a:xfrm>
        </p:spPr>
        <p:txBody>
          <a:bodyPr/>
          <a:lstStyle/>
          <a:p>
            <a:r>
              <a:rPr lang="uk-UA" sz="5400" dirty="0" smtClean="0">
                <a:solidFill>
                  <a:srgbClr val="C00000"/>
                </a:solidFill>
              </a:rPr>
              <a:t>Колядки</a:t>
            </a:r>
            <a:r>
              <a:rPr lang="uk-UA" sz="5400" dirty="0" smtClean="0"/>
              <a:t>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800" dirty="0" smtClean="0"/>
              <a:t>(7 січня- Різдво)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2656800"/>
              </p:ext>
            </p:extLst>
          </p:nvPr>
        </p:nvGraphicFramePr>
        <p:xfrm>
          <a:off x="3995936" y="1556792"/>
          <a:ext cx="3939904" cy="5112568"/>
        </p:xfrm>
        <a:graphic>
          <a:graphicData uri="http://schemas.openxmlformats.org/drawingml/2006/table">
            <a:tbl>
              <a:tblPr/>
              <a:tblGrid>
                <a:gridCol w="3939904"/>
              </a:tblGrid>
              <a:tr h="511256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Радуйся, </a:t>
                      </a:r>
                      <a:r>
                        <a:rPr lang="ru-RU" sz="2000" dirty="0"/>
                        <a:t>Земле, Коляда </a:t>
                      </a:r>
                      <a:r>
                        <a:rPr lang="ru-RU" sz="2000" dirty="0" err="1" smtClean="0"/>
                        <a:t>їде</a:t>
                      </a:r>
                      <a:r>
                        <a:rPr lang="ru-RU" sz="2000" dirty="0" smtClean="0"/>
                        <a:t>!</a:t>
                      </a:r>
                    </a:p>
                    <a:p>
                      <a:pPr algn="ctr"/>
                      <a:r>
                        <a:rPr lang="ru-RU" sz="2000" dirty="0" err="1" smtClean="0"/>
                        <a:t>Святий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вечір</a:t>
                      </a:r>
                      <a:r>
                        <a:rPr lang="ru-RU" sz="2000" dirty="0"/>
                        <a:t>, </a:t>
                      </a:r>
                      <a:r>
                        <a:rPr lang="ru-RU" sz="2000" dirty="0" err="1"/>
                        <a:t>добрий</a:t>
                      </a:r>
                      <a:r>
                        <a:rPr lang="ru-RU" sz="2000" dirty="0"/>
                        <a:t> </a:t>
                      </a:r>
                      <a:r>
                        <a:rPr lang="ru-RU" sz="2000" dirty="0" err="1" smtClean="0"/>
                        <a:t>вечір</a:t>
                      </a:r>
                      <a:r>
                        <a:rPr lang="ru-RU" sz="2000" dirty="0"/>
                        <a:t>!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Коляда </a:t>
                      </a:r>
                      <a:r>
                        <a:rPr lang="ru-RU" sz="2000" dirty="0" err="1"/>
                        <a:t>їде</a:t>
                      </a:r>
                      <a:r>
                        <a:rPr lang="ru-RU" sz="2000" dirty="0"/>
                        <a:t>, </a:t>
                      </a:r>
                      <a:r>
                        <a:rPr lang="ru-RU" sz="2000" dirty="0" err="1"/>
                        <a:t>всім</a:t>
                      </a:r>
                      <a:r>
                        <a:rPr lang="ru-RU" sz="2000" dirty="0"/>
                        <a:t> дари </a:t>
                      </a:r>
                      <a:r>
                        <a:rPr lang="ru-RU" sz="2000" dirty="0" err="1"/>
                        <a:t>везе</a:t>
                      </a:r>
                      <a:r>
                        <a:rPr lang="ru-RU" sz="2000" dirty="0"/>
                        <a:t>.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err="1" smtClean="0"/>
                        <a:t>Всім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/>
                        <a:t>дари </a:t>
                      </a:r>
                      <a:r>
                        <a:rPr lang="ru-RU" sz="2000" dirty="0" err="1"/>
                        <a:t>везе</a:t>
                      </a:r>
                      <a:r>
                        <a:rPr lang="ru-RU" sz="2000" dirty="0"/>
                        <a:t>, нам слово </a:t>
                      </a:r>
                      <a:r>
                        <a:rPr lang="ru-RU" sz="2000" dirty="0" err="1" smtClean="0"/>
                        <a:t>каже</a:t>
                      </a:r>
                      <a:r>
                        <a:rPr lang="ru-RU" sz="2000" dirty="0"/>
                        <a:t>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Нам </a:t>
                      </a:r>
                      <a:r>
                        <a:rPr lang="ru-RU" sz="2000" dirty="0"/>
                        <a:t>слово </a:t>
                      </a:r>
                      <a:r>
                        <a:rPr lang="ru-RU" sz="2000" dirty="0" err="1"/>
                        <a:t>скаже</a:t>
                      </a:r>
                      <a:r>
                        <a:rPr lang="ru-RU" sz="2000" dirty="0"/>
                        <a:t>, </a:t>
                      </a:r>
                      <a:r>
                        <a:rPr lang="ru-RU" sz="2000" dirty="0" err="1"/>
                        <a:t>що</a:t>
                      </a:r>
                      <a:r>
                        <a:rPr lang="ru-RU" sz="2000" dirty="0"/>
                        <a:t> </a:t>
                      </a:r>
                      <a:r>
                        <a:rPr lang="ru-RU" sz="2000" dirty="0" err="1"/>
                        <a:t>вже</a:t>
                      </a:r>
                      <a:r>
                        <a:rPr lang="ru-RU" sz="2000" dirty="0"/>
                        <a:t> </a:t>
                      </a:r>
                      <a:r>
                        <a:rPr lang="ru-RU" sz="2000" dirty="0" err="1"/>
                        <a:t>світ</a:t>
                      </a:r>
                      <a:r>
                        <a:rPr lang="ru-RU" sz="2000" dirty="0"/>
                        <a:t> </a:t>
                      </a:r>
                      <a:r>
                        <a:rPr lang="ru-RU" sz="2000" dirty="0" err="1"/>
                        <a:t>сяє</a:t>
                      </a:r>
                      <a:r>
                        <a:rPr lang="ru-RU" sz="2000" dirty="0" smtClean="0"/>
                        <a:t>.</a:t>
                      </a:r>
                    </a:p>
                    <a:p>
                      <a:pPr algn="ctr"/>
                      <a:r>
                        <a:rPr lang="ru-RU" sz="2000" dirty="0" smtClean="0"/>
                        <a:t>Земле</a:t>
                      </a:r>
                      <a:r>
                        <a:rPr lang="ru-RU" sz="2000" dirty="0"/>
                        <a:t>, Земле, </a:t>
                      </a:r>
                      <a:r>
                        <a:rPr lang="ru-RU" sz="2000" dirty="0" err="1" smtClean="0"/>
                        <a:t>одчиняй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/>
                        <a:t>двері</a:t>
                      </a:r>
                      <a:r>
                        <a:rPr lang="ru-RU" sz="2000" dirty="0"/>
                        <a:t>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err="1" smtClean="0"/>
                        <a:t>Одчиняй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/>
                        <a:t>двері</a:t>
                      </a:r>
                      <a:r>
                        <a:rPr lang="ru-RU" sz="2000" dirty="0"/>
                        <a:t>, </a:t>
                      </a:r>
                      <a:r>
                        <a:rPr lang="ru-RU" sz="2000" dirty="0" smtClean="0"/>
                        <a:t>то </a:t>
                      </a:r>
                      <a:r>
                        <a:rPr lang="ru-RU" sz="2000" dirty="0" err="1"/>
                        <a:t>твій</a:t>
                      </a:r>
                      <a:r>
                        <a:rPr lang="ru-RU" sz="2000" dirty="0"/>
                        <a:t> князь </a:t>
                      </a:r>
                      <a:r>
                        <a:rPr lang="ru-RU" sz="2000" dirty="0" err="1"/>
                        <a:t>їде</a:t>
                      </a:r>
                      <a:r>
                        <a:rPr lang="ru-RU" sz="2000" dirty="0"/>
                        <a:t>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то </a:t>
                      </a:r>
                      <a:r>
                        <a:rPr lang="ru-RU" sz="2000" dirty="0" err="1"/>
                        <a:t>твій</a:t>
                      </a:r>
                      <a:r>
                        <a:rPr lang="ru-RU" sz="2000" dirty="0"/>
                        <a:t> князь </a:t>
                      </a:r>
                      <a:r>
                        <a:rPr lang="ru-RU" sz="2000" dirty="0" err="1"/>
                        <a:t>їде</a:t>
                      </a:r>
                      <a:r>
                        <a:rPr lang="ru-RU" sz="2000" dirty="0"/>
                        <a:t>, </a:t>
                      </a:r>
                      <a:r>
                        <a:rPr lang="ru-RU" sz="2000" dirty="0" err="1"/>
                        <a:t>молоду</a:t>
                      </a:r>
                      <a:r>
                        <a:rPr lang="ru-RU" sz="2000" dirty="0"/>
                        <a:t> </a:t>
                      </a:r>
                      <a:r>
                        <a:rPr lang="ru-RU" sz="2000" dirty="0" err="1"/>
                        <a:t>бере</a:t>
                      </a:r>
                      <a:r>
                        <a:rPr lang="ru-RU" sz="2000" dirty="0"/>
                        <a:t>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err="1" smtClean="0"/>
                        <a:t>Молоду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бере</a:t>
                      </a:r>
                      <a:r>
                        <a:rPr lang="ru-RU" sz="2000" dirty="0" smtClean="0"/>
                        <a:t> - </a:t>
                      </a:r>
                      <a:r>
                        <a:rPr lang="ru-RU" sz="2000" dirty="0" err="1"/>
                        <a:t>обдаровує</a:t>
                      </a:r>
                      <a:r>
                        <a:rPr lang="ru-RU" sz="2000" dirty="0"/>
                        <a:t>.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Ми </a:t>
                      </a:r>
                      <a:r>
                        <a:rPr lang="ru-RU" sz="2000" dirty="0"/>
                        <a:t>ж тебе, господарю,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Та </a:t>
                      </a:r>
                      <a:r>
                        <a:rPr lang="ru-RU" sz="2000" dirty="0"/>
                        <a:t>й не </a:t>
                      </a:r>
                      <a:r>
                        <a:rPr lang="ru-RU" sz="2000" dirty="0" err="1"/>
                        <a:t>понижаємо</a:t>
                      </a:r>
                      <a:r>
                        <a:rPr lang="ru-RU" sz="2000" dirty="0"/>
                        <a:t>, 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А </a:t>
                      </a:r>
                      <a:r>
                        <a:rPr lang="ru-RU" sz="2000" dirty="0" err="1" smtClean="0"/>
                        <a:t>своїми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err="1" smtClean="0"/>
                        <a:t>щедрами</a:t>
                      </a:r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Та </a:t>
                      </a:r>
                      <a:r>
                        <a:rPr lang="ru-RU" sz="2000" dirty="0"/>
                        <a:t>й </a:t>
                      </a:r>
                      <a:r>
                        <a:rPr lang="ru-RU" sz="2000" dirty="0" err="1"/>
                        <a:t>благословляємо</a:t>
                      </a:r>
                      <a:r>
                        <a:rPr lang="ru-RU" sz="2000" dirty="0"/>
                        <a:t>. </a:t>
                      </a:r>
                      <a:endParaRPr lang="ru-RU" sz="2000" dirty="0" smtClean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320" y="1628800"/>
            <a:ext cx="6192688" cy="4128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5915000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Щедрівки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988840"/>
            <a:ext cx="6059016" cy="41373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500" dirty="0" err="1" smtClean="0"/>
              <a:t>Щедрівка</a:t>
            </a:r>
            <a:r>
              <a:rPr lang="ru-RU" sz="2500" dirty="0" smtClean="0"/>
              <a:t>, </a:t>
            </a:r>
            <a:r>
              <a:rPr lang="ru-RU" sz="2500" dirty="0" err="1" smtClean="0"/>
              <a:t>українська</a:t>
            </a:r>
            <a:r>
              <a:rPr lang="ru-RU" sz="2500" dirty="0" smtClean="0"/>
              <a:t> </a:t>
            </a:r>
            <a:r>
              <a:rPr lang="ru-RU" sz="2500" dirty="0" err="1" smtClean="0"/>
              <a:t>обрядова</a:t>
            </a:r>
            <a:r>
              <a:rPr lang="ru-RU" sz="2500" dirty="0" smtClean="0"/>
              <a:t> </a:t>
            </a:r>
            <a:r>
              <a:rPr lang="ru-RU" sz="2500" dirty="0" err="1" smtClean="0"/>
              <a:t>пісня</a:t>
            </a:r>
            <a:r>
              <a:rPr lang="ru-RU" sz="2500" dirty="0" smtClean="0"/>
              <a:t>.</a:t>
            </a:r>
          </a:p>
          <a:p>
            <a:pPr>
              <a:buNone/>
            </a:pPr>
            <a:r>
              <a:rPr lang="ru-RU" sz="2500" dirty="0" err="1" smtClean="0"/>
              <a:t>Співається</a:t>
            </a:r>
            <a:r>
              <a:rPr lang="ru-RU" sz="2500" dirty="0" smtClean="0"/>
              <a:t> на </a:t>
            </a:r>
            <a:r>
              <a:rPr lang="ru-RU" sz="2500" dirty="0" err="1" smtClean="0"/>
              <a:t>Новий</a:t>
            </a:r>
            <a:r>
              <a:rPr lang="ru-RU" sz="2500" dirty="0" smtClean="0"/>
              <a:t> </a:t>
            </a:r>
            <a:r>
              <a:rPr lang="ru-RU" sz="2500" dirty="0" err="1" smtClean="0"/>
              <a:t>рік</a:t>
            </a:r>
            <a:r>
              <a:rPr lang="ru-RU" sz="2500" dirty="0" smtClean="0"/>
              <a:t>, </a:t>
            </a:r>
            <a:r>
              <a:rPr lang="ru-RU" sz="2500" dirty="0" err="1" smtClean="0"/>
              <a:t>після</a:t>
            </a:r>
            <a:r>
              <a:rPr lang="ru-RU" sz="2500" dirty="0" smtClean="0"/>
              <a:t> </a:t>
            </a:r>
            <a:r>
              <a:rPr lang="ru-RU" sz="2500" dirty="0" err="1" smtClean="0"/>
              <a:t>Різдва</a:t>
            </a:r>
            <a:r>
              <a:rPr lang="ru-RU" sz="2500" dirty="0" smtClean="0"/>
              <a:t>, </a:t>
            </a:r>
            <a:r>
              <a:rPr lang="ru-RU" sz="2500" dirty="0" err="1" smtClean="0"/>
              <a:t>із</a:t>
            </a:r>
            <a:r>
              <a:rPr lang="ru-RU" sz="2500" dirty="0" smtClean="0"/>
              <a:t> </a:t>
            </a:r>
            <a:r>
              <a:rPr lang="ru-RU" sz="2500" dirty="0" err="1" smtClean="0"/>
              <a:t>щедрими</a:t>
            </a:r>
            <a:r>
              <a:rPr lang="ru-RU" sz="2500" dirty="0" smtClean="0"/>
              <a:t> </a:t>
            </a:r>
            <a:r>
              <a:rPr lang="ru-RU" sz="2500" dirty="0" err="1" smtClean="0"/>
              <a:t>побажаннями</a:t>
            </a:r>
            <a:r>
              <a:rPr lang="ru-RU" sz="2500" dirty="0" smtClean="0"/>
              <a:t> </a:t>
            </a:r>
            <a:r>
              <a:rPr lang="ru-RU" sz="2500" dirty="0" err="1" smtClean="0"/>
              <a:t>врожаю</a:t>
            </a:r>
            <a:r>
              <a:rPr lang="ru-RU" sz="2500" dirty="0" smtClean="0"/>
              <a:t>, </a:t>
            </a:r>
            <a:r>
              <a:rPr lang="ru-RU" sz="2500" dirty="0" err="1" smtClean="0"/>
              <a:t>здоров’я</a:t>
            </a:r>
            <a:r>
              <a:rPr lang="ru-RU" sz="2500" dirty="0" smtClean="0"/>
              <a:t> </a:t>
            </a:r>
            <a:r>
              <a:rPr lang="ru-RU" sz="2500" dirty="0" err="1" smtClean="0"/>
              <a:t>і</a:t>
            </a:r>
            <a:r>
              <a:rPr lang="ru-RU" sz="2500" dirty="0" smtClean="0"/>
              <a:t> достатку на </a:t>
            </a:r>
            <a:r>
              <a:rPr lang="ru-RU" sz="2500" dirty="0" err="1" smtClean="0"/>
              <a:t>майбутній</a:t>
            </a:r>
            <a:r>
              <a:rPr lang="ru-RU" sz="2500" dirty="0" smtClean="0"/>
              <a:t> </a:t>
            </a:r>
            <a:r>
              <a:rPr lang="ru-RU" sz="2500" dirty="0" err="1" smtClean="0"/>
              <a:t>рік</a:t>
            </a:r>
            <a:r>
              <a:rPr lang="ru-RU" sz="2500" dirty="0" smtClean="0"/>
              <a:t>.</a:t>
            </a:r>
          </a:p>
          <a:p>
            <a:pPr>
              <a:buNone/>
            </a:pPr>
            <a:r>
              <a:rPr lang="ru-RU" sz="2500" dirty="0" err="1" smtClean="0"/>
              <a:t>Щедрівки</a:t>
            </a:r>
            <a:r>
              <a:rPr lang="ru-RU" sz="2500" dirty="0" smtClean="0"/>
              <a:t> </a:t>
            </a:r>
            <a:r>
              <a:rPr lang="ru-RU" sz="2500" dirty="0" err="1" smtClean="0"/>
              <a:t>співали</a:t>
            </a:r>
            <a:r>
              <a:rPr lang="ru-RU" sz="2500" dirty="0" smtClean="0"/>
              <a:t> </a:t>
            </a:r>
            <a:r>
              <a:rPr lang="ru-RU" sz="2500" dirty="0" err="1" smtClean="0"/>
              <a:t>окремо</a:t>
            </a:r>
            <a:r>
              <a:rPr lang="ru-RU" sz="2500" dirty="0" smtClean="0"/>
              <a:t> </a:t>
            </a:r>
            <a:r>
              <a:rPr lang="ru-RU" sz="2500" dirty="0" err="1" smtClean="0"/>
              <a:t>господареві</a:t>
            </a:r>
            <a:r>
              <a:rPr lang="ru-RU" sz="2500" dirty="0" smtClean="0"/>
              <a:t>, </a:t>
            </a:r>
            <a:r>
              <a:rPr lang="ru-RU" sz="2500" dirty="0" err="1" smtClean="0"/>
              <a:t>господині</a:t>
            </a:r>
            <a:r>
              <a:rPr lang="ru-RU" sz="2500" dirty="0" smtClean="0"/>
              <a:t>, </a:t>
            </a:r>
            <a:r>
              <a:rPr lang="ru-RU" sz="2500" dirty="0" err="1" smtClean="0"/>
              <a:t>хлопцеві</a:t>
            </a:r>
            <a:r>
              <a:rPr lang="ru-RU" sz="2500" dirty="0" smtClean="0"/>
              <a:t>, </a:t>
            </a:r>
            <a:r>
              <a:rPr lang="ru-RU" sz="2500" dirty="0" err="1" smtClean="0"/>
              <a:t>дівчині</a:t>
            </a:r>
            <a:r>
              <a:rPr lang="ru-RU" sz="2500" dirty="0" smtClean="0"/>
              <a:t>, </a:t>
            </a:r>
            <a:r>
              <a:rPr lang="ru-RU" sz="2500" dirty="0" err="1" smtClean="0"/>
              <a:t>усій</a:t>
            </a:r>
            <a:r>
              <a:rPr lang="ru-RU" sz="2500" dirty="0" smtClean="0"/>
              <a:t> </a:t>
            </a:r>
            <a:r>
              <a:rPr lang="ru-RU" sz="2500" dirty="0" err="1" smtClean="0"/>
              <a:t>родині</a:t>
            </a:r>
            <a:r>
              <a:rPr lang="ru-RU" sz="2500" dirty="0" smtClean="0"/>
              <a:t>.</a:t>
            </a:r>
            <a:endParaRPr lang="ru-RU" sz="25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sp>
        <p:nvSpPr>
          <p:cNvPr id="31746" name="AutoShape 2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2" name="AutoShape 8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4" name="AutoShape 10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6" name="AutoShape 12" descr="https://fbcdn-sphotos-h-a.akamaihd.net/hphotos-ak-xpf1/v/t1.0-9/1521841_10205302257732177_13330601215322811_n.jpg?oh=c393b3d171c09941a78b71a1e3308d23&amp;oe=552AC415&amp;__gda__=1429770708_4b5596d49d22f089afa0f40bb2748ae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7" name="Picture 13" descr="C:\Users\Oleg\Desktop\1521841_10205302257732177_1333060121532281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24744"/>
            <a:ext cx="6264696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404664"/>
            <a:ext cx="6172152" cy="1470025"/>
          </a:xfrm>
        </p:spPr>
        <p:txBody>
          <a:bodyPr/>
          <a:lstStyle/>
          <a:p>
            <a:r>
              <a:rPr lang="uk-UA" sz="5400" dirty="0" smtClean="0">
                <a:solidFill>
                  <a:srgbClr val="C00000"/>
                </a:solidFill>
              </a:rPr>
              <a:t>Щедрівки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2800" dirty="0" smtClean="0"/>
              <a:t>(13 січня </a:t>
            </a:r>
            <a:r>
              <a:rPr lang="uk-UA" sz="2800" dirty="0" err="1" smtClean="0"/>
              <a:t>-Маланки</a:t>
            </a:r>
            <a:r>
              <a:rPr lang="uk-UA" sz="2800" dirty="0" smtClean="0"/>
              <a:t>)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1916832"/>
            <a:ext cx="2880320" cy="4824536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Ой </a:t>
            </a:r>
            <a:r>
              <a:rPr lang="ru-RU" sz="1600" dirty="0" err="1">
                <a:solidFill>
                  <a:schemeClr val="tx1"/>
                </a:solidFill>
              </a:rPr>
              <a:t>чи</a:t>
            </a:r>
            <a:r>
              <a:rPr lang="ru-RU" sz="1600" dirty="0">
                <a:solidFill>
                  <a:schemeClr val="tx1"/>
                </a:solidFill>
              </a:rPr>
              <a:t> є, </a:t>
            </a:r>
            <a:r>
              <a:rPr lang="ru-RU" sz="1600" dirty="0" err="1">
                <a:solidFill>
                  <a:schemeClr val="tx1"/>
                </a:solidFill>
              </a:rPr>
              <a:t>чи</a:t>
            </a:r>
            <a:r>
              <a:rPr lang="ru-RU" sz="1600" dirty="0">
                <a:solidFill>
                  <a:schemeClr val="tx1"/>
                </a:solidFill>
              </a:rPr>
              <a:t> нема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Пан </a:t>
            </a:r>
            <a:r>
              <a:rPr lang="ru-RU" sz="1600" dirty="0" err="1">
                <a:solidFill>
                  <a:schemeClr val="tx1"/>
                </a:solidFill>
              </a:rPr>
              <a:t>господар</a:t>
            </a:r>
            <a:r>
              <a:rPr lang="ru-RU" sz="1600" dirty="0">
                <a:solidFill>
                  <a:schemeClr val="tx1"/>
                </a:solidFill>
              </a:rPr>
              <a:t> дома?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добрий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Пан </a:t>
            </a:r>
            <a:r>
              <a:rPr lang="ru-RU" sz="1600" dirty="0" err="1">
                <a:solidFill>
                  <a:schemeClr val="tx1"/>
                </a:solidFill>
              </a:rPr>
              <a:t>господар</a:t>
            </a:r>
            <a:r>
              <a:rPr lang="ru-RU" sz="1600" dirty="0">
                <a:solidFill>
                  <a:schemeClr val="tx1"/>
                </a:solidFill>
              </a:rPr>
              <a:t> дома?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Ой нема, ой нема,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Та й </a:t>
            </a:r>
            <a:r>
              <a:rPr lang="ru-RU" sz="1600" dirty="0" err="1">
                <a:solidFill>
                  <a:schemeClr val="tx1"/>
                </a:solidFill>
              </a:rPr>
              <a:t>поїхав</a:t>
            </a:r>
            <a:r>
              <a:rPr lang="ru-RU" sz="1600" dirty="0">
                <a:solidFill>
                  <a:schemeClr val="tx1"/>
                </a:solidFill>
              </a:rPr>
              <a:t> до </a:t>
            </a:r>
            <a:r>
              <a:rPr lang="ru-RU" sz="1600" dirty="0" err="1">
                <a:solidFill>
                  <a:schemeClr val="tx1"/>
                </a:solidFill>
              </a:rPr>
              <a:t>млина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добрий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Та й </a:t>
            </a:r>
            <a:r>
              <a:rPr lang="ru-RU" sz="1600" dirty="0" err="1">
                <a:solidFill>
                  <a:schemeClr val="tx1"/>
                </a:solidFill>
              </a:rPr>
              <a:t>поїхав</a:t>
            </a:r>
            <a:r>
              <a:rPr lang="ru-RU" sz="1600" dirty="0">
                <a:solidFill>
                  <a:schemeClr val="tx1"/>
                </a:solidFill>
              </a:rPr>
              <a:t> до </a:t>
            </a:r>
            <a:r>
              <a:rPr lang="ru-RU" sz="1600" dirty="0" err="1">
                <a:solidFill>
                  <a:schemeClr val="tx1"/>
                </a:solidFill>
              </a:rPr>
              <a:t>млина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Та й муки </a:t>
            </a:r>
            <a:r>
              <a:rPr lang="ru-RU" sz="1600" dirty="0" err="1">
                <a:solidFill>
                  <a:schemeClr val="tx1"/>
                </a:solidFill>
              </a:rPr>
              <a:t>спетлювать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Меду-пива </a:t>
            </a:r>
            <a:r>
              <a:rPr lang="ru-RU" sz="1600" dirty="0" err="1">
                <a:solidFill>
                  <a:schemeClr val="tx1"/>
                </a:solidFill>
              </a:rPr>
              <a:t>купувать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добрий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Меду-пива </a:t>
            </a:r>
            <a:r>
              <a:rPr lang="ru-RU" sz="1600" dirty="0" err="1">
                <a:solidFill>
                  <a:schemeClr val="tx1"/>
                </a:solidFill>
              </a:rPr>
              <a:t>купувать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Меду-пива </a:t>
            </a:r>
            <a:r>
              <a:rPr lang="ru-RU" sz="1600" dirty="0" err="1">
                <a:solidFill>
                  <a:schemeClr val="tx1"/>
                </a:solidFill>
              </a:rPr>
              <a:t>купувать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Щедрівників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частувать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добрий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вечір</a:t>
            </a:r>
            <a:r>
              <a:rPr lang="ru-RU" sz="1600" dirty="0">
                <a:solidFill>
                  <a:schemeClr val="tx1"/>
                </a:solidFill>
              </a:rPr>
              <a:t>,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err="1">
                <a:solidFill>
                  <a:schemeClr val="tx1"/>
                </a:solidFill>
              </a:rPr>
              <a:t>Щедрівників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частувать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5" name="Волинський народний хор - Ой чи є чи нема пан господар дом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4731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52736"/>
            <a:ext cx="6408712" cy="46457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Запитання і завдання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600200"/>
            <a:ext cx="6059016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dirty="0" smtClean="0"/>
              <a:t>Коли колядували на Україні?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Коли щедрували на Україні?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Яким було ставлення колядників до господаря?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/>
              <a:t>Як господар віддячував колядників та щедрівників?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332657"/>
            <a:ext cx="6172152" cy="1440159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Тема уроку: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1772816"/>
            <a:ext cx="6172152" cy="4752528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Календарно-обрядові пісні.</a:t>
            </a:r>
          </a:p>
          <a:p>
            <a:r>
              <a:rPr lang="uk-UA" dirty="0" smtClean="0">
                <a:solidFill>
                  <a:schemeClr val="tx1"/>
                </a:solidFill>
              </a:rPr>
              <a:t>Колядки та щедрівки.</a:t>
            </a: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3316" name="Picture 4" descr="Lopata.in.ua Днепропетровск Афиша, Магазины, Справочник, Нов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996952"/>
            <a:ext cx="5472608" cy="33844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94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332657"/>
            <a:ext cx="6172152" cy="1728191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Список використаних джерел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2276872"/>
            <a:ext cx="6172152" cy="3960440"/>
          </a:xfrm>
        </p:spPr>
        <p:txBody>
          <a:bodyPr>
            <a:normAutofit fontScale="70000" lnSpcReduction="20000"/>
          </a:bodyPr>
          <a:lstStyle/>
          <a:p>
            <a:pPr marL="80963" indent="22225" algn="l">
              <a:defRPr/>
            </a:pP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1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.Кравець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 Н. П. та ін. Літературне читання : 7 кл.: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Підруч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. для спец.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загальноосв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навч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.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закл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. для розумово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відсталих дітей. Видання 2-е, доповнене.  / Н.П. Кравець, І.Г. Єременко, О.Д.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Чекурда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. – К. :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“Інкунабула”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, 2014. –304 с.</a:t>
            </a:r>
            <a:endParaRPr lang="en-US" dirty="0" smtClean="0">
              <a:solidFill>
                <a:schemeClr val="tx1"/>
              </a:solidFill>
            </a:endParaRPr>
          </a:p>
          <a:p>
            <a:pPr marL="80963" indent="22225" algn="l">
              <a:defRPr/>
            </a:pP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uk-UA" dirty="0" smtClean="0">
                <a:solidFill>
                  <a:schemeClr val="tx1"/>
                </a:solidFill>
              </a:rPr>
              <a:t>. 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Івченко А.О. Тлумачний словник української мови. – Харків: </a:t>
            </a:r>
            <a:r>
              <a:rPr lang="uk-UA" dirty="0" err="1" smtClean="0">
                <a:solidFill>
                  <a:schemeClr val="tx1"/>
                </a:solidFill>
                <a:latin typeface="Calibri" pitchFamily="34" charset="0"/>
              </a:rPr>
              <a:t>Фолоіо</a:t>
            </a:r>
            <a:r>
              <a:rPr lang="en-US" dirty="0" smtClean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uk-UA" dirty="0" smtClean="0">
                <a:solidFill>
                  <a:schemeClr val="tx1"/>
                </a:solidFill>
                <a:latin typeface="Calibri" pitchFamily="34" charset="0"/>
              </a:rPr>
              <a:t> 2002. – 540 с.</a:t>
            </a:r>
            <a:endParaRPr lang="uk-UA" dirty="0" smtClean="0">
              <a:solidFill>
                <a:schemeClr val="tx1"/>
              </a:solidFill>
            </a:endParaRPr>
          </a:p>
          <a:p>
            <a:pPr marL="457200" indent="-457200" algn="l">
              <a:defRPr/>
            </a:pPr>
            <a:r>
              <a:rPr lang="uk-UA" dirty="0" smtClean="0">
                <a:solidFill>
                  <a:schemeClr val="tx1"/>
                </a:solidFill>
              </a:rPr>
              <a:t>   3. Українські приказки, </a:t>
            </a:r>
            <a:r>
              <a:rPr lang="uk-UA" dirty="0" err="1" smtClean="0">
                <a:solidFill>
                  <a:schemeClr val="tx1"/>
                </a:solidFill>
              </a:rPr>
              <a:t>прислів</a:t>
            </a:r>
            <a:r>
              <a:rPr lang="en-US" dirty="0" smtClean="0">
                <a:solidFill>
                  <a:schemeClr val="tx1"/>
                </a:solidFill>
              </a:rPr>
              <a:t>’</a:t>
            </a:r>
            <a:r>
              <a:rPr lang="uk-UA" dirty="0" smtClean="0">
                <a:solidFill>
                  <a:schemeClr val="tx1"/>
                </a:solidFill>
              </a:rPr>
              <a:t>я і таке інше. Уклав М.</a:t>
            </a:r>
            <a:r>
              <a:rPr lang="uk-UA" dirty="0" err="1" smtClean="0">
                <a:solidFill>
                  <a:schemeClr val="tx1"/>
                </a:solidFill>
              </a:rPr>
              <a:t>Номис</a:t>
            </a:r>
            <a:r>
              <a:rPr lang="uk-UA" dirty="0" smtClean="0">
                <a:solidFill>
                  <a:schemeClr val="tx1"/>
                </a:solidFill>
              </a:rPr>
              <a:t>. – К.: Либідь, 1993. – 768 с.</a:t>
            </a:r>
          </a:p>
          <a:p>
            <a:pPr marL="457200" indent="-457200" algn="l">
              <a:defRPr/>
            </a:pPr>
            <a:r>
              <a:rPr lang="uk-UA" dirty="0" smtClean="0">
                <a:solidFill>
                  <a:schemeClr val="tx1"/>
                </a:solidFill>
              </a:rPr>
              <a:t>   4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http://www.bashtanka.info/prislivya/prislivy</a:t>
            </a:r>
            <a:endParaRPr lang="uk-UA" dirty="0" smtClean="0">
              <a:solidFill>
                <a:schemeClr val="tx1"/>
              </a:solidFill>
            </a:endParaRPr>
          </a:p>
          <a:p>
            <a:pPr marL="457200" indent="-457200" algn="l">
              <a:defRPr/>
            </a:pPr>
            <a:r>
              <a:rPr lang="uk-UA" dirty="0" smtClean="0">
                <a:solidFill>
                  <a:schemeClr val="tx1"/>
                </a:solidFill>
              </a:rPr>
              <a:t>   5. </a:t>
            </a:r>
            <a:r>
              <a:rPr lang="en-US" dirty="0" smtClean="0">
                <a:solidFill>
                  <a:schemeClr val="tx1"/>
                </a:solidFill>
              </a:rPr>
              <a:t>http://znanija.com/task/</a:t>
            </a:r>
          </a:p>
          <a:p>
            <a:pPr marL="457200" indent="-457200" algn="l">
              <a:defRPr/>
            </a:pPr>
            <a:r>
              <a:rPr lang="uk-UA" dirty="0" smtClean="0">
                <a:solidFill>
                  <a:schemeClr val="tx1"/>
                </a:solidFill>
              </a:rPr>
              <a:t>   </a:t>
            </a:r>
            <a:r>
              <a:rPr lang="en-US" dirty="0" smtClean="0">
                <a:solidFill>
                  <a:schemeClr val="tx1"/>
                </a:solidFill>
              </a:rPr>
              <a:t>6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  <a:r>
              <a:rPr lang="en-US" dirty="0" smtClean="0">
                <a:solidFill>
                  <a:schemeClr val="tx1"/>
                </a:solidFill>
              </a:rPr>
              <a:t> http://plus-music.org</a:t>
            </a:r>
            <a:endParaRPr lang="uk-UA" dirty="0" smtClean="0">
              <a:solidFill>
                <a:schemeClr val="tx1"/>
              </a:solidFill>
            </a:endParaRPr>
          </a:p>
          <a:p>
            <a:endParaRPr lang="uk-UA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94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3074" name="Picture 2" descr="А коли колядують і щедрують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96752"/>
            <a:ext cx="6237734" cy="461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843808" y="332657"/>
            <a:ext cx="5614392" cy="1296143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Мета уроку: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843808" y="1916832"/>
            <a:ext cx="5472608" cy="4176464"/>
          </a:xfrm>
        </p:spPr>
        <p:txBody>
          <a:bodyPr>
            <a:normAutofit fontScale="70000" lnSpcReduction="20000"/>
          </a:bodyPr>
          <a:lstStyle/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uk-UA" dirty="0" err="1" smtClean="0">
                <a:solidFill>
                  <a:schemeClr val="tx1"/>
                </a:solidFill>
              </a:rPr>
              <a:t>оз</a:t>
            </a:r>
            <a:r>
              <a:rPr lang="ru-RU" dirty="0" err="1" smtClean="0">
                <a:solidFill>
                  <a:schemeClr val="tx1"/>
                </a:solidFill>
              </a:rPr>
              <a:t>найомити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школярів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різновидами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народних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пісень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їх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особливостями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призначенням</a:t>
            </a:r>
            <a:r>
              <a:rPr lang="ru-RU" dirty="0" smtClean="0">
                <a:solidFill>
                  <a:schemeClr val="tx1"/>
                </a:solidFill>
              </a:rPr>
              <a:t>;  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активізувати</a:t>
            </a:r>
            <a:r>
              <a:rPr lang="ru-RU" dirty="0" smtClean="0">
                <a:solidFill>
                  <a:schemeClr val="tx1"/>
                </a:solidFill>
              </a:rPr>
              <a:t> словник </a:t>
            </a:r>
            <a:r>
              <a:rPr lang="ru-RU" dirty="0" err="1" smtClean="0">
                <a:solidFill>
                  <a:schemeClr val="tx1"/>
                </a:solidFill>
              </a:rPr>
              <a:t>учнів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розвивати</a:t>
            </a:r>
            <a:r>
              <a:rPr lang="ru-RU" dirty="0" smtClean="0">
                <a:solidFill>
                  <a:schemeClr val="tx1"/>
                </a:solidFill>
              </a:rPr>
              <a:t> культуру </a:t>
            </a:r>
            <a:r>
              <a:rPr lang="ru-RU" dirty="0" err="1" smtClean="0">
                <a:solidFill>
                  <a:schemeClr val="tx1"/>
                </a:solidFill>
              </a:rPr>
              <a:t>зв’язного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мовлення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естетичні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смаки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пам’ять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увагу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спостережливість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вміння</a:t>
            </a:r>
            <a:r>
              <a:rPr lang="ru-RU" dirty="0" smtClean="0">
                <a:solidFill>
                  <a:schemeClr val="tx1"/>
                </a:solidFill>
              </a:rPr>
              <a:t> грамотно </a:t>
            </a:r>
            <a:r>
              <a:rPr lang="ru-RU" dirty="0" err="1" smtClean="0">
                <a:solidFill>
                  <a:schemeClr val="tx1"/>
                </a:solidFill>
              </a:rPr>
              <a:t>висловлювати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власні</a:t>
            </a:r>
            <a:r>
              <a:rPr lang="ru-RU" dirty="0" smtClean="0">
                <a:solidFill>
                  <a:schemeClr val="tx1"/>
                </a:solidFill>
              </a:rPr>
              <a:t> думки, </a:t>
            </a:r>
            <a:r>
              <a:rPr lang="ru-RU" dirty="0" err="1" smtClean="0">
                <a:solidFill>
                  <a:schemeClr val="tx1"/>
                </a:solidFill>
              </a:rPr>
              <a:t>судження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формувати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кругозір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світогляд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школярів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виховувати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почуття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любові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пошани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поваги</a:t>
            </a:r>
            <a:r>
              <a:rPr lang="ru-RU" dirty="0" smtClean="0">
                <a:solidFill>
                  <a:schemeClr val="tx1"/>
                </a:solidFill>
              </a:rPr>
              <a:t> до </a:t>
            </a:r>
            <a:r>
              <a:rPr lang="ru-RU" dirty="0" err="1" smtClean="0">
                <a:solidFill>
                  <a:schemeClr val="tx1"/>
                </a:solidFill>
              </a:rPr>
              <a:t>Батьківщини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рідної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пісні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мови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err="1" smtClean="0">
                <a:solidFill>
                  <a:schemeClr val="tx1"/>
                </a:solidFill>
              </a:rPr>
              <a:t>прищеплювати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інтерес</a:t>
            </a:r>
            <a:r>
              <a:rPr lang="ru-RU" dirty="0" smtClean="0">
                <a:solidFill>
                  <a:schemeClr val="tx1"/>
                </a:solidFill>
              </a:rPr>
              <a:t> до </a:t>
            </a:r>
            <a:r>
              <a:rPr lang="ru-RU" dirty="0" err="1" smtClean="0">
                <a:solidFill>
                  <a:schemeClr val="tx1"/>
                </a:solidFill>
              </a:rPr>
              <a:t>минулого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нашого</a:t>
            </a:r>
            <a:r>
              <a:rPr lang="ru-RU" dirty="0" smtClean="0">
                <a:solidFill>
                  <a:schemeClr val="tx1"/>
                </a:solidFill>
              </a:rPr>
              <a:t> народу.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2060848"/>
            <a:ext cx="5904656" cy="2592288"/>
          </a:xfrm>
        </p:spPr>
        <p:txBody>
          <a:bodyPr/>
          <a:lstStyle/>
          <a:p>
            <a:pPr algn="just"/>
            <a:r>
              <a:rPr lang="en-US" dirty="0" smtClean="0">
                <a:solidFill>
                  <a:srgbClr val="C00000"/>
                </a:solidFill>
              </a:rPr>
              <a:t>    </a:t>
            </a:r>
            <a:r>
              <a:rPr lang="uk-UA" dirty="0" smtClean="0">
                <a:solidFill>
                  <a:srgbClr val="C00000"/>
                </a:solidFill>
              </a:rPr>
              <a:t>Календарно-обрядові пісні </a:t>
            </a:r>
            <a:r>
              <a:rPr lang="uk-UA" dirty="0" smtClean="0">
                <a:solidFill>
                  <a:schemeClr val="tx1"/>
                </a:solidFill>
              </a:rPr>
              <a:t>– це народні пісні, які співали під час народних свят та в різні пори року, щоб забезпечити успіхи в господарюванні.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48320" y="548681"/>
            <a:ext cx="6172152" cy="1224135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Народна мудрість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8320" y="2132856"/>
            <a:ext cx="6172152" cy="39604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Може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він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таку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знає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що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якби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заспівав</a:t>
            </a:r>
            <a:r>
              <a:rPr lang="ru-RU" b="1" dirty="0" smtClean="0">
                <a:solidFill>
                  <a:schemeClr val="tx1"/>
                </a:solidFill>
              </a:rPr>
              <a:t>, то </a:t>
            </a:r>
            <a:r>
              <a:rPr lang="ru-RU" b="1" dirty="0" err="1" smtClean="0">
                <a:solidFill>
                  <a:schemeClr val="tx1"/>
                </a:solidFill>
              </a:rPr>
              <a:t>й</a:t>
            </a:r>
            <a:r>
              <a:rPr lang="ru-RU" b="1" dirty="0" smtClean="0">
                <a:solidFill>
                  <a:schemeClr val="tx1"/>
                </a:solidFill>
              </a:rPr>
              <a:t> волос </a:t>
            </a:r>
            <a:r>
              <a:rPr lang="ru-RU" b="1" dirty="0" err="1" smtClean="0">
                <a:solidFill>
                  <a:schemeClr val="tx1"/>
                </a:solidFill>
              </a:rPr>
              <a:t>би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зав'яв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Найдорожча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з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якою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мати</a:t>
            </a:r>
            <a:r>
              <a:rPr lang="ru-RU" b="1" dirty="0" smtClean="0">
                <a:solidFill>
                  <a:schemeClr val="tx1"/>
                </a:solidFill>
              </a:rPr>
              <a:t> мене </a:t>
            </a:r>
            <a:r>
              <a:rPr lang="ru-RU" b="1" dirty="0" err="1" smtClean="0">
                <a:solidFill>
                  <a:schemeClr val="tx1"/>
                </a:solidFill>
              </a:rPr>
              <a:t>колисала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•Не все тому правда, </a:t>
            </a:r>
            <a:r>
              <a:rPr lang="ru-RU" b="1" dirty="0" err="1" smtClean="0">
                <a:solidFill>
                  <a:schemeClr val="tx1"/>
                </a:solidFill>
              </a:rPr>
              <a:t>що</a:t>
            </a:r>
            <a:r>
              <a:rPr lang="ru-RU" b="1" dirty="0" smtClean="0">
                <a:solidFill>
                  <a:schemeClr val="tx1"/>
                </a:solidFill>
              </a:rPr>
              <a:t> в </a:t>
            </a:r>
            <a:r>
              <a:rPr lang="ru-RU" b="1" dirty="0" err="1" smtClean="0">
                <a:solidFill>
                  <a:schemeClr val="tx1"/>
                </a:solidFill>
              </a:rPr>
              <a:t>пісні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співають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Пісенька</a:t>
            </a:r>
            <a:r>
              <a:rPr lang="ru-RU" b="1" dirty="0" smtClean="0">
                <a:solidFill>
                  <a:schemeClr val="tx1"/>
                </a:solidFill>
              </a:rPr>
              <a:t> солодка — коротка.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Пісня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гуртова</a:t>
            </a:r>
            <a:r>
              <a:rPr lang="ru-RU" b="1" dirty="0" smtClean="0">
                <a:solidFill>
                  <a:schemeClr val="tx1"/>
                </a:solidFill>
              </a:rPr>
              <a:t>, а за тютюн </a:t>
            </a:r>
            <a:r>
              <a:rPr lang="ru-RU" b="1" dirty="0" err="1" smtClean="0">
                <a:solidFill>
                  <a:schemeClr val="tx1"/>
                </a:solidFill>
              </a:rPr>
              <a:t>вибачай</a:t>
            </a:r>
            <a:r>
              <a:rPr lang="ru-RU" b="1" dirty="0" smtClean="0">
                <a:solidFill>
                  <a:schemeClr val="tx1"/>
                </a:solidFill>
              </a:rPr>
              <a:t>. 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Хоч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нові</a:t>
            </a:r>
            <a:r>
              <a:rPr lang="ru-RU" b="1" dirty="0" smtClean="0">
                <a:solidFill>
                  <a:schemeClr val="tx1"/>
                </a:solidFill>
              </a:rPr>
              <a:t> птахи, та </a:t>
            </a:r>
            <a:r>
              <a:rPr lang="ru-RU" b="1" dirty="0" err="1" smtClean="0">
                <a:solidFill>
                  <a:schemeClr val="tx1"/>
                </a:solidFill>
              </a:rPr>
              <a:t>старі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пісні</a:t>
            </a:r>
            <a:r>
              <a:rPr lang="ru-RU" b="1" dirty="0" smtClean="0">
                <a:solidFill>
                  <a:schemeClr val="tx1"/>
                </a:solidFill>
              </a:rPr>
              <a:t>.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Солов'їними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піснями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ситий</a:t>
            </a:r>
            <a:r>
              <a:rPr lang="ru-RU" b="1" dirty="0" smtClean="0">
                <a:solidFill>
                  <a:schemeClr val="tx1"/>
                </a:solidFill>
              </a:rPr>
              <a:t> не </a:t>
            </a:r>
            <a:r>
              <a:rPr lang="ru-RU" b="1" dirty="0" err="1" smtClean="0">
                <a:solidFill>
                  <a:schemeClr val="tx1"/>
                </a:solidFill>
              </a:rPr>
              <a:t>будеш</a:t>
            </a:r>
            <a:r>
              <a:rPr lang="ru-RU" b="1" dirty="0" smtClean="0">
                <a:solidFill>
                  <a:schemeClr val="tx1"/>
                </a:solidFill>
              </a:rPr>
              <a:t>.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</a:t>
            </a:r>
            <a:r>
              <a:rPr lang="ru-RU" b="1" dirty="0" err="1" smtClean="0">
                <a:solidFill>
                  <a:schemeClr val="tx1"/>
                </a:solidFill>
              </a:rPr>
              <a:t>Швидко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співається</a:t>
            </a:r>
            <a:r>
              <a:rPr lang="ru-RU" b="1" dirty="0" smtClean="0">
                <a:solidFill>
                  <a:schemeClr val="tx1"/>
                </a:solidFill>
              </a:rPr>
              <a:t>, та не </a:t>
            </a:r>
            <a:r>
              <a:rPr lang="ru-RU" b="1" dirty="0" err="1" smtClean="0">
                <a:solidFill>
                  <a:schemeClr val="tx1"/>
                </a:solidFill>
              </a:rPr>
              <a:t>швидко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складається</a:t>
            </a:r>
            <a:r>
              <a:rPr lang="ru-RU" b="1" dirty="0" smtClean="0">
                <a:solidFill>
                  <a:schemeClr val="tx1"/>
                </a:solidFill>
              </a:rPr>
              <a:t>.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•Як </a:t>
            </a:r>
            <a:r>
              <a:rPr lang="ru-RU" b="1" dirty="0" err="1" smtClean="0">
                <a:solidFill>
                  <a:schemeClr val="tx1"/>
                </a:solidFill>
              </a:rPr>
              <a:t>з</a:t>
            </a:r>
            <a:r>
              <a:rPr lang="ru-RU" b="1" dirty="0" smtClean="0">
                <a:solidFill>
                  <a:schemeClr val="tx1"/>
                </a:solidFill>
              </a:rPr>
              <a:t> такою </a:t>
            </a:r>
            <a:r>
              <a:rPr lang="ru-RU" b="1" dirty="0" err="1" smtClean="0">
                <a:solidFill>
                  <a:schemeClr val="tx1"/>
                </a:solidFill>
              </a:rPr>
              <a:t>піснею</a:t>
            </a:r>
            <a:r>
              <a:rPr lang="ru-RU" b="1" dirty="0" smtClean="0">
                <a:solidFill>
                  <a:schemeClr val="tx1"/>
                </a:solidFill>
              </a:rPr>
              <a:t>, то </a:t>
            </a:r>
            <a:r>
              <a:rPr lang="ru-RU" b="1" dirty="0" err="1" smtClean="0">
                <a:solidFill>
                  <a:schemeClr val="tx1"/>
                </a:solidFill>
              </a:rPr>
              <a:t>ліпше</a:t>
            </a:r>
            <a:r>
              <a:rPr lang="ru-RU" b="1" dirty="0" smtClean="0">
                <a:solidFill>
                  <a:schemeClr val="tx1"/>
                </a:solidFill>
              </a:rPr>
              <a:t> без </a:t>
            </a:r>
            <a:r>
              <a:rPr lang="ru-RU" b="1" dirty="0" err="1" smtClean="0">
                <a:solidFill>
                  <a:schemeClr val="tx1"/>
                </a:solidFill>
              </a:rPr>
              <a:t>неї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  <a:r>
              <a:rPr lang="ru-RU" dirty="0" smtClean="0"/>
              <a:t> </a:t>
            </a:r>
          </a:p>
          <a:p>
            <a:endParaRPr lang="uk-UA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94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3347864" y="260648"/>
            <a:ext cx="4824536" cy="72008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Календарно-обрядові пісні</a:t>
            </a:r>
            <a:endParaRPr lang="ru-RU" sz="2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43808" y="1844824"/>
            <a:ext cx="2520280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Колядки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99992" y="3339795"/>
            <a:ext cx="2520280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Веснянки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56176" y="4797152"/>
            <a:ext cx="2520280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Жнивні пісні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43808" y="4810224"/>
            <a:ext cx="2520280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Купальські пісні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1844824"/>
            <a:ext cx="2520280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Щедрівки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4211960" y="980728"/>
            <a:ext cx="1548172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760132" y="980728"/>
            <a:ext cx="1656184" cy="7200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760132" y="980728"/>
            <a:ext cx="0" cy="23590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 rot="5400000">
            <a:off x="2897814" y="1934834"/>
            <a:ext cx="3816424" cy="1908212"/>
          </a:xfrm>
          <a:prstGeom prst="bentConnector3">
            <a:avLst>
              <a:gd name="adj1" fmla="val 54944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rot="16200000" flipH="1">
            <a:off x="4763486" y="1977374"/>
            <a:ext cx="3829496" cy="1836204"/>
          </a:xfrm>
          <a:prstGeom prst="bentConnector3">
            <a:avLst>
              <a:gd name="adj1" fmla="val 54927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921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3140968"/>
            <a:ext cx="6131024" cy="2736304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Колядки</a:t>
            </a:r>
          </a:p>
          <a:p>
            <a:pPr algn="ctr">
              <a:buNone/>
            </a:pPr>
            <a:endParaRPr lang="uk-UA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Char char="Ø"/>
            </a:pPr>
            <a:r>
              <a:rPr lang="uk-UA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Щедрівки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20742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uk-UA" sz="4000" dirty="0" smtClean="0"/>
              <a:t>Календарно-обрядові пісні </a:t>
            </a:r>
            <a:br>
              <a:rPr lang="uk-UA" sz="4000" dirty="0" smtClean="0"/>
            </a:br>
            <a:r>
              <a:rPr lang="uk-UA" sz="4000" dirty="0" smtClean="0"/>
              <a:t>зимового циклу</a:t>
            </a:r>
            <a:endParaRPr lang="ru-RU" sz="4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4" cy="1066130"/>
          </a:xfrm>
        </p:spPr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Обряди зимових свят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55776" y="1600200"/>
            <a:ext cx="6131024" cy="4925144"/>
          </a:xfrm>
        </p:spPr>
        <p:txBody>
          <a:bodyPr/>
          <a:lstStyle/>
          <a:p>
            <a:pPr algn="ctr">
              <a:buNone/>
            </a:pP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“Водіння</a:t>
            </a:r>
            <a:r>
              <a:rPr lang="uk-UA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кози”</a:t>
            </a:r>
            <a:endParaRPr lang="uk-UA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48320" cy="6858000"/>
          </a:xfrm>
          <a:prstGeom prst="rect">
            <a:avLst/>
          </a:prstGeom>
        </p:spPr>
      </p:pic>
      <p:pic>
        <p:nvPicPr>
          <p:cNvPr id="1026" name="Picture 2" descr="Колядки на украинск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420888"/>
            <a:ext cx="5976664" cy="3970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531</Words>
  <Application>Microsoft Office PowerPoint</Application>
  <PresentationFormat>Экран (4:3)</PresentationFormat>
  <Paragraphs>77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Календарно-обрядові пісні.  Колядки та щедрівки.</vt:lpstr>
      <vt:lpstr>Тема уроку:</vt:lpstr>
      <vt:lpstr>Слайд 3</vt:lpstr>
      <vt:lpstr>Мета уроку:</vt:lpstr>
      <vt:lpstr>Слайд 5</vt:lpstr>
      <vt:lpstr>Народна мудрість</vt:lpstr>
      <vt:lpstr>Слайд 7</vt:lpstr>
      <vt:lpstr>Календарно-обрядові пісні  зимового циклу</vt:lpstr>
      <vt:lpstr>Обряди зимових свят</vt:lpstr>
      <vt:lpstr>“Маланка”</vt:lpstr>
      <vt:lpstr>“Засівна”</vt:lpstr>
      <vt:lpstr>Колядки </vt:lpstr>
      <vt:lpstr>Колядки  (7 січня- Різдво)</vt:lpstr>
      <vt:lpstr>Слайд 14</vt:lpstr>
      <vt:lpstr>Щедрівки </vt:lpstr>
      <vt:lpstr>Слайд 16</vt:lpstr>
      <vt:lpstr>Щедрівки (13 січня -Маланки)</vt:lpstr>
      <vt:lpstr>Слайд 18</vt:lpstr>
      <vt:lpstr>Запитання і завдання</vt:lpstr>
      <vt:lpstr>Список використаних джерел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</dc:title>
  <dc:creator>User</dc:creator>
  <cp:lastModifiedBy>Oleg</cp:lastModifiedBy>
  <cp:revision>23</cp:revision>
  <dcterms:created xsi:type="dcterms:W3CDTF">2015-02-12T14:37:17Z</dcterms:created>
  <dcterms:modified xsi:type="dcterms:W3CDTF">2015-03-22T14:07:57Z</dcterms:modified>
</cp:coreProperties>
</file>