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82" r:id="rId3"/>
    <p:sldId id="262" r:id="rId4"/>
    <p:sldId id="280" r:id="rId5"/>
    <p:sldId id="281" r:id="rId6"/>
    <p:sldId id="263" r:id="rId7"/>
    <p:sldId id="274" r:id="rId8"/>
    <p:sldId id="264" r:id="rId9"/>
    <p:sldId id="265" r:id="rId10"/>
    <p:sldId id="266" r:id="rId11"/>
    <p:sldId id="277" r:id="rId12"/>
    <p:sldId id="279" r:id="rId13"/>
    <p:sldId id="267" r:id="rId14"/>
    <p:sldId id="268" r:id="rId15"/>
    <p:sldId id="269" r:id="rId16"/>
    <p:sldId id="270" r:id="rId17"/>
    <p:sldId id="271" r:id="rId18"/>
    <p:sldId id="272" r:id="rId19"/>
    <p:sldId id="278" r:id="rId20"/>
    <p:sldId id="273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25036-F619-4828-9027-273B852C1574}" type="datetimeFigureOut">
              <a:rPr lang="ru-RU" smtClean="0"/>
              <a:pPr/>
              <a:t>22.03.2015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18A40-03DB-4283-BB2D-E9DAAB610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18A40-03DB-4283-BB2D-E9DAAB6104A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2929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680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473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4670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3627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166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0721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5677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5718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639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3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030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476673"/>
            <a:ext cx="5684168" cy="1872208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C00000"/>
                </a:solidFill>
              </a:rPr>
              <a:t>Календарно-обрядові пісні. Веснянки. Купальські та жнивні пісні.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2492896"/>
            <a:ext cx="5544616" cy="3600400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</a:rPr>
              <a:t>Автор: </a:t>
            </a:r>
          </a:p>
          <a:p>
            <a:r>
              <a:rPr lang="uk-UA" sz="2800" b="1" i="1" dirty="0" smtClean="0">
                <a:solidFill>
                  <a:srgbClr val="002060"/>
                </a:solidFill>
              </a:rPr>
              <a:t>Чиж Валентина Михайлівна,</a:t>
            </a:r>
          </a:p>
          <a:p>
            <a:r>
              <a:rPr lang="uk-UA" sz="2800" b="1" i="1" dirty="0" smtClean="0">
                <a:solidFill>
                  <a:srgbClr val="002060"/>
                </a:solidFill>
              </a:rPr>
              <a:t>вчитель української мови та літератури,</a:t>
            </a:r>
          </a:p>
          <a:p>
            <a:r>
              <a:rPr lang="uk-UA" sz="2800" b="1" i="1" dirty="0" err="1" smtClean="0">
                <a:solidFill>
                  <a:srgbClr val="002060"/>
                </a:solidFill>
              </a:rPr>
              <a:t>Золотоніська</a:t>
            </a:r>
            <a:r>
              <a:rPr lang="uk-UA" sz="2800" b="1" i="1" dirty="0" smtClean="0">
                <a:solidFill>
                  <a:srgbClr val="002060"/>
                </a:solidFill>
              </a:rPr>
              <a:t> спеціальна загальноосвітня школа-інтернат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116633"/>
            <a:ext cx="5902424" cy="194421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Гра «Довга лоза»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(Кривий танець)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771800" y="1844824"/>
            <a:ext cx="5832648" cy="4248472"/>
          </a:xfrm>
        </p:spPr>
        <p:txBody>
          <a:bodyPr>
            <a:normAutofit fontScale="70000" lnSpcReduction="20000"/>
          </a:bodyPr>
          <a:lstStyle/>
          <a:p>
            <a:r>
              <a:rPr lang="uk-UA" sz="4000" dirty="0" smtClean="0">
                <a:solidFill>
                  <a:srgbClr val="C00000"/>
                </a:solidFill>
              </a:rPr>
              <a:t>Правила гри.</a:t>
            </a:r>
          </a:p>
          <a:p>
            <a:r>
              <a:rPr lang="uk-UA" sz="3800" dirty="0" smtClean="0">
                <a:solidFill>
                  <a:schemeClr val="tx1"/>
                </a:solidFill>
              </a:rPr>
              <a:t>Дівчата стають по дві в ряд, обличчям одна до одної, й беруться вгорі схрещеними руками. Остання пара проходить під руками інших пар і стає першою, за нею йде пара, яка була передостанньою, і так далі. У цієї гри немає кінця, тому вона в багатьох місцевостях, наприклад на Поділлі, називається </a:t>
            </a:r>
            <a:r>
              <a:rPr lang="uk-UA" sz="3800" dirty="0" err="1" smtClean="0">
                <a:solidFill>
                  <a:schemeClr val="tx1"/>
                </a:solidFill>
              </a:rPr>
              <a:t>“Довгою</a:t>
            </a:r>
            <a:r>
              <a:rPr lang="uk-UA" sz="3800" dirty="0" smtClean="0">
                <a:solidFill>
                  <a:schemeClr val="tx1"/>
                </a:solidFill>
              </a:rPr>
              <a:t> </a:t>
            </a:r>
            <a:r>
              <a:rPr lang="uk-UA" sz="3800" dirty="0" err="1" smtClean="0">
                <a:solidFill>
                  <a:schemeClr val="tx1"/>
                </a:solidFill>
              </a:rPr>
              <a:t>лозою”</a:t>
            </a:r>
            <a:r>
              <a:rPr lang="uk-UA" sz="3800" dirty="0" smtClean="0">
                <a:solidFill>
                  <a:schemeClr val="tx1"/>
                </a:solidFill>
              </a:rPr>
              <a:t>. Припиняється гра тоді, коли більшість її учасників розійдуться.</a:t>
            </a:r>
            <a:endParaRPr lang="ru-RU" sz="3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31024" cy="93610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Гра «Довга лоза»</a:t>
            </a:r>
            <a:br>
              <a:rPr lang="uk-UA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0648"/>
            <a:ext cx="2411760" cy="6219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556792"/>
            <a:ext cx="5864922" cy="4152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Веснянка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600200"/>
            <a:ext cx="5626968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Ми кривого танцю йдемо,</a:t>
            </a:r>
          </a:p>
          <a:p>
            <a:pPr>
              <a:buNone/>
            </a:pPr>
            <a:r>
              <a:rPr lang="uk-UA" dirty="0" smtClean="0"/>
              <a:t>Йому кінця не знайдемо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uk-UA" dirty="0" smtClean="0"/>
              <a:t>Ми кривого танцю йшли,</a:t>
            </a:r>
          </a:p>
          <a:p>
            <a:pPr>
              <a:buNone/>
            </a:pPr>
            <a:r>
              <a:rPr lang="uk-UA" dirty="0" smtClean="0"/>
              <a:t>Йому кінця не знайшли;</a:t>
            </a:r>
          </a:p>
          <a:p>
            <a:pPr>
              <a:buNone/>
            </a:pPr>
            <a:r>
              <a:rPr lang="uk-UA" dirty="0" smtClean="0"/>
              <a:t>Ой, то вгору, то в долину,</a:t>
            </a:r>
          </a:p>
          <a:p>
            <a:pPr>
              <a:buNone/>
            </a:pPr>
            <a:r>
              <a:rPr lang="uk-UA" dirty="0" smtClean="0"/>
              <a:t>Ой, то в рожу, то в калину.</a:t>
            </a:r>
          </a:p>
        </p:txBody>
      </p:sp>
      <p:pic>
        <p:nvPicPr>
          <p:cNvPr id="4" name="Содержимое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0648"/>
            <a:ext cx="2411760" cy="6219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8"/>
            <a:ext cx="6172152" cy="147002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Купальські пісні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sz="2800" dirty="0" smtClean="0"/>
              <a:t>(7 липня – Івана Купала)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1844824"/>
            <a:ext cx="6172152" cy="439248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</a:rPr>
              <a:t>           </a:t>
            </a:r>
            <a:r>
              <a:rPr lang="ru-RU" sz="2800" dirty="0" err="1" smtClean="0">
                <a:solidFill>
                  <a:srgbClr val="C00000"/>
                </a:solidFill>
              </a:rPr>
              <a:t>Купальські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пісні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— </a:t>
            </a:r>
            <a:r>
              <a:rPr lang="ru-RU" sz="2800" dirty="0" err="1">
                <a:solidFill>
                  <a:schemeClr val="tx1"/>
                </a:solidFill>
              </a:rPr>
              <a:t>обрядові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пісні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err="1">
                <a:solidFill>
                  <a:schemeClr val="tx1"/>
                </a:solidFill>
              </a:rPr>
              <a:t>які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співали</a:t>
            </a:r>
            <a:r>
              <a:rPr lang="ru-RU" sz="2800" dirty="0">
                <a:solidFill>
                  <a:schemeClr val="tx1"/>
                </a:solidFill>
              </a:rPr>
              <a:t> на </a:t>
            </a:r>
            <a:r>
              <a:rPr lang="ru-RU" sz="2800" dirty="0" err="1">
                <a:solidFill>
                  <a:schemeClr val="tx1"/>
                </a:solidFill>
              </a:rPr>
              <a:t>Івана</a:t>
            </a:r>
            <a:r>
              <a:rPr lang="ru-RU" sz="2800" dirty="0">
                <a:solidFill>
                  <a:schemeClr val="tx1"/>
                </a:solidFill>
              </a:rPr>
              <a:t> Купала, </a:t>
            </a:r>
            <a:r>
              <a:rPr lang="ru-RU" sz="2800" dirty="0" err="1">
                <a:solidFill>
                  <a:schemeClr val="tx1"/>
                </a:solidFill>
              </a:rPr>
              <a:t>біля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ритуального </a:t>
            </a:r>
            <a:r>
              <a:rPr lang="ru-RU" sz="2800" dirty="0" err="1" smtClean="0">
                <a:solidFill>
                  <a:schemeClr val="tx1"/>
                </a:solidFill>
              </a:rPr>
              <a:t>вогнища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0244" name="Picture 4" descr="Праздник Ивана Купала Всеукраинская газета &quot;Славянк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212976"/>
            <a:ext cx="5472608" cy="34446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55"/>
          <a:stretch/>
        </p:blipFill>
        <p:spPr>
          <a:xfrm>
            <a:off x="2648320" y="1658640"/>
            <a:ext cx="6067425" cy="386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8"/>
            <a:ext cx="6172152" cy="147002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Заплету віночок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1556792"/>
            <a:ext cx="5256584" cy="4536504"/>
          </a:xfrm>
        </p:spPr>
        <p:txBody>
          <a:bodyPr>
            <a:normAutofit fontScale="85000" lnSpcReduction="20000"/>
          </a:bodyPr>
          <a:lstStyle/>
          <a:p>
            <a:pPr algn="l" fontAlgn="base"/>
            <a:r>
              <a:rPr lang="ru-RU" sz="2800" dirty="0">
                <a:solidFill>
                  <a:schemeClr val="tx1"/>
                </a:solidFill>
              </a:rPr>
              <a:t>Заплету </a:t>
            </a:r>
            <a:r>
              <a:rPr lang="ru-RU" sz="2800" dirty="0" err="1">
                <a:solidFill>
                  <a:schemeClr val="tx1"/>
                </a:solidFill>
              </a:rPr>
              <a:t>віночок</a:t>
            </a:r>
            <a:r>
              <a:rPr lang="ru-RU" sz="2800" dirty="0">
                <a:solidFill>
                  <a:schemeClr val="tx1"/>
                </a:solidFill>
              </a:rPr>
              <a:t>,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Заплету </a:t>
            </a:r>
            <a:r>
              <a:rPr lang="ru-RU" sz="2800" dirty="0" err="1">
                <a:solidFill>
                  <a:schemeClr val="tx1"/>
                </a:solidFill>
              </a:rPr>
              <a:t>шовковий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</a:t>
            </a:r>
            <a:r>
              <a:rPr lang="ru-RU" sz="2800" dirty="0" err="1">
                <a:solidFill>
                  <a:schemeClr val="tx1"/>
                </a:solidFill>
              </a:rPr>
              <a:t>щастя</a:t>
            </a:r>
            <a:r>
              <a:rPr lang="ru-RU" sz="2800" dirty="0">
                <a:solidFill>
                  <a:schemeClr val="tx1"/>
                </a:solidFill>
              </a:rPr>
              <a:t>, на долю,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</a:t>
            </a:r>
            <a:r>
              <a:rPr lang="ru-RU" sz="2800" dirty="0" err="1">
                <a:solidFill>
                  <a:schemeClr val="tx1"/>
                </a:solidFill>
              </a:rPr>
              <a:t>чорнії</a:t>
            </a:r>
            <a:r>
              <a:rPr lang="ru-RU" sz="2800" dirty="0">
                <a:solidFill>
                  <a:schemeClr val="tx1"/>
                </a:solidFill>
              </a:rPr>
              <a:t> брови.</a:t>
            </a:r>
          </a:p>
          <a:p>
            <a:pPr algn="l" fontAlgn="base"/>
            <a:endParaRPr lang="ru-RU" sz="2800" dirty="0" smtClean="0">
              <a:solidFill>
                <a:schemeClr val="tx1"/>
              </a:solidFill>
            </a:endParaRPr>
          </a:p>
          <a:p>
            <a:pPr algn="l" fontAlgn="base"/>
            <a:r>
              <a:rPr lang="ru-RU" sz="2800" dirty="0" smtClean="0">
                <a:solidFill>
                  <a:schemeClr val="tx1"/>
                </a:solidFill>
              </a:rPr>
              <a:t>Ой пущу </a:t>
            </a:r>
            <a:r>
              <a:rPr lang="ru-RU" sz="2800" dirty="0" err="1">
                <a:solidFill>
                  <a:schemeClr val="tx1"/>
                </a:solidFill>
              </a:rPr>
              <a:t>віночок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</a:t>
            </a:r>
            <a:r>
              <a:rPr lang="ru-RU" sz="2800" dirty="0" err="1">
                <a:solidFill>
                  <a:schemeClr val="tx1"/>
                </a:solidFill>
              </a:rPr>
              <a:t>биструю</a:t>
            </a:r>
            <a:r>
              <a:rPr lang="ru-RU" sz="2800" dirty="0">
                <a:solidFill>
                  <a:schemeClr val="tx1"/>
                </a:solidFill>
              </a:rPr>
              <a:t> воду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</a:t>
            </a:r>
            <a:r>
              <a:rPr lang="ru-RU" sz="2800" dirty="0" err="1">
                <a:solidFill>
                  <a:schemeClr val="tx1"/>
                </a:solidFill>
              </a:rPr>
              <a:t>щастя</a:t>
            </a:r>
            <a:r>
              <a:rPr lang="ru-RU" sz="2800" dirty="0">
                <a:solidFill>
                  <a:schemeClr val="tx1"/>
                </a:solidFill>
              </a:rPr>
              <a:t>, на долю,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милого </a:t>
            </a:r>
            <a:r>
              <a:rPr lang="ru-RU" sz="2800" dirty="0" err="1">
                <a:solidFill>
                  <a:schemeClr val="tx1"/>
                </a:solidFill>
              </a:rPr>
              <a:t>вроду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pPr algn="l" fontAlgn="base"/>
            <a:endParaRPr lang="ru-RU" sz="2800" dirty="0" smtClean="0">
              <a:solidFill>
                <a:schemeClr val="tx1"/>
              </a:solidFill>
            </a:endParaRPr>
          </a:p>
          <a:p>
            <a:pPr algn="l" fontAlgn="base"/>
            <a:r>
              <a:rPr lang="ru-RU" sz="2800" dirty="0" smtClean="0">
                <a:solidFill>
                  <a:schemeClr val="tx1"/>
                </a:solidFill>
              </a:rPr>
              <a:t>Ой </a:t>
            </a:r>
            <a:r>
              <a:rPr lang="ru-RU" sz="2800" dirty="0" err="1">
                <a:solidFill>
                  <a:schemeClr val="tx1"/>
                </a:solidFill>
              </a:rPr>
              <a:t>пливи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err="1">
                <a:solidFill>
                  <a:schemeClr val="tx1"/>
                </a:solidFill>
              </a:rPr>
              <a:t>віночку</a:t>
            </a:r>
            <a:r>
              <a:rPr lang="ru-RU" sz="2800" dirty="0">
                <a:solidFill>
                  <a:schemeClr val="tx1"/>
                </a:solidFill>
              </a:rPr>
              <a:t>,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err="1" smtClean="0">
                <a:solidFill>
                  <a:schemeClr val="tx1"/>
                </a:solidFill>
              </a:rPr>
              <a:t>Прудко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за водою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На </a:t>
            </a:r>
            <a:r>
              <a:rPr lang="ru-RU" sz="2800" dirty="0" err="1">
                <a:solidFill>
                  <a:schemeClr val="tx1"/>
                </a:solidFill>
              </a:rPr>
              <a:t>щастя</a:t>
            </a:r>
            <a:r>
              <a:rPr lang="ru-RU" sz="2800" dirty="0">
                <a:solidFill>
                  <a:schemeClr val="tx1"/>
                </a:solidFill>
              </a:rPr>
              <a:t>, на долю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Милому </a:t>
            </a:r>
            <a:r>
              <a:rPr lang="ru-RU" sz="2800" dirty="0" err="1">
                <a:solidFill>
                  <a:schemeClr val="tx1"/>
                </a:solidFill>
              </a:rPr>
              <a:t>зі</a:t>
            </a:r>
            <a:r>
              <a:rPr lang="ru-RU" sz="2800" dirty="0">
                <a:solidFill>
                  <a:schemeClr val="tx1"/>
                </a:solidFill>
              </a:rPr>
              <a:t> мною!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800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9"/>
            <a:ext cx="6172152" cy="1224136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Жнивні пісні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556792"/>
            <a:ext cx="5976664" cy="4536504"/>
          </a:xfrm>
        </p:spPr>
        <p:txBody>
          <a:bodyPr>
            <a:normAutofit/>
          </a:bodyPr>
          <a:lstStyle/>
          <a:p>
            <a:pPr algn="just" fontAlgn="base"/>
            <a:r>
              <a:rPr lang="en-US" sz="2800" dirty="0" smtClean="0">
                <a:solidFill>
                  <a:srgbClr val="C00000"/>
                </a:solidFill>
              </a:rPr>
              <a:t>         </a:t>
            </a:r>
            <a:r>
              <a:rPr lang="ru-RU" sz="2800" dirty="0" err="1" smtClean="0">
                <a:solidFill>
                  <a:srgbClr val="C00000"/>
                </a:solidFill>
              </a:rPr>
              <a:t>Жнивні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err="1" smtClean="0">
                <a:solidFill>
                  <a:srgbClr val="C00000"/>
                </a:solidFill>
              </a:rPr>
              <a:t>пісні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dirty="0" err="1" smtClean="0">
                <a:solidFill>
                  <a:schemeClr val="tx1"/>
                </a:solidFill>
              </a:rPr>
              <a:t>це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пісні</a:t>
            </a:r>
            <a:r>
              <a:rPr lang="ru-RU" sz="2800" dirty="0" smtClean="0">
                <a:solidFill>
                  <a:schemeClr val="tx1"/>
                </a:solidFill>
              </a:rPr>
              <a:t> в </a:t>
            </a:r>
            <a:r>
              <a:rPr lang="ru-RU" sz="2800" dirty="0" err="1" smtClean="0">
                <a:solidFill>
                  <a:schemeClr val="tx1"/>
                </a:solidFill>
              </a:rPr>
              <a:t>яких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оспівувалася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праця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хліборобів</a:t>
            </a:r>
            <a:r>
              <a:rPr lang="ru-RU" sz="2800" dirty="0" smtClean="0">
                <a:solidFill>
                  <a:schemeClr val="tx1"/>
                </a:solidFill>
              </a:rPr>
              <a:t>, звучала похвала </a:t>
            </a:r>
            <a:r>
              <a:rPr lang="ru-RU" sz="2800" dirty="0" err="1" smtClean="0">
                <a:solidFill>
                  <a:schemeClr val="tx1"/>
                </a:solidFill>
              </a:rPr>
              <a:t>ниві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врожаю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сонцю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7170" name="Picture 2" descr="Здравствуйте. Я Елена Краснова - 4 октября - КОНДРАТ ДА ИГНАТ, ЗАРЕВНИЦЫ, ЗАМОЛОТ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996952"/>
            <a:ext cx="5772150" cy="3561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0576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8"/>
            <a:ext cx="6172152" cy="147002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Котився віночок по полю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9055" y="1916832"/>
            <a:ext cx="5715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677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1340768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Котився</a:t>
            </a:r>
            <a:r>
              <a:rPr lang="ru-RU" sz="2400" dirty="0" smtClean="0"/>
              <a:t> </a:t>
            </a:r>
            <a:r>
              <a:rPr lang="ru-RU" sz="2400" dirty="0" err="1"/>
              <a:t>віночок</a:t>
            </a:r>
            <a:r>
              <a:rPr lang="ru-RU" sz="2400" dirty="0"/>
              <a:t> по полю,</a:t>
            </a:r>
            <a:br>
              <a:rPr lang="ru-RU" sz="2400" dirty="0"/>
            </a:br>
            <a:r>
              <a:rPr lang="ru-RU" sz="2400" dirty="0"/>
              <a:t>да </a:t>
            </a:r>
            <a:r>
              <a:rPr lang="ru-RU" sz="2400" dirty="0" err="1"/>
              <a:t>просився</a:t>
            </a:r>
            <a:r>
              <a:rPr lang="ru-RU" sz="2400" dirty="0"/>
              <a:t> </a:t>
            </a:r>
            <a:r>
              <a:rPr lang="ru-RU" sz="2400" dirty="0" err="1"/>
              <a:t>женчиків</a:t>
            </a:r>
            <a:r>
              <a:rPr lang="ru-RU" sz="2400" dirty="0">
                <a:solidFill>
                  <a:srgbClr val="C00000"/>
                </a:solidFill>
              </a:rPr>
              <a:t>*</a:t>
            </a:r>
            <a:r>
              <a:rPr lang="ru-RU" sz="2400" dirty="0"/>
              <a:t> </a:t>
            </a:r>
            <a:r>
              <a:rPr lang="ru-RU" sz="2400" dirty="0" err="1"/>
              <a:t>додому</a:t>
            </a:r>
            <a:r>
              <a:rPr lang="ru-RU" sz="2400" dirty="0"/>
              <a:t>:</a:t>
            </a:r>
            <a:br>
              <a:rPr lang="ru-RU" sz="2400" dirty="0"/>
            </a:br>
            <a:r>
              <a:rPr lang="ru-RU" sz="2400" dirty="0"/>
              <a:t>«Ой </a:t>
            </a:r>
            <a:r>
              <a:rPr lang="ru-RU" sz="2400" dirty="0" err="1"/>
              <a:t>додому</a:t>
            </a:r>
            <a:r>
              <a:rPr lang="ru-RU" sz="2400" dirty="0"/>
              <a:t>, </a:t>
            </a:r>
            <a:r>
              <a:rPr lang="ru-RU" sz="2400" dirty="0" err="1"/>
              <a:t>женчики</a:t>
            </a:r>
            <a:r>
              <a:rPr lang="ru-RU" sz="2400" dirty="0"/>
              <a:t>, </a:t>
            </a:r>
            <a:r>
              <a:rPr lang="ru-RU" sz="2400" dirty="0" err="1"/>
              <a:t>ходіте</a:t>
            </a:r>
            <a:r>
              <a:rPr lang="ru-RU" sz="2400" dirty="0"/>
              <a:t>, </a:t>
            </a:r>
            <a:br>
              <a:rPr lang="ru-RU" sz="2400" dirty="0"/>
            </a:br>
            <a:r>
              <a:rPr lang="ru-RU" sz="2400" dirty="0"/>
              <a:t>да мене у стодолу</a:t>
            </a:r>
            <a:r>
              <a:rPr lang="ru-RU" sz="2400" dirty="0">
                <a:solidFill>
                  <a:srgbClr val="C00000"/>
                </a:solidFill>
              </a:rPr>
              <a:t>*</a:t>
            </a:r>
            <a:r>
              <a:rPr lang="ru-RU" sz="2400" dirty="0"/>
              <a:t> </a:t>
            </a:r>
            <a:r>
              <a:rPr lang="ru-RU" sz="2400" dirty="0" err="1"/>
              <a:t>візьміте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Нехай же я в </a:t>
            </a:r>
            <a:r>
              <a:rPr lang="ru-RU" sz="2400" dirty="0" err="1"/>
              <a:t>стодолі</a:t>
            </a:r>
            <a:r>
              <a:rPr lang="ru-RU" sz="2400" dirty="0"/>
              <a:t> </a:t>
            </a:r>
            <a:r>
              <a:rPr lang="ru-RU" sz="2400" dirty="0" err="1"/>
              <a:t>спочину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а </a:t>
            </a:r>
            <a:r>
              <a:rPr lang="ru-RU" sz="2400" dirty="0" err="1"/>
              <a:t>восени</a:t>
            </a:r>
            <a:r>
              <a:rPr lang="ru-RU" sz="2400" dirty="0"/>
              <a:t> </a:t>
            </a:r>
            <a:r>
              <a:rPr lang="ru-RU" sz="2400" dirty="0" err="1"/>
              <a:t>знову</a:t>
            </a:r>
            <a:r>
              <a:rPr lang="ru-RU" sz="2400" dirty="0"/>
              <a:t> на поле </a:t>
            </a:r>
            <a:r>
              <a:rPr lang="ru-RU" sz="2400" dirty="0" err="1"/>
              <a:t>вилину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 err="1"/>
              <a:t>Бо</a:t>
            </a:r>
            <a:r>
              <a:rPr lang="ru-RU" sz="2400" dirty="0"/>
              <a:t> </a:t>
            </a:r>
            <a:r>
              <a:rPr lang="ru-RU" sz="2400" dirty="0" err="1"/>
              <a:t>вже</a:t>
            </a:r>
            <a:r>
              <a:rPr lang="ru-RU" sz="2400" dirty="0"/>
              <a:t> я </a:t>
            </a:r>
            <a:r>
              <a:rPr lang="ru-RU" sz="2400" dirty="0" err="1"/>
              <a:t>дрібного</a:t>
            </a:r>
            <a:r>
              <a:rPr lang="ru-RU" sz="2400" dirty="0"/>
              <a:t> </a:t>
            </a:r>
            <a:r>
              <a:rPr lang="ru-RU" sz="2400" dirty="0" err="1"/>
              <a:t>дощику</a:t>
            </a:r>
            <a:r>
              <a:rPr lang="ru-RU" sz="2400" dirty="0"/>
              <a:t> </a:t>
            </a:r>
            <a:r>
              <a:rPr lang="ru-RU" sz="2400" dirty="0" err="1"/>
              <a:t>напився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/>
              <a:t>ж я </a:t>
            </a:r>
            <a:r>
              <a:rPr lang="ru-RU" sz="2400" dirty="0" err="1"/>
              <a:t>буйних</a:t>
            </a:r>
            <a:r>
              <a:rPr lang="ru-RU" sz="2400" dirty="0"/>
              <a:t> </a:t>
            </a:r>
            <a:r>
              <a:rPr lang="ru-RU" sz="2400" dirty="0" err="1"/>
              <a:t>вітриків</a:t>
            </a:r>
            <a:r>
              <a:rPr lang="ru-RU" sz="2400" dirty="0"/>
              <a:t> </a:t>
            </a:r>
            <a:r>
              <a:rPr lang="ru-RU" sz="2400" dirty="0" err="1"/>
              <a:t>начувся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 err="1"/>
              <a:t>вже</a:t>
            </a:r>
            <a:r>
              <a:rPr lang="ru-RU" sz="2400" dirty="0"/>
              <a:t> ж я од </a:t>
            </a:r>
            <a:r>
              <a:rPr lang="ru-RU" sz="2400" dirty="0" err="1" smtClean="0"/>
              <a:t>соненька</a:t>
            </a:r>
            <a:r>
              <a:rPr lang="ru-RU" sz="2400" dirty="0" smtClean="0"/>
              <a:t> </a:t>
            </a:r>
            <a:r>
              <a:rPr lang="ru-RU" sz="2400" dirty="0" err="1"/>
              <a:t>напікся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од </a:t>
            </a:r>
            <a:r>
              <a:rPr lang="ru-RU" sz="2400" dirty="0"/>
              <a:t>ясного </a:t>
            </a:r>
            <a:r>
              <a:rPr lang="ru-RU" sz="2400" dirty="0" err="1"/>
              <a:t>місяця</a:t>
            </a:r>
            <a:r>
              <a:rPr lang="ru-RU" sz="2400" dirty="0"/>
              <a:t> </a:t>
            </a:r>
            <a:r>
              <a:rPr lang="ru-RU" sz="2400" dirty="0" err="1"/>
              <a:t>насвітився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 err="1"/>
              <a:t>яснії</a:t>
            </a:r>
            <a:r>
              <a:rPr lang="ru-RU" sz="2400" dirty="0"/>
              <a:t> </a:t>
            </a:r>
            <a:r>
              <a:rPr lang="ru-RU" sz="2400" dirty="0" err="1"/>
              <a:t>зіроньки</a:t>
            </a:r>
            <a:r>
              <a:rPr lang="ru-RU" sz="2400" dirty="0"/>
              <a:t> </a:t>
            </a:r>
            <a:r>
              <a:rPr lang="ru-RU" sz="2400" dirty="0" err="1"/>
              <a:t>надивився</a:t>
            </a:r>
            <a:r>
              <a:rPr lang="ru-RU" sz="2400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xmlns="" val="176136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27784" y="188641"/>
            <a:ext cx="5830416" cy="1728191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Образи пісні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627784" y="2132856"/>
            <a:ext cx="5832648" cy="3505944"/>
          </a:xfrm>
        </p:spPr>
        <p:txBody>
          <a:bodyPr>
            <a:normAutofit lnSpcReduction="10000"/>
          </a:bodyPr>
          <a:lstStyle/>
          <a:p>
            <a:r>
              <a:rPr lang="uk-UA" dirty="0" err="1" smtClean="0">
                <a:solidFill>
                  <a:schemeClr val="tx1"/>
                </a:solidFill>
              </a:rPr>
              <a:t>Віночок-</a:t>
            </a:r>
            <a:r>
              <a:rPr lang="uk-UA" dirty="0" smtClean="0">
                <a:solidFill>
                  <a:schemeClr val="tx1"/>
                </a:solidFill>
              </a:rPr>
              <a:t> образ зібраного врожаю.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Зерно – чисте, </a:t>
            </a:r>
            <a:r>
              <a:rPr lang="uk-UA" dirty="0" err="1" smtClean="0">
                <a:solidFill>
                  <a:schemeClr val="tx1"/>
                </a:solidFill>
              </a:rPr>
              <a:t>добірне-</a:t>
            </a:r>
            <a:r>
              <a:rPr lang="uk-UA" dirty="0" smtClean="0">
                <a:solidFill>
                  <a:schemeClr val="tx1"/>
                </a:solidFill>
              </a:rPr>
              <a:t>  спочиває в коморі, воно напилося дощику, вітерцем провіялося, не погнило, вигрілося сонечком і місяцем.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55587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764704"/>
            <a:ext cx="5915000" cy="536145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026" name="Picture 2" descr="http://image.slidesharecdn.com/random-141213152958-conversion-gate01/95/-1-638.jpg?cb=14185062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836712"/>
            <a:ext cx="5832648" cy="5138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8"/>
            <a:ext cx="6172152" cy="147002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Словник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1916832"/>
            <a:ext cx="5328592" cy="3024336"/>
          </a:xfrm>
        </p:spPr>
        <p:txBody>
          <a:bodyPr>
            <a:normAutofit/>
          </a:bodyPr>
          <a:lstStyle/>
          <a:p>
            <a:pPr algn="l" fontAlgn="base"/>
            <a:r>
              <a:rPr lang="ru-RU" sz="2800" dirty="0" err="1" smtClean="0">
                <a:solidFill>
                  <a:srgbClr val="C00000"/>
                </a:solidFill>
              </a:rPr>
              <a:t>Женчики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— </a:t>
            </a:r>
            <a:r>
              <a:rPr lang="ru-RU" sz="2800" dirty="0" err="1">
                <a:solidFill>
                  <a:schemeClr val="tx1"/>
                </a:solidFill>
              </a:rPr>
              <a:t>женці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algn="l" fontAlgn="base"/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Стодола</a:t>
            </a:r>
            <a:r>
              <a:rPr lang="ru-RU" sz="2800" dirty="0">
                <a:solidFill>
                  <a:schemeClr val="tx1"/>
                </a:solidFill>
              </a:rPr>
              <a:t>— </a:t>
            </a:r>
            <a:r>
              <a:rPr lang="ru-RU" sz="2800" dirty="0" err="1">
                <a:solidFill>
                  <a:schemeClr val="tx1"/>
                </a:solidFill>
              </a:rPr>
              <a:t>будівля</a:t>
            </a:r>
            <a:r>
              <a:rPr lang="ru-RU" sz="2800" dirty="0">
                <a:solidFill>
                  <a:schemeClr val="tx1"/>
                </a:solidFill>
              </a:rPr>
              <a:t> для </a:t>
            </a:r>
            <a:r>
              <a:rPr lang="ru-RU" sz="2800" dirty="0" err="1">
                <a:solidFill>
                  <a:schemeClr val="tx1"/>
                </a:solidFill>
              </a:rPr>
              <a:t>зберігання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снопів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err="1">
                <a:solidFill>
                  <a:schemeClr val="tx1"/>
                </a:solidFill>
              </a:rPr>
              <a:t>сіна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232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968" y="260648"/>
            <a:ext cx="6172152" cy="1470025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+mn-lt"/>
                <a:cs typeface="Arial" pitchFamily="34" charset="0"/>
              </a:rPr>
              <a:t>Список використаних джерел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1772816"/>
            <a:ext cx="5832648" cy="4320480"/>
          </a:xfrm>
        </p:spPr>
        <p:txBody>
          <a:bodyPr>
            <a:normAutofit fontScale="77500" lnSpcReduction="20000"/>
          </a:bodyPr>
          <a:lstStyle/>
          <a:p>
            <a:pPr marL="80963" indent="22225" algn="l">
              <a:defRPr/>
            </a:pP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</a:rPr>
              <a:t>1. 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Кравець Н. П. та ін. Літературне читання : 7 кл.: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Підруч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. для спец.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загальноосв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навч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закл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. для розумово</a:t>
            </a: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відсталих дітей. Видання 2-е, доповнене.  / Н.П. Кравець, І.Г. Єременко, О.Д.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Чекурда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. – К. :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“Інкунабула”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, 2014. –304 с.</a:t>
            </a:r>
            <a:endParaRPr lang="uk-UA" sz="2800" dirty="0" smtClean="0">
              <a:solidFill>
                <a:schemeClr val="tx1"/>
              </a:solidFill>
            </a:endParaRPr>
          </a:p>
          <a:p>
            <a:pPr marL="80963" indent="22225" algn="l"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2</a:t>
            </a:r>
            <a:r>
              <a:rPr lang="uk-UA" sz="2800" dirty="0" smtClean="0">
                <a:solidFill>
                  <a:schemeClr val="tx1"/>
                </a:solidFill>
              </a:rPr>
              <a:t>. 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Івченко А.О. Тлумачний словник української мови. – Харків: </a:t>
            </a:r>
            <a:r>
              <a:rPr lang="uk-UA" sz="2800" dirty="0" err="1" smtClean="0">
                <a:solidFill>
                  <a:schemeClr val="tx1"/>
                </a:solidFill>
                <a:latin typeface="Calibri" pitchFamily="34" charset="0"/>
              </a:rPr>
              <a:t>Фолоіо</a:t>
            </a: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uk-UA" sz="2800" dirty="0" smtClean="0">
                <a:solidFill>
                  <a:schemeClr val="tx1"/>
                </a:solidFill>
                <a:latin typeface="Calibri" pitchFamily="34" charset="0"/>
              </a:rPr>
              <a:t> 2002. – 540 с.</a:t>
            </a:r>
            <a:endParaRPr lang="uk-UA" sz="2800" dirty="0" smtClean="0">
              <a:solidFill>
                <a:schemeClr val="tx1"/>
              </a:solidFill>
            </a:endParaRPr>
          </a:p>
          <a:p>
            <a:pPr marL="457200" indent="-457200" algn="l"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 3. Українські приказки, </a:t>
            </a:r>
            <a:r>
              <a:rPr lang="uk-UA" sz="2800" dirty="0" err="1" smtClean="0">
                <a:solidFill>
                  <a:schemeClr val="tx1"/>
                </a:solidFill>
              </a:rPr>
              <a:t>прислів</a:t>
            </a:r>
            <a:r>
              <a:rPr lang="en-US" sz="2800" dirty="0" smtClean="0">
                <a:solidFill>
                  <a:schemeClr val="tx1"/>
                </a:solidFill>
              </a:rPr>
              <a:t>’</a:t>
            </a:r>
            <a:r>
              <a:rPr lang="uk-UA" sz="2800" dirty="0" smtClean="0">
                <a:solidFill>
                  <a:schemeClr val="tx1"/>
                </a:solidFill>
              </a:rPr>
              <a:t>я і таке інше. Уклав М.</a:t>
            </a:r>
            <a:r>
              <a:rPr lang="uk-UA" sz="2800" dirty="0" err="1" smtClean="0">
                <a:solidFill>
                  <a:schemeClr val="tx1"/>
                </a:solidFill>
              </a:rPr>
              <a:t>Номис</a:t>
            </a:r>
            <a:r>
              <a:rPr lang="uk-UA" sz="2800" dirty="0" smtClean="0">
                <a:solidFill>
                  <a:schemeClr val="tx1"/>
                </a:solidFill>
              </a:rPr>
              <a:t>. – К.: Либідь, 1993. – 768 с.</a:t>
            </a:r>
          </a:p>
          <a:p>
            <a:pPr marL="457200" indent="-457200" algn="l"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 4</a:t>
            </a:r>
            <a:r>
              <a:rPr lang="en-US" sz="2800" dirty="0" smtClean="0">
                <a:solidFill>
                  <a:schemeClr val="tx1"/>
                </a:solidFill>
              </a:rPr>
              <a:t>. http://www.bashtanka.info/prislivya/prislivya</a:t>
            </a:r>
          </a:p>
          <a:p>
            <a:pPr marL="457200" indent="-457200" algn="l"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 5. </a:t>
            </a:r>
            <a:r>
              <a:rPr lang="en-US" sz="2800" dirty="0" smtClean="0">
                <a:solidFill>
                  <a:schemeClr val="tx1"/>
                </a:solidFill>
              </a:rPr>
              <a:t>http://znanija.com/task/</a:t>
            </a:r>
          </a:p>
          <a:p>
            <a:pPr marL="457200" indent="-457200" algn="l">
              <a:defRPr/>
            </a:pPr>
            <a:r>
              <a:rPr lang="uk-UA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6</a:t>
            </a:r>
            <a:r>
              <a:rPr lang="uk-UA" sz="2800" dirty="0" smtClean="0">
                <a:solidFill>
                  <a:schemeClr val="tx1"/>
                </a:solidFill>
              </a:rPr>
              <a:t>.</a:t>
            </a:r>
            <a:r>
              <a:rPr lang="en-US" sz="2800" dirty="0" smtClean="0">
                <a:solidFill>
                  <a:schemeClr val="tx1"/>
                </a:solidFill>
              </a:rPr>
              <a:t> http://nashe.com.ua/songs/genre/20</a:t>
            </a:r>
            <a:endParaRPr lang="uk-UA" sz="2800" dirty="0" smtClean="0">
              <a:solidFill>
                <a:schemeClr val="tx1"/>
              </a:solidFill>
            </a:endParaRPr>
          </a:p>
          <a:p>
            <a:pPr algn="l" fontAlgn="base"/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232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188640"/>
            <a:ext cx="6028136" cy="93610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Тема уроку: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1268760"/>
            <a:ext cx="6244160" cy="108012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Календарно-обрядові пісні.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Веснянки. Купальські та жнивні пісні.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9458" name="Picture 2" descr="свято - Школа рад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492896"/>
            <a:ext cx="6091436" cy="38884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Мета уроку: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600200"/>
            <a:ext cx="5987008" cy="4525963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uk-UA" dirty="0" err="1" smtClean="0"/>
              <a:t>оз</a:t>
            </a:r>
            <a:r>
              <a:rPr lang="ru-RU" dirty="0" err="1" smtClean="0"/>
              <a:t>найомити</a:t>
            </a:r>
            <a:r>
              <a:rPr lang="ru-RU" dirty="0" smtClean="0"/>
              <a:t> </a:t>
            </a:r>
            <a:r>
              <a:rPr lang="ru-RU" dirty="0" err="1" smtClean="0"/>
              <a:t>школярів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різновидами</a:t>
            </a:r>
            <a:r>
              <a:rPr lang="ru-RU" dirty="0" smtClean="0"/>
              <a:t> </a:t>
            </a:r>
            <a:r>
              <a:rPr lang="ru-RU" dirty="0" err="1" smtClean="0"/>
              <a:t>народних</a:t>
            </a:r>
            <a:r>
              <a:rPr lang="ru-RU" dirty="0" smtClean="0"/>
              <a:t> </a:t>
            </a:r>
            <a:r>
              <a:rPr lang="ru-RU" dirty="0" err="1" smtClean="0"/>
              <a:t>пісень</a:t>
            </a:r>
            <a:r>
              <a:rPr lang="ru-RU" dirty="0" smtClean="0"/>
              <a:t>,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особливостями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призначенням</a:t>
            </a:r>
            <a:r>
              <a:rPr lang="ru-RU" dirty="0" smtClean="0"/>
              <a:t>; 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активізувати</a:t>
            </a:r>
            <a:r>
              <a:rPr lang="ru-RU" dirty="0" smtClean="0"/>
              <a:t> словник </a:t>
            </a:r>
            <a:r>
              <a:rPr lang="ru-RU" dirty="0" err="1" smtClean="0"/>
              <a:t>учнів</a:t>
            </a:r>
            <a:r>
              <a:rPr lang="ru-RU" dirty="0" smtClean="0"/>
              <a:t>;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розвивати</a:t>
            </a:r>
            <a:r>
              <a:rPr lang="ru-RU" dirty="0" smtClean="0"/>
              <a:t> культуру </a:t>
            </a:r>
            <a:r>
              <a:rPr lang="ru-RU" dirty="0" err="1" smtClean="0"/>
              <a:t>зв’язного</a:t>
            </a:r>
            <a:r>
              <a:rPr lang="ru-RU" dirty="0" smtClean="0"/>
              <a:t> </a:t>
            </a:r>
            <a:r>
              <a:rPr lang="ru-RU" dirty="0" err="1" smtClean="0"/>
              <a:t>мовлення</a:t>
            </a:r>
            <a:r>
              <a:rPr lang="ru-RU" dirty="0" smtClean="0"/>
              <a:t>, </a:t>
            </a:r>
            <a:r>
              <a:rPr lang="ru-RU" dirty="0" err="1" smtClean="0"/>
              <a:t>естетичні</a:t>
            </a:r>
            <a:r>
              <a:rPr lang="ru-RU" dirty="0" smtClean="0"/>
              <a:t> </a:t>
            </a:r>
            <a:r>
              <a:rPr lang="ru-RU" dirty="0" err="1" smtClean="0"/>
              <a:t>смаки</a:t>
            </a:r>
            <a:r>
              <a:rPr lang="ru-RU" dirty="0" smtClean="0"/>
              <a:t>, </a:t>
            </a:r>
            <a:r>
              <a:rPr lang="ru-RU" dirty="0" err="1" smtClean="0"/>
              <a:t>пам’ять</a:t>
            </a:r>
            <a:r>
              <a:rPr lang="ru-RU" dirty="0" smtClean="0"/>
              <a:t>, </a:t>
            </a:r>
            <a:r>
              <a:rPr lang="ru-RU" dirty="0" err="1" smtClean="0"/>
              <a:t>увагу</a:t>
            </a:r>
            <a:r>
              <a:rPr lang="ru-RU" dirty="0" smtClean="0"/>
              <a:t>, </a:t>
            </a:r>
            <a:r>
              <a:rPr lang="ru-RU" dirty="0" err="1" smtClean="0"/>
              <a:t>спостережливість</a:t>
            </a:r>
            <a:r>
              <a:rPr lang="ru-RU" dirty="0" smtClean="0"/>
              <a:t>, </a:t>
            </a:r>
            <a:r>
              <a:rPr lang="ru-RU" dirty="0" err="1" smtClean="0"/>
              <a:t>вміння</a:t>
            </a:r>
            <a:r>
              <a:rPr lang="ru-RU" dirty="0" smtClean="0"/>
              <a:t> грамотно </a:t>
            </a:r>
            <a:r>
              <a:rPr lang="ru-RU" dirty="0" err="1" smtClean="0"/>
              <a:t>висловлювати</a:t>
            </a:r>
            <a:r>
              <a:rPr lang="ru-RU" dirty="0" smtClean="0"/>
              <a:t> </a:t>
            </a:r>
            <a:r>
              <a:rPr lang="ru-RU" dirty="0" err="1" smtClean="0"/>
              <a:t>власні</a:t>
            </a:r>
            <a:r>
              <a:rPr lang="ru-RU" dirty="0" smtClean="0"/>
              <a:t> думки, </a:t>
            </a:r>
            <a:r>
              <a:rPr lang="ru-RU" dirty="0" err="1" smtClean="0"/>
              <a:t>судження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формувати</a:t>
            </a:r>
            <a:r>
              <a:rPr lang="ru-RU" dirty="0" smtClean="0"/>
              <a:t> </a:t>
            </a:r>
            <a:r>
              <a:rPr lang="ru-RU" dirty="0" err="1" smtClean="0"/>
              <a:t>кругозір</a:t>
            </a:r>
            <a:r>
              <a:rPr lang="ru-RU" dirty="0" smtClean="0"/>
              <a:t>, </a:t>
            </a:r>
            <a:r>
              <a:rPr lang="ru-RU" dirty="0" err="1" smtClean="0"/>
              <a:t>світогляд</a:t>
            </a:r>
            <a:r>
              <a:rPr lang="ru-RU" dirty="0" smtClean="0"/>
              <a:t> </a:t>
            </a:r>
            <a:r>
              <a:rPr lang="ru-RU" dirty="0" err="1" smtClean="0"/>
              <a:t>школярів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виховувати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любові</a:t>
            </a:r>
            <a:r>
              <a:rPr lang="ru-RU" dirty="0" smtClean="0"/>
              <a:t>, </a:t>
            </a:r>
            <a:r>
              <a:rPr lang="ru-RU" dirty="0" err="1" smtClean="0"/>
              <a:t>пошани</a:t>
            </a:r>
            <a:r>
              <a:rPr lang="ru-RU" dirty="0" smtClean="0"/>
              <a:t>, </a:t>
            </a:r>
            <a:r>
              <a:rPr lang="ru-RU" dirty="0" err="1" smtClean="0"/>
              <a:t>поваги</a:t>
            </a:r>
            <a:r>
              <a:rPr lang="ru-RU" dirty="0" smtClean="0"/>
              <a:t> до </a:t>
            </a:r>
            <a:r>
              <a:rPr lang="ru-RU" dirty="0" err="1" smtClean="0"/>
              <a:t>Батьківщини</a:t>
            </a:r>
            <a:r>
              <a:rPr lang="ru-RU" dirty="0" smtClean="0"/>
              <a:t>, </a:t>
            </a:r>
            <a:r>
              <a:rPr lang="ru-RU" dirty="0" err="1" smtClean="0"/>
              <a:t>рідної</a:t>
            </a:r>
            <a:r>
              <a:rPr lang="ru-RU" dirty="0" smtClean="0"/>
              <a:t> </a:t>
            </a:r>
            <a:r>
              <a:rPr lang="ru-RU" dirty="0" err="1" smtClean="0"/>
              <a:t>пісні</a:t>
            </a:r>
            <a:r>
              <a:rPr lang="ru-RU" dirty="0" smtClean="0"/>
              <a:t>, </a:t>
            </a:r>
            <a:r>
              <a:rPr lang="ru-RU" dirty="0" err="1" smtClean="0"/>
              <a:t>мови</a:t>
            </a:r>
            <a:r>
              <a:rPr lang="ru-RU" dirty="0" smtClean="0"/>
              <a:t>;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прищеплювати</a:t>
            </a:r>
            <a:r>
              <a:rPr lang="ru-RU" dirty="0" smtClean="0"/>
              <a:t> </a:t>
            </a:r>
            <a:r>
              <a:rPr lang="ru-RU" dirty="0" err="1" smtClean="0"/>
              <a:t>інтерес</a:t>
            </a:r>
            <a:r>
              <a:rPr lang="ru-RU" dirty="0" smtClean="0"/>
              <a:t> до </a:t>
            </a:r>
            <a:r>
              <a:rPr lang="ru-RU" dirty="0" err="1" smtClean="0"/>
              <a:t>минулого</a:t>
            </a:r>
            <a:r>
              <a:rPr lang="ru-RU" dirty="0" smtClean="0"/>
              <a:t> </a:t>
            </a:r>
            <a:r>
              <a:rPr lang="ru-RU" dirty="0" err="1" smtClean="0"/>
              <a:t>нашого</a:t>
            </a:r>
            <a:r>
              <a:rPr lang="ru-RU" dirty="0" smtClean="0"/>
              <a:t> народу.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6059016" cy="151216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Календарно-обрядові пісні весняно-літнього циклу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628800"/>
            <a:ext cx="6059016" cy="44973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Веснянки ( гаївки )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Купальські пісні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Жнивні пісні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34818" name="Picture 2" descr="ВЕСНЯНКИ. Мимо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3" y="3429000"/>
            <a:ext cx="5400600" cy="3233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260648"/>
            <a:ext cx="6172152" cy="6408712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            </a:t>
            </a:r>
            <a:r>
              <a:rPr lang="ru-RU" dirty="0" err="1" smtClean="0">
                <a:solidFill>
                  <a:srgbClr val="C00000"/>
                </a:solidFill>
              </a:rPr>
              <a:t>Весня́нки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(</a:t>
            </a:r>
            <a:r>
              <a:rPr lang="ru-RU" dirty="0" err="1" smtClean="0">
                <a:solidFill>
                  <a:srgbClr val="C00000"/>
                </a:solidFill>
              </a:rPr>
              <a:t>гаївки</a:t>
            </a:r>
            <a:r>
              <a:rPr lang="ru-RU" dirty="0" smtClean="0">
                <a:solidFill>
                  <a:srgbClr val="C00000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— </a:t>
            </a:r>
            <a:r>
              <a:rPr lang="ru-RU" dirty="0" err="1">
                <a:solidFill>
                  <a:schemeClr val="tx1"/>
                </a:solidFill>
              </a:rPr>
              <a:t>назва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старовинних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слов'янських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обрядових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пісень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пов'язаних</a:t>
            </a:r>
            <a:r>
              <a:rPr lang="ru-RU" dirty="0">
                <a:solidFill>
                  <a:schemeClr val="tx1"/>
                </a:solidFill>
              </a:rPr>
              <a:t> з початком </a:t>
            </a:r>
            <a:r>
              <a:rPr lang="ru-RU" dirty="0" err="1">
                <a:solidFill>
                  <a:schemeClr val="tx1"/>
                </a:solidFill>
              </a:rPr>
              <a:t>весни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наближенням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весняних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польових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робіт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7410" name="Picture 2" descr="ВЕСНЯНКИ. Мимо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852936"/>
            <a:ext cx="5976664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332657"/>
            <a:ext cx="6172152" cy="18002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Народна мудрість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1844824"/>
            <a:ext cx="6244160" cy="439248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•Без голосу не </a:t>
            </a:r>
            <a:r>
              <a:rPr lang="ru-RU" b="1" dirty="0" err="1" smtClean="0">
                <a:solidFill>
                  <a:schemeClr val="tx1"/>
                </a:solidFill>
              </a:rPr>
              <a:t>співець</a:t>
            </a:r>
            <a:r>
              <a:rPr lang="ru-RU" b="1" dirty="0" smtClean="0">
                <a:solidFill>
                  <a:schemeClr val="tx1"/>
                </a:solidFill>
              </a:rPr>
              <a:t>, без грошей не </a:t>
            </a:r>
            <a:r>
              <a:rPr lang="ru-RU" b="1" dirty="0" err="1" smtClean="0">
                <a:solidFill>
                  <a:schemeClr val="tx1"/>
                </a:solidFill>
              </a:rPr>
              <a:t>купець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Болить</a:t>
            </a:r>
            <a:r>
              <a:rPr lang="ru-RU" b="1" dirty="0" smtClean="0">
                <a:solidFill>
                  <a:schemeClr val="tx1"/>
                </a:solidFill>
              </a:rPr>
              <a:t> горло </a:t>
            </a:r>
            <a:r>
              <a:rPr lang="ru-RU" b="1" dirty="0" err="1" smtClean="0">
                <a:solidFill>
                  <a:schemeClr val="tx1"/>
                </a:solidFill>
              </a:rPr>
              <a:t>співати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дармо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Гарно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співаєш</a:t>
            </a:r>
            <a:r>
              <a:rPr lang="ru-RU" b="1" dirty="0" smtClean="0">
                <a:solidFill>
                  <a:schemeClr val="tx1"/>
                </a:solidFill>
              </a:rPr>
              <a:t>, та </a:t>
            </a:r>
            <a:r>
              <a:rPr lang="ru-RU" b="1" dirty="0" err="1" smtClean="0">
                <a:solidFill>
                  <a:schemeClr val="tx1"/>
                </a:solidFill>
              </a:rPr>
              <a:t>слухати</a:t>
            </a:r>
            <a:r>
              <a:rPr lang="ru-RU" b="1" dirty="0" smtClean="0">
                <a:solidFill>
                  <a:schemeClr val="tx1"/>
                </a:solidFill>
              </a:rPr>
              <a:t> не </a:t>
            </a:r>
            <a:r>
              <a:rPr lang="ru-RU" b="1" dirty="0" err="1" smtClean="0">
                <a:solidFill>
                  <a:schemeClr val="tx1"/>
                </a:solidFill>
              </a:rPr>
              <a:t>хочеться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•Де нема </a:t>
            </a:r>
            <a:r>
              <a:rPr lang="ru-RU" b="1" dirty="0" err="1" smtClean="0">
                <a:solidFill>
                  <a:schemeClr val="tx1"/>
                </a:solidFill>
              </a:rPr>
              <a:t>співця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послухаєш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горобця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•Як </a:t>
            </a:r>
            <a:r>
              <a:rPr lang="ru-RU" b="1" dirty="0" err="1" smtClean="0">
                <a:solidFill>
                  <a:schemeClr val="tx1"/>
                </a:solidFill>
              </a:rPr>
              <a:t>уміє</a:t>
            </a:r>
            <a:r>
              <a:rPr lang="ru-RU" b="1" dirty="0" smtClean="0">
                <a:solidFill>
                  <a:schemeClr val="tx1"/>
                </a:solidFill>
              </a:rPr>
              <a:t>, так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піє</a:t>
            </a:r>
            <a:r>
              <a:rPr lang="ru-RU" b="1" dirty="0" smtClean="0">
                <a:solidFill>
                  <a:schemeClr val="tx1"/>
                </a:solidFill>
              </a:rPr>
              <a:t>.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•Кому добре, той </a:t>
            </a:r>
            <a:r>
              <a:rPr lang="ru-RU" b="1" dirty="0" err="1" smtClean="0">
                <a:solidFill>
                  <a:schemeClr val="tx1"/>
                </a:solidFill>
              </a:rPr>
              <a:t>співає</a:t>
            </a:r>
            <a:r>
              <a:rPr lang="ru-RU" b="1" dirty="0" smtClean="0">
                <a:solidFill>
                  <a:schemeClr val="tx1"/>
                </a:solidFill>
              </a:rPr>
              <a:t>, кому зле, той плаче.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Співаєш</a:t>
            </a:r>
            <a:r>
              <a:rPr lang="ru-RU" b="1" dirty="0" smtClean="0">
                <a:solidFill>
                  <a:schemeClr val="tx1"/>
                </a:solidFill>
              </a:rPr>
              <a:t> добре, а </a:t>
            </a:r>
            <a:r>
              <a:rPr lang="ru-RU" b="1" dirty="0" err="1" smtClean="0">
                <a:solidFill>
                  <a:schemeClr val="tx1"/>
                </a:solidFill>
              </a:rPr>
              <a:t>перестанеш</a:t>
            </a:r>
            <a:r>
              <a:rPr lang="ru-RU" b="1" dirty="0" smtClean="0">
                <a:solidFill>
                  <a:schemeClr val="tx1"/>
                </a:solidFill>
              </a:rPr>
              <a:t> — </a:t>
            </a:r>
            <a:r>
              <a:rPr lang="ru-RU" b="1" dirty="0" err="1" smtClean="0">
                <a:solidFill>
                  <a:schemeClr val="tx1"/>
                </a:solidFill>
              </a:rPr>
              <a:t>ще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краще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Хто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співає</a:t>
            </a:r>
            <a:r>
              <a:rPr lang="ru-RU" b="1" dirty="0" smtClean="0">
                <a:solidFill>
                  <a:schemeClr val="tx1"/>
                </a:solidFill>
              </a:rPr>
              <a:t>, той </a:t>
            </a:r>
            <a:r>
              <a:rPr lang="ru-RU" b="1" dirty="0" err="1" smtClean="0">
                <a:solidFill>
                  <a:schemeClr val="tx1"/>
                </a:solidFill>
              </a:rPr>
              <a:t>журбу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проганяє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•Як </a:t>
            </a:r>
            <a:r>
              <a:rPr lang="ru-RU" b="1" dirty="0" err="1" smtClean="0">
                <a:solidFill>
                  <a:schemeClr val="tx1"/>
                </a:solidFill>
              </a:rPr>
              <a:t>заспіває</a:t>
            </a:r>
            <a:r>
              <a:rPr lang="ru-RU" b="1" dirty="0" smtClean="0">
                <a:solidFill>
                  <a:schemeClr val="tx1"/>
                </a:solidFill>
              </a:rPr>
              <a:t>, то аж </a:t>
            </a:r>
            <a:r>
              <a:rPr lang="ru-RU" b="1" dirty="0" err="1" smtClean="0">
                <a:solidFill>
                  <a:schemeClr val="tx1"/>
                </a:solidFill>
              </a:rPr>
              <a:t>плакати</a:t>
            </a:r>
            <a:r>
              <a:rPr lang="ru-RU" b="1" dirty="0" smtClean="0">
                <a:solidFill>
                  <a:schemeClr val="tx1"/>
                </a:solidFill>
              </a:rPr>
              <a:t> смачно.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•Як погано </a:t>
            </a:r>
            <a:r>
              <a:rPr lang="ru-RU" b="1" dirty="0" err="1" smtClean="0">
                <a:solidFill>
                  <a:schemeClr val="tx1"/>
                </a:solidFill>
              </a:rPr>
              <a:t>співати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краще</a:t>
            </a:r>
            <a:r>
              <a:rPr lang="ru-RU" b="1" dirty="0" smtClean="0">
                <a:solidFill>
                  <a:schemeClr val="tx1"/>
                </a:solidFill>
              </a:rPr>
              <a:t> добре </a:t>
            </a:r>
            <a:r>
              <a:rPr lang="ru-RU" b="1" dirty="0" err="1" smtClean="0">
                <a:solidFill>
                  <a:schemeClr val="tx1"/>
                </a:solidFill>
              </a:rPr>
              <a:t>свистати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> </a:t>
            </a:r>
          </a:p>
          <a:p>
            <a:endParaRPr lang="uk-UA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476673"/>
            <a:ext cx="6244160" cy="864096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Ой Весно, </a:t>
            </a:r>
            <a:r>
              <a:rPr lang="uk-UA" sz="3600" dirty="0" err="1" smtClean="0">
                <a:solidFill>
                  <a:srgbClr val="C00000"/>
                </a:solidFill>
              </a:rPr>
              <a:t>Весно</a:t>
            </a:r>
            <a:r>
              <a:rPr lang="uk-UA" sz="3600" dirty="0" smtClean="0">
                <a:solidFill>
                  <a:srgbClr val="C00000"/>
                </a:solidFill>
              </a:rPr>
              <a:t>, Днем красна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1484784"/>
            <a:ext cx="6172152" cy="396044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-Ой </a:t>
            </a:r>
            <a:r>
              <a:rPr lang="ru-RU" dirty="0" err="1" smtClean="0">
                <a:solidFill>
                  <a:schemeClr val="tx1"/>
                </a:solidFill>
              </a:rPr>
              <a:t>весно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весно</a:t>
            </a:r>
            <a:r>
              <a:rPr lang="ru-RU" dirty="0" smtClean="0">
                <a:solidFill>
                  <a:schemeClr val="tx1"/>
                </a:solidFill>
              </a:rPr>
              <a:t>, днем красна.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що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ж </a:t>
            </a:r>
            <a:r>
              <a:rPr lang="ru-RU" dirty="0" err="1" smtClean="0">
                <a:solidFill>
                  <a:schemeClr val="tx1"/>
                </a:solidFill>
              </a:rPr>
              <a:t>ти</a:t>
            </a:r>
            <a:r>
              <a:rPr lang="ru-RU" dirty="0" smtClean="0">
                <a:solidFill>
                  <a:schemeClr val="tx1"/>
                </a:solidFill>
              </a:rPr>
              <a:t> нам, </a:t>
            </a:r>
            <a:r>
              <a:rPr lang="ru-RU" dirty="0" err="1" smtClean="0">
                <a:solidFill>
                  <a:schemeClr val="tx1"/>
                </a:solidFill>
              </a:rPr>
              <a:t>весно</a:t>
            </a:r>
            <a:r>
              <a:rPr lang="ru-RU" dirty="0" smtClean="0">
                <a:solidFill>
                  <a:schemeClr val="tx1"/>
                </a:solidFill>
              </a:rPr>
              <a:t>, принесла? 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</a:rPr>
              <a:t>Принесла </a:t>
            </a:r>
            <a:r>
              <a:rPr lang="ru-RU" dirty="0">
                <a:solidFill>
                  <a:schemeClr val="tx1"/>
                </a:solidFill>
              </a:rPr>
              <a:t>я </a:t>
            </a:r>
            <a:r>
              <a:rPr lang="ru-RU" dirty="0" smtClean="0">
                <a:solidFill>
                  <a:schemeClr val="tx1"/>
                </a:solidFill>
              </a:rPr>
              <a:t>вам </a:t>
            </a:r>
            <a:r>
              <a:rPr lang="ru-RU" dirty="0" err="1" smtClean="0">
                <a:solidFill>
                  <a:schemeClr val="tx1"/>
                </a:solidFill>
              </a:rPr>
              <a:t>літечко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ще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й </a:t>
            </a:r>
            <a:r>
              <a:rPr lang="ru-RU" dirty="0" err="1" smtClean="0">
                <a:solidFill>
                  <a:schemeClr val="tx1"/>
                </a:solidFill>
              </a:rPr>
              <a:t>запашненьке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зіллячко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 вам, </a:t>
            </a:r>
            <a:r>
              <a:rPr lang="ru-RU" dirty="0" err="1" smtClean="0">
                <a:solidFill>
                  <a:schemeClr val="tx1"/>
                </a:solidFill>
              </a:rPr>
              <a:t>дівчата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по </a:t>
            </a:r>
            <a:r>
              <a:rPr lang="ru-RU" dirty="0" err="1" smtClean="0">
                <a:solidFill>
                  <a:schemeClr val="tx1"/>
                </a:solidFill>
              </a:rPr>
              <a:t>вінку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з </a:t>
            </a:r>
            <a:r>
              <a:rPr lang="ru-RU" dirty="0" err="1">
                <a:solidFill>
                  <a:schemeClr val="tx1"/>
                </a:solidFill>
              </a:rPr>
              <a:t>х</a:t>
            </a:r>
            <a:r>
              <a:rPr lang="ru-RU" dirty="0" err="1" smtClean="0">
                <a:solidFill>
                  <a:schemeClr val="tx1"/>
                </a:solidFill>
              </a:rPr>
              <a:t>рещатого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барвінку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 вам, парубки, </a:t>
            </a:r>
            <a:r>
              <a:rPr lang="ru-RU" dirty="0">
                <a:solidFill>
                  <a:schemeClr val="tx1"/>
                </a:solidFill>
              </a:rPr>
              <a:t>по </a:t>
            </a:r>
            <a:r>
              <a:rPr lang="ru-RU" dirty="0" smtClean="0">
                <a:solidFill>
                  <a:schemeClr val="tx1"/>
                </a:solidFill>
              </a:rPr>
              <a:t>кийку -</a:t>
            </a:r>
          </a:p>
          <a:p>
            <a:pPr algn="l"/>
            <a:r>
              <a:rPr lang="ru-RU" dirty="0" err="1" smtClean="0">
                <a:solidFill>
                  <a:schemeClr val="tx1"/>
                </a:solidFill>
              </a:rPr>
              <a:t>гоніте</a:t>
            </a:r>
            <a:r>
              <a:rPr lang="ru-RU" dirty="0" smtClean="0">
                <a:solidFill>
                  <a:schemeClr val="tx1"/>
                </a:solidFill>
              </a:rPr>
              <a:t> товар </a:t>
            </a:r>
            <a:r>
              <a:rPr lang="ru-RU" dirty="0">
                <a:solidFill>
                  <a:schemeClr val="tx1"/>
                </a:solidFill>
              </a:rPr>
              <a:t>на </a:t>
            </a:r>
            <a:r>
              <a:rPr lang="ru-RU" dirty="0" err="1" smtClean="0">
                <a:solidFill>
                  <a:schemeClr val="tx1"/>
                </a:solidFill>
              </a:rPr>
              <a:t>гірку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380626"/>
            <a:ext cx="3389728" cy="609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568</Words>
  <Application>Microsoft Office PowerPoint</Application>
  <PresentationFormat>Экран (4:3)</PresentationFormat>
  <Paragraphs>81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Календарно-обрядові пісні. Веснянки. Купальські та жнивні пісні.</vt:lpstr>
      <vt:lpstr>Слайд 2</vt:lpstr>
      <vt:lpstr>Тема уроку:</vt:lpstr>
      <vt:lpstr>Мета уроку:</vt:lpstr>
      <vt:lpstr>Календарно-обрядові пісні весняно-літнього циклу</vt:lpstr>
      <vt:lpstr>Слайд 6</vt:lpstr>
      <vt:lpstr>Народна мудрість</vt:lpstr>
      <vt:lpstr>Ой Весно, Весно, Днем красна</vt:lpstr>
      <vt:lpstr>Слайд 9</vt:lpstr>
      <vt:lpstr>Гра «Довга лоза» (Кривий танець)</vt:lpstr>
      <vt:lpstr>Гра «Довга лоза» </vt:lpstr>
      <vt:lpstr>Веснянка </vt:lpstr>
      <vt:lpstr>Купальські пісні (7 липня – Івана Купала)</vt:lpstr>
      <vt:lpstr>Слайд 14</vt:lpstr>
      <vt:lpstr>Заплету віночок</vt:lpstr>
      <vt:lpstr>Жнивні пісні</vt:lpstr>
      <vt:lpstr>Котився віночок по полю</vt:lpstr>
      <vt:lpstr>Слайд 18</vt:lpstr>
      <vt:lpstr>Образи пісні</vt:lpstr>
      <vt:lpstr>Словник</vt:lpstr>
      <vt:lpstr>Список використаних джерел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</dc:title>
  <dc:creator>User</dc:creator>
  <cp:lastModifiedBy>Oleg</cp:lastModifiedBy>
  <cp:revision>24</cp:revision>
  <dcterms:created xsi:type="dcterms:W3CDTF">2015-02-12T14:37:17Z</dcterms:created>
  <dcterms:modified xsi:type="dcterms:W3CDTF">2015-03-22T07:38:35Z</dcterms:modified>
</cp:coreProperties>
</file>