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9" r:id="rId12"/>
    <p:sldId id="264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88" autoAdjust="0"/>
  </p:normalViewPr>
  <p:slideViewPr>
    <p:cSldViewPr>
      <p:cViewPr varScale="1">
        <p:scale>
          <a:sx n="97" d="100"/>
          <a:sy n="97" d="100"/>
        </p:scale>
        <p:origin x="-3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D02F0-72F3-4343-A57A-47A9D5DCBBF2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A5FF08-EAB9-4E63-858A-951508E5A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53F9020-DA21-4D97-B190-33FF931D236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F12F395-51F8-42DA-8FF9-0D01502EB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3F9020-DA21-4D97-B190-33FF931D236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12F395-51F8-42DA-8FF9-0D01502EB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53F9020-DA21-4D97-B190-33FF931D236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F12F395-51F8-42DA-8FF9-0D01502EB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3F9020-DA21-4D97-B190-33FF931D236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12F395-51F8-42DA-8FF9-0D01502EB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53F9020-DA21-4D97-B190-33FF931D236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F12F395-51F8-42DA-8FF9-0D01502EB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3F9020-DA21-4D97-B190-33FF931D236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12F395-51F8-42DA-8FF9-0D01502EB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3F9020-DA21-4D97-B190-33FF931D236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12F395-51F8-42DA-8FF9-0D01502EB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3F9020-DA21-4D97-B190-33FF931D236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12F395-51F8-42DA-8FF9-0D01502EB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53F9020-DA21-4D97-B190-33FF931D236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12F395-51F8-42DA-8FF9-0D01502EB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3F9020-DA21-4D97-B190-33FF931D236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12F395-51F8-42DA-8FF9-0D01502EB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3F9020-DA21-4D97-B190-33FF931D236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12F395-51F8-42DA-8FF9-0D01502EBB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53F9020-DA21-4D97-B190-33FF931D236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F12F395-51F8-42DA-8FF9-0D01502EB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19872" y="-99392"/>
            <a:ext cx="5105400" cy="2868168"/>
          </a:xfrm>
        </p:spPr>
        <p:txBody>
          <a:bodyPr>
            <a:normAutofit/>
          </a:bodyPr>
          <a:lstStyle/>
          <a:p>
            <a:pPr algn="ctr"/>
            <a:r>
              <a:rPr lang="uk-UA" sz="2000" b="0" cap="non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Розсохуватський</a:t>
            </a:r>
            <a:r>
              <a:rPr lang="uk-UA" sz="20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навчально-виховний комплекс </a:t>
            </a:r>
            <a:r>
              <a:rPr lang="uk-UA" sz="2000" b="0" cap="non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“Дошкільний</a:t>
            </a:r>
            <a:r>
              <a:rPr lang="uk-UA" sz="20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навчальний заклад – загальноосвітня школа І-ІІІ </a:t>
            </a:r>
            <a:r>
              <a:rPr lang="uk-UA" sz="2000" b="0" cap="non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ступенів”Катеринопільської</a:t>
            </a:r>
            <a:r>
              <a:rPr lang="uk-UA" sz="20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районної ради Черкаської області</a:t>
            </a:r>
            <a:r>
              <a:rPr lang="ru-RU" sz="20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20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2000" b="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3284984"/>
            <a:ext cx="5114778" cy="1101248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Презентація до уроку </a:t>
            </a:r>
            <a:r>
              <a:rPr lang="uk-UA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“Лишайники</a:t>
            </a:r>
            <a:r>
              <a:rPr lang="uk-U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приклад симбіотичних </a:t>
            </a:r>
            <a:r>
              <a:rPr lang="uk-UA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організмів</a:t>
            </a:r>
            <a:r>
              <a:rPr lang="uk-UA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”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uk-U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uk-U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Вчитель біології: Бандура Валентина Олександрівна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Роль лишайників у природі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Формують первісні </a:t>
            </a:r>
            <a:r>
              <a:rPr lang="uk-UA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грунти</a:t>
            </a:r>
            <a:endParaRPr lang="uk-UA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Руйнують гірські породи</a:t>
            </a:r>
          </a:p>
          <a:p>
            <a:r>
              <a:rPr lang="uk-UA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Після відмирання слані перетворюються на гумус</a:t>
            </a:r>
          </a:p>
          <a:p>
            <a:r>
              <a:rPr lang="uk-UA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Слугують їжею для тварин</a:t>
            </a:r>
          </a:p>
          <a:p>
            <a:r>
              <a:rPr lang="uk-UA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Цетрарію</a:t>
            </a:r>
            <a:r>
              <a:rPr lang="uk-UA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ісландську вживає людина в їжу</a:t>
            </a:r>
          </a:p>
          <a:p>
            <a:r>
              <a:rPr lang="uk-UA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Використовують для отримання </a:t>
            </a:r>
            <a:r>
              <a:rPr lang="uk-UA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цукрів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Інтерактивна вправа </a:t>
            </a:r>
            <a:r>
              <a:rPr lang="uk-UA" dirty="0" err="1" smtClean="0">
                <a:solidFill>
                  <a:schemeClr val="bg1"/>
                </a:solidFill>
              </a:rPr>
              <a:t>“Ти</a:t>
            </a:r>
            <a:r>
              <a:rPr lang="uk-UA" dirty="0" smtClean="0">
                <a:solidFill>
                  <a:schemeClr val="bg1"/>
                </a:solidFill>
              </a:rPr>
              <a:t> мені – я </a:t>
            </a:r>
            <a:r>
              <a:rPr lang="uk-UA" dirty="0" err="1" smtClean="0">
                <a:solidFill>
                  <a:schemeClr val="bg1"/>
                </a:solidFill>
              </a:rPr>
              <a:t>тобі”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2060"/>
                </a:solidFill>
              </a:rPr>
              <a:t>Яка будова лишайника?</a:t>
            </a:r>
          </a:p>
          <a:p>
            <a:r>
              <a:rPr lang="uk-UA" dirty="0" smtClean="0">
                <a:solidFill>
                  <a:srgbClr val="002060"/>
                </a:solidFill>
              </a:rPr>
              <a:t>Де поширені ці рослини?</a:t>
            </a:r>
          </a:p>
          <a:p>
            <a:r>
              <a:rPr lang="uk-UA" dirty="0" smtClean="0">
                <a:solidFill>
                  <a:srgbClr val="002060"/>
                </a:solidFill>
              </a:rPr>
              <a:t>Яким способом розмножуються?</a:t>
            </a:r>
          </a:p>
          <a:p>
            <a:r>
              <a:rPr lang="uk-UA" dirty="0" smtClean="0">
                <a:solidFill>
                  <a:srgbClr val="002060"/>
                </a:solidFill>
              </a:rPr>
              <a:t>Яка роль лишайників у природі?</a:t>
            </a:r>
          </a:p>
          <a:p>
            <a:r>
              <a:rPr lang="uk-UA" dirty="0" smtClean="0">
                <a:solidFill>
                  <a:srgbClr val="002060"/>
                </a:solidFill>
              </a:rPr>
              <a:t>Які форми слані лишайників вам відомі?</a:t>
            </a:r>
          </a:p>
          <a:p>
            <a:r>
              <a:rPr lang="uk-UA" dirty="0" smtClean="0">
                <a:solidFill>
                  <a:srgbClr val="002060"/>
                </a:solidFill>
              </a:rPr>
              <a:t>Що вам відомо про швидкість росту та тривалість життя лишайників?</a:t>
            </a:r>
          </a:p>
          <a:p>
            <a:r>
              <a:rPr lang="uk-UA" dirty="0" smtClean="0">
                <a:solidFill>
                  <a:srgbClr val="002060"/>
                </a:solidFill>
              </a:rPr>
              <a:t>Чому наявність лишайників є показником чистого повітря?</a:t>
            </a:r>
          </a:p>
          <a:p>
            <a:endParaRPr lang="uk-UA" dirty="0" smtClean="0">
              <a:solidFill>
                <a:srgbClr val="002060"/>
              </a:solidFill>
            </a:endParaRPr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Рефлексія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709160"/>
          </a:xfrm>
        </p:spPr>
        <p:txBody>
          <a:bodyPr/>
          <a:lstStyle/>
          <a:p>
            <a:r>
              <a:rPr lang="uk-UA" dirty="0" smtClean="0">
                <a:solidFill>
                  <a:srgbClr val="002060"/>
                </a:solidFill>
              </a:rPr>
              <a:t>Сьогодні я зрозумів…</a:t>
            </a:r>
          </a:p>
          <a:p>
            <a:r>
              <a:rPr lang="uk-UA" dirty="0" smtClean="0">
                <a:solidFill>
                  <a:srgbClr val="002060"/>
                </a:solidFill>
              </a:rPr>
              <a:t>Мене здивувало, те що…</a:t>
            </a:r>
          </a:p>
          <a:p>
            <a:r>
              <a:rPr lang="uk-UA" dirty="0" smtClean="0">
                <a:solidFill>
                  <a:srgbClr val="002060"/>
                </a:solidFill>
              </a:rPr>
              <a:t>Я дізнався, що…</a:t>
            </a:r>
          </a:p>
          <a:p>
            <a:r>
              <a:rPr lang="uk-UA" dirty="0" smtClean="0">
                <a:solidFill>
                  <a:srgbClr val="002060"/>
                </a:solidFill>
              </a:rPr>
              <a:t>Тепер я зможу…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4" name="Picture 5" descr="AG00317_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2" y="3571876"/>
            <a:ext cx="2286016" cy="20002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Домашнє завдання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Диференційоване завдання</a:t>
            </a:r>
          </a:p>
          <a:p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Скласти ребус про лишайники.</a:t>
            </a:r>
          </a:p>
          <a:p>
            <a:r>
              <a:rPr lang="uk-UA" dirty="0" smtClean="0">
                <a:solidFill>
                  <a:srgbClr val="002060"/>
                </a:solidFill>
              </a:rPr>
              <a:t>Прочитати  </a:t>
            </a: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52 </a:t>
            </a:r>
            <a:r>
              <a:rPr lang="uk-UA" dirty="0" smtClean="0">
                <a:solidFill>
                  <a:srgbClr val="002060"/>
                </a:solidFill>
              </a:rPr>
              <a:t>параграф  підручника.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4" name="Picture 6" descr="21M2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6" y="3857628"/>
            <a:ext cx="2294518" cy="1916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Використана література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Балан</a:t>
            </a:r>
            <a:r>
              <a:rPr lang="uk-UA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П.Г., Мусієнко М. М., </a:t>
            </a:r>
            <a:r>
              <a:rPr lang="uk-UA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Остапченко</a:t>
            </a:r>
            <a:r>
              <a:rPr lang="uk-UA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Л. І., Матяш Н. Ю., Славний П. С., Серебряков В. В. підручник </a:t>
            </a:r>
            <a:r>
              <a:rPr lang="uk-UA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“Біологія”</a:t>
            </a:r>
            <a:r>
              <a:rPr lang="uk-UA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6 клас.</a:t>
            </a:r>
          </a:p>
          <a:p>
            <a:r>
              <a:rPr lang="uk-UA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Мамуля Ю. Г., </a:t>
            </a:r>
            <a:r>
              <a:rPr lang="uk-UA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Гамуля</a:t>
            </a:r>
            <a:r>
              <a:rPr lang="uk-UA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О. В.  План-конспект </a:t>
            </a:r>
            <a:r>
              <a:rPr lang="uk-UA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“Усі</a:t>
            </a:r>
            <a:r>
              <a:rPr lang="uk-UA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уроки </a:t>
            </a:r>
            <a:r>
              <a:rPr lang="uk-UA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біології”</a:t>
            </a:r>
            <a:r>
              <a:rPr lang="uk-UA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uk-UA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Цимбал Н. М., Берегова О. Д. практикум з валеології </a:t>
            </a:r>
            <a:r>
              <a:rPr lang="uk-UA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“Основи</a:t>
            </a:r>
            <a:r>
              <a:rPr lang="uk-UA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долікарської </a:t>
            </a:r>
            <a:r>
              <a:rPr lang="uk-UA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допомоги”</a:t>
            </a:r>
            <a:r>
              <a:rPr lang="uk-UA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- Тернопіль </a:t>
            </a:r>
            <a:r>
              <a:rPr lang="uk-UA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“Навчальна</a:t>
            </a:r>
            <a:r>
              <a:rPr lang="uk-UA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книга - </a:t>
            </a:r>
            <a:r>
              <a:rPr lang="uk-UA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Богдан”</a:t>
            </a:r>
            <a:r>
              <a:rPr lang="uk-UA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224677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Тема уроку: Лишайники – приклад симбіотичних організмів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052" name="Picture 4" descr="E:\Мал._209._Різні_лишайники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643182"/>
            <a:ext cx="5857916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0" dirty="0" smtClean="0">
                <a:solidFill>
                  <a:schemeClr val="bg1"/>
                </a:solidFill>
              </a:rPr>
              <a:t>Мета уроку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2060"/>
                </a:solidFill>
              </a:rPr>
              <a:t>Формувати знання в учнів про будову лишайників, їх різноманіття та роль в природі</a:t>
            </a:r>
          </a:p>
          <a:p>
            <a:r>
              <a:rPr lang="uk-UA" dirty="0" smtClean="0">
                <a:solidFill>
                  <a:srgbClr val="002060"/>
                </a:solidFill>
              </a:rPr>
              <a:t>Розвивати спостережливість, вміння аналізувати, робити висновки, порівнювати</a:t>
            </a:r>
          </a:p>
          <a:p>
            <a:r>
              <a:rPr lang="uk-UA" dirty="0" smtClean="0">
                <a:solidFill>
                  <a:srgbClr val="002060"/>
                </a:solidFill>
              </a:rPr>
              <a:t>Виховувати бережне ставлення до природи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Чим цікаві лишайники?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2060"/>
                </a:solidFill>
              </a:rPr>
              <a:t>Лишайники – особливі комплексні організми, що з</a:t>
            </a:r>
            <a:r>
              <a:rPr lang="en-US" dirty="0" smtClean="0">
                <a:solidFill>
                  <a:srgbClr val="002060"/>
                </a:solidFill>
              </a:rPr>
              <a:t>’</a:t>
            </a:r>
            <a:r>
              <a:rPr lang="uk-UA" dirty="0" smtClean="0">
                <a:solidFill>
                  <a:srgbClr val="002060"/>
                </a:solidFill>
              </a:rPr>
              <a:t>являються завдяки співжиттю певних видів грибів з організмами , здатними до фотосинтезу, -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uk-UA" dirty="0" smtClean="0">
                <a:solidFill>
                  <a:srgbClr val="002060"/>
                </a:solidFill>
              </a:rPr>
              <a:t>водоростями або ціанобактеріями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Різноманітність лишайників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E:\29-05-15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00125" y="1994694"/>
            <a:ext cx="6153150" cy="4076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Будова лишайників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E:\Мал._211._Внутрішня_будова_лишайників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000232" y="1785926"/>
            <a:ext cx="5643602" cy="3929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Накипні, кущисті, </a:t>
            </a:r>
            <a:r>
              <a:rPr lang="uk-UA" dirty="0" err="1" smtClean="0">
                <a:solidFill>
                  <a:schemeClr val="bg1"/>
                </a:solidFill>
              </a:rPr>
              <a:t>листуваті</a:t>
            </a:r>
            <a:r>
              <a:rPr lang="uk-UA" dirty="0" smtClean="0">
                <a:solidFill>
                  <a:schemeClr val="bg1"/>
                </a:solidFill>
              </a:rPr>
              <a:t> лишайники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6" descr="C:\Documents and Settings\LG\Рабочий стол\биология\Лишайники.files\03020402-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85786" y="1643050"/>
            <a:ext cx="3500462" cy="2143140"/>
          </a:xfrm>
          <a:noFill/>
        </p:spPr>
      </p:pic>
      <p:pic>
        <p:nvPicPr>
          <p:cNvPr id="5" name="Рисунок 8" descr="C:\Documents and Settings\LG\Рабочий стол\биология\Лишайники.files\03020402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786314" y="2143116"/>
            <a:ext cx="3810000" cy="3267075"/>
          </a:xfrm>
          <a:prstGeom prst="rect">
            <a:avLst/>
          </a:prstGeom>
          <a:noFill/>
        </p:spPr>
      </p:pic>
      <p:pic>
        <p:nvPicPr>
          <p:cNvPr id="6" name="Рисунок 6" descr="C:\Documents and Settings\LG\Рабочий стол\биология\Лишайники.files\03020402-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714348" y="3929066"/>
            <a:ext cx="3571900" cy="25511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Розмноження лишайників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2060"/>
                </a:solidFill>
              </a:rPr>
              <a:t>Лишайники розмножуються переважно вегетативно – ділянками своєї слані, що складаються з клітин і гриба, і водорості.</a:t>
            </a:r>
          </a:p>
          <a:p>
            <a:r>
              <a:rPr lang="uk-UA" dirty="0" smtClean="0">
                <a:solidFill>
                  <a:srgbClr val="002060"/>
                </a:solidFill>
              </a:rPr>
              <a:t>В деяких лишайників можуть з</a:t>
            </a:r>
            <a:r>
              <a:rPr lang="en-US" dirty="0" smtClean="0">
                <a:solidFill>
                  <a:srgbClr val="002060"/>
                </a:solidFill>
              </a:rPr>
              <a:t>’</a:t>
            </a:r>
            <a:r>
              <a:rPr lang="uk-UA" dirty="0" smtClean="0">
                <a:solidFill>
                  <a:srgbClr val="002060"/>
                </a:solidFill>
              </a:rPr>
              <a:t>являтися спеціалізовані утвори для вегетативного розмноження.</a:t>
            </a:r>
          </a:p>
          <a:p>
            <a:r>
              <a:rPr lang="uk-UA" dirty="0" smtClean="0">
                <a:solidFill>
                  <a:srgbClr val="002060"/>
                </a:solidFill>
              </a:rPr>
              <a:t>В одних видів це мікроскопічні кульки, які виштовхуються з тіла лишайника.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Поширення лишайників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2060"/>
                </a:solidFill>
              </a:rPr>
              <a:t>Поселяються по всій планеті – від прохолодних арктичних регіонів до спекотних пустель.</a:t>
            </a:r>
          </a:p>
          <a:p>
            <a:r>
              <a:rPr lang="uk-UA" dirty="0" smtClean="0">
                <a:solidFill>
                  <a:srgbClr val="002060"/>
                </a:solidFill>
              </a:rPr>
              <a:t>Лишайники </a:t>
            </a:r>
            <a:r>
              <a:rPr lang="uk-UA" dirty="0" err="1" smtClean="0">
                <a:solidFill>
                  <a:srgbClr val="002060"/>
                </a:solidFill>
              </a:rPr>
              <a:t>біоіндикатори</a:t>
            </a:r>
            <a:r>
              <a:rPr lang="uk-UA" dirty="0" smtClean="0">
                <a:solidFill>
                  <a:srgbClr val="002060"/>
                </a:solidFill>
              </a:rPr>
              <a:t> на забруднене повітря.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194</TotalTime>
  <Words>371</Words>
  <Application>Microsoft Office PowerPoint</Application>
  <PresentationFormat>Экран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Розсохуватський навчально-виховний комплекс “Дошкільний навчальний заклад – загальноосвітня школа І-ІІІ ступенів”Катеринопільської районної ради Черкаської області </vt:lpstr>
      <vt:lpstr>Тема уроку: Лишайники – приклад симбіотичних організмів</vt:lpstr>
      <vt:lpstr>Мета уроку</vt:lpstr>
      <vt:lpstr>Чим цікаві лишайники?</vt:lpstr>
      <vt:lpstr>Різноманітність лишайників</vt:lpstr>
      <vt:lpstr>Будова лишайників</vt:lpstr>
      <vt:lpstr>Накипні, кущисті, листуваті лишайники</vt:lpstr>
      <vt:lpstr>Розмноження лишайників</vt:lpstr>
      <vt:lpstr>Поширення лишайників</vt:lpstr>
      <vt:lpstr>Роль лишайників у природі</vt:lpstr>
      <vt:lpstr>Інтерактивна вправа “Ти мені – я тобі”</vt:lpstr>
      <vt:lpstr>Рефлексія</vt:lpstr>
      <vt:lpstr>Домашнє завдання</vt:lpstr>
      <vt:lpstr>Використана література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Розсохуватський навчально-виховний комплекс “Дошкільний навчальний заклад – загальноосвітня школа І-ІІІ ступенів”Катеринопільської районної ради Черкаської області </dc:title>
  <dc:creator>User</dc:creator>
  <cp:lastModifiedBy>Nedilya</cp:lastModifiedBy>
  <cp:revision>26</cp:revision>
  <dcterms:created xsi:type="dcterms:W3CDTF">2015-01-18T14:01:21Z</dcterms:created>
  <dcterms:modified xsi:type="dcterms:W3CDTF">2015-03-24T06:42:22Z</dcterms:modified>
</cp:coreProperties>
</file>