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0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0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7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4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1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7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2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1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64B0-038C-4943-A165-C418011AC28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8CDA-F70A-4EBD-BF1B-80677DD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2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640960" cy="208823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ПОВТОРЕННЯ ОСНОВНИХ ПИТАНЬ ХІМІЇ КУРСУ 7 КЛАСУ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26849"/>
            <a:ext cx="5904656" cy="401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844674" cy="84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2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9. Повторення – запорука успіху!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1872209"/>
          </a:xfrm>
        </p:spPr>
        <p:txBody>
          <a:bodyPr>
            <a:noAutofit/>
          </a:bodyPr>
          <a:lstStyle/>
          <a:p>
            <a:r>
              <a:rPr lang="uk-UA" b="1" dirty="0" smtClean="0"/>
              <a:t>Назвіть фізичні властивості речовин, на яких ґрунтуються  такі способи розділення сумішей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293096"/>
            <a:ext cx="4038600" cy="1833067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Перегонка;</a:t>
            </a:r>
          </a:p>
          <a:p>
            <a:r>
              <a:rPr lang="uk-UA" b="1" dirty="0" smtClean="0"/>
              <a:t>Відстоювання;</a:t>
            </a:r>
          </a:p>
          <a:p>
            <a:r>
              <a:rPr lang="uk-UA" b="1" dirty="0" smtClean="0"/>
              <a:t>Фільтрування;</a:t>
            </a:r>
          </a:p>
          <a:p>
            <a:r>
              <a:rPr lang="uk-UA" b="1" dirty="0" smtClean="0"/>
              <a:t>Випаровування.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95232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285200"/>
            <a:ext cx="3168352" cy="298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10. Попрацюйте над задачею!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556792"/>
            <a:ext cx="4974704" cy="4525963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Відносна молекулярна маса сполуки </a:t>
            </a:r>
            <a:r>
              <a:rPr lang="uk-UA" sz="3200" b="1" dirty="0" err="1" smtClean="0"/>
              <a:t>Феруму</a:t>
            </a:r>
            <a:r>
              <a:rPr lang="uk-UA" sz="3200" b="1" dirty="0" smtClean="0"/>
              <a:t> з </a:t>
            </a:r>
            <a:r>
              <a:rPr lang="uk-UA" sz="3200" b="1" dirty="0" err="1" smtClean="0"/>
              <a:t>Оксигеном</a:t>
            </a:r>
            <a:r>
              <a:rPr lang="uk-UA" sz="3200" b="1" dirty="0" smtClean="0"/>
              <a:t> становить 72. Молекулярна речовина   містить 1 атом </a:t>
            </a:r>
            <a:r>
              <a:rPr lang="uk-UA" sz="3200" b="1" dirty="0" err="1" smtClean="0"/>
              <a:t>Оксигену</a:t>
            </a:r>
            <a:r>
              <a:rPr lang="uk-UA" sz="3200" b="1" dirty="0" smtClean="0"/>
              <a:t>. Визначити  формулу оксиду та назвати сполуку.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212976"/>
            <a:ext cx="3850393" cy="33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122413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Література: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469" y="1916832"/>
            <a:ext cx="8352928" cy="4680519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Font typeface="Arial" pitchFamily="34" charset="0"/>
              <a:buAutoNum type="arabicPeriod"/>
            </a:pPr>
            <a:r>
              <a:rPr lang="uk-UA" dirty="0" err="1">
                <a:solidFill>
                  <a:srgbClr val="7030A0"/>
                </a:solidFill>
              </a:rPr>
              <a:t>Буринська</a:t>
            </a:r>
            <a:r>
              <a:rPr lang="uk-UA" dirty="0">
                <a:solidFill>
                  <a:srgbClr val="7030A0"/>
                </a:solidFill>
              </a:rPr>
              <a:t> Н.М. Тренувальні вправи з неорганічної хімії. Посібник для вчителів. – 2-е вид. – К.: Радянська </a:t>
            </a:r>
            <a:r>
              <a:rPr lang="uk-UA" dirty="0" err="1">
                <a:solidFill>
                  <a:srgbClr val="7030A0"/>
                </a:solidFill>
              </a:rPr>
              <a:t>щкола</a:t>
            </a:r>
            <a:r>
              <a:rPr lang="uk-UA" dirty="0">
                <a:solidFill>
                  <a:srgbClr val="7030A0"/>
                </a:solidFill>
              </a:rPr>
              <a:t>, 1979. – 158 с.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uk-UA" dirty="0">
                <a:solidFill>
                  <a:srgbClr val="7030A0"/>
                </a:solidFill>
              </a:rPr>
              <a:t>Данильченко В.Є.,</a:t>
            </a:r>
            <a:r>
              <a:rPr lang="uk-UA" dirty="0" err="1">
                <a:solidFill>
                  <a:srgbClr val="7030A0"/>
                </a:solidFill>
              </a:rPr>
              <a:t>Фрадіна</a:t>
            </a:r>
            <a:r>
              <a:rPr lang="uk-UA" dirty="0">
                <a:solidFill>
                  <a:srgbClr val="7030A0"/>
                </a:solidFill>
              </a:rPr>
              <a:t> Н.В., Хімія 8-9 класи:  Навчальний посібник. – Х.: Країна мрій, 2002. – 200с. </a:t>
            </a:r>
          </a:p>
          <a:p>
            <a:pPr marL="514350" indent="-514350" algn="l">
              <a:buAutoNum type="arabicPeriod"/>
            </a:pPr>
            <a:r>
              <a:rPr lang="uk-UA" dirty="0" err="1" smtClean="0">
                <a:solidFill>
                  <a:srgbClr val="7030A0"/>
                </a:solidFill>
              </a:rPr>
              <a:t>Савчин</a:t>
            </a:r>
            <a:r>
              <a:rPr lang="uk-UA" dirty="0" smtClean="0">
                <a:solidFill>
                  <a:srgbClr val="7030A0"/>
                </a:solidFill>
              </a:rPr>
              <a:t> М.М</a:t>
            </a:r>
            <a:r>
              <a:rPr lang="uk-UA" dirty="0">
                <a:solidFill>
                  <a:srgbClr val="7030A0"/>
                </a:solidFill>
              </a:rPr>
              <a:t>.</a:t>
            </a:r>
            <a:r>
              <a:rPr lang="uk-UA" dirty="0" smtClean="0">
                <a:solidFill>
                  <a:srgbClr val="7030A0"/>
                </a:solidFill>
              </a:rPr>
              <a:t>, Хімія: збірник задач і вправ 7 клас -Л.:ВНТЛ – Класика, 2007. – 244с.</a:t>
            </a:r>
          </a:p>
          <a:p>
            <a:pPr marL="514350" indent="-514350" algn="l">
              <a:buAutoNum type="arabicPeriod"/>
            </a:pPr>
            <a:r>
              <a:rPr lang="uk-UA" dirty="0" err="1" smtClean="0">
                <a:solidFill>
                  <a:srgbClr val="7030A0"/>
                </a:solidFill>
              </a:rPr>
              <a:t>Фрадіна</a:t>
            </a:r>
            <a:r>
              <a:rPr lang="uk-UA" dirty="0" smtClean="0">
                <a:solidFill>
                  <a:srgbClr val="7030A0"/>
                </a:solidFill>
              </a:rPr>
              <a:t> Н.В., Данильченко В.Є.,  Хімія. Узагальнюючі уроки. 7 клас. – Х.: Країна мрій, 2007. – 32с.</a:t>
            </a:r>
          </a:p>
          <a:p>
            <a:pPr marL="514350" indent="-514350" algn="l">
              <a:buAutoNum type="arabicPeriod"/>
            </a:pPr>
            <a:r>
              <a:rPr lang="uk-UA" dirty="0" smtClean="0">
                <a:solidFill>
                  <a:srgbClr val="7030A0"/>
                </a:solidFill>
              </a:rPr>
              <a:t>Ярошенко О.Г., Тести. Хімія. Завдання для перевірки знань, умінь та навичок  випускників загальноосвітніх шкіл, ліцеїв та гімназій – Тижневик ОСВІТА, 1993. – 96с.</a:t>
            </a:r>
          </a:p>
          <a:p>
            <a:pPr algn="l"/>
            <a:r>
              <a:rPr lang="uk-UA" dirty="0" smtClean="0">
                <a:solidFill>
                  <a:srgbClr val="7030A0"/>
                </a:solidFill>
              </a:rPr>
              <a:t> </a:t>
            </a:r>
          </a:p>
          <a:p>
            <a:pPr marL="514350" indent="-514350" algn="l">
              <a:buAutoNum type="arabicPeriod"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55"/>
            <a:ext cx="2286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32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1. Визначте хімічний елемент за такими даними: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564904"/>
            <a:ext cx="4830688" cy="4293096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Розташований у 3 періоді, І групі;</a:t>
            </a:r>
          </a:p>
          <a:p>
            <a:r>
              <a:rPr lang="uk-UA" sz="3600" b="1" dirty="0" smtClean="0"/>
              <a:t>Розташований у 2 періоді, </a:t>
            </a:r>
            <a:r>
              <a:rPr lang="en-US" sz="3600" b="1" dirty="0" smtClean="0"/>
              <a:t>V</a:t>
            </a:r>
            <a:r>
              <a:rPr lang="uk-UA" sz="3600" b="1" dirty="0" smtClean="0"/>
              <a:t>І групі.</a:t>
            </a:r>
          </a:p>
          <a:p>
            <a:pPr marL="0" indent="0">
              <a:buNone/>
            </a:pPr>
            <a:r>
              <a:rPr lang="uk-UA" sz="3600" b="1" dirty="0" smtClean="0"/>
              <a:t>Напишіть електронну будову атомів цих елементів.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" y="2852936"/>
            <a:ext cx="4691666" cy="38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0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2. Складіть формули сполук за відомою валентністю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3318095"/>
              </p:ext>
            </p:extLst>
          </p:nvPr>
        </p:nvGraphicFramePr>
        <p:xfrm>
          <a:off x="179388" y="1600200"/>
          <a:ext cx="8785098" cy="47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014"/>
                <a:gridCol w="1255014"/>
                <a:gridCol w="1255014"/>
                <a:gridCol w="1255014"/>
                <a:gridCol w="1255014"/>
                <a:gridCol w="1255014"/>
                <a:gridCol w="1255014"/>
              </a:tblGrid>
              <a:tr h="1177280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O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CI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P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S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N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Br</a:t>
                      </a:r>
                      <a:endParaRPr lang="ru-RU" sz="3600" b="1" dirty="0"/>
                    </a:p>
                  </a:txBody>
                  <a:tcPr/>
                </a:tc>
              </a:tr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K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</a:tr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Mg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</a:tr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AI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1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r>
              <a:rPr lang="uk-UA" sz="5400" b="1" dirty="0" smtClean="0">
                <a:solidFill>
                  <a:srgbClr val="FF0000"/>
                </a:solidFill>
              </a:rPr>
              <a:t>. Заповніть таблицю</a:t>
            </a:r>
            <a:endParaRPr lang="ru-RU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4791647"/>
              </p:ext>
            </p:extLst>
          </p:nvPr>
        </p:nvGraphicFramePr>
        <p:xfrm>
          <a:off x="323529" y="1600200"/>
          <a:ext cx="8363272" cy="50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451"/>
                <a:gridCol w="991403"/>
                <a:gridCol w="991403"/>
                <a:gridCol w="1130246"/>
                <a:gridCol w="852560"/>
                <a:gridCol w="991403"/>
                <a:gridCol w="991403"/>
                <a:gridCol w="991403"/>
              </a:tblGrid>
              <a:tr h="662445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Хімічний елемент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Розташування в Періодичній системі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Характеристика атома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Символ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Назва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Поряд</a:t>
                      </a:r>
                    </a:p>
                    <a:p>
                      <a:pPr algn="ctr"/>
                      <a:r>
                        <a:rPr lang="uk-UA" sz="2000" dirty="0" smtClean="0"/>
                        <a:t>номер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№ періоду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№</a:t>
                      </a:r>
                    </a:p>
                    <a:p>
                      <a:pPr algn="ctr"/>
                      <a:r>
                        <a:rPr lang="uk-UA" sz="2000" dirty="0" smtClean="0"/>
                        <a:t>групи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Підгрупа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Заряд ядра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/>
                        <a:t>К-ть</a:t>
                      </a:r>
                      <a:endParaRPr lang="uk-UA" sz="2000" dirty="0" smtClean="0"/>
                    </a:p>
                    <a:p>
                      <a:pPr algn="ctr"/>
                      <a:r>
                        <a:rPr lang="uk-UA" sz="2000" dirty="0" err="1" smtClean="0"/>
                        <a:t>Елект</a:t>
                      </a:r>
                      <a:endParaRPr lang="uk-UA" sz="2000" dirty="0" smtClean="0"/>
                    </a:p>
                    <a:p>
                      <a:pPr algn="ctr"/>
                      <a:r>
                        <a:rPr lang="uk-UA" sz="2000" dirty="0" err="1" smtClean="0"/>
                        <a:t>ронів</a:t>
                      </a:r>
                      <a:endParaRPr lang="ru-RU" sz="2000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+7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/>
                        <a:t>Ферум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VII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/>
                        <a:t>Голов</a:t>
                      </a:r>
                      <a:endParaRPr lang="uk-UA" sz="2000" dirty="0" smtClean="0"/>
                    </a:p>
                    <a:p>
                      <a:pPr algn="ctr"/>
                      <a:r>
                        <a:rPr lang="uk-UA" sz="2000" dirty="0" smtClean="0"/>
                        <a:t>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4. Визначте валентність елементів за формулами сполук: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2708920"/>
            <a:ext cx="4824536" cy="374441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Cr</a:t>
            </a:r>
            <a:r>
              <a:rPr lang="en-US" sz="2000" b="1" dirty="0" smtClean="0"/>
              <a:t>2</a:t>
            </a:r>
            <a:r>
              <a:rPr lang="en-US" sz="3200" b="1" dirty="0" smtClean="0"/>
              <a:t>O</a:t>
            </a:r>
            <a:r>
              <a:rPr lang="en-US" sz="2000" b="1" dirty="0" smtClean="0"/>
              <a:t>3</a:t>
            </a:r>
            <a:r>
              <a:rPr lang="en-US" sz="3200" b="1" dirty="0" smtClean="0"/>
              <a:t>, CO</a:t>
            </a:r>
            <a:r>
              <a:rPr lang="en-US" sz="2000" b="1" dirty="0" smtClean="0"/>
              <a:t>2</a:t>
            </a:r>
            <a:r>
              <a:rPr lang="en-US" sz="3200" b="1" dirty="0" smtClean="0"/>
              <a:t>, AI</a:t>
            </a:r>
            <a:r>
              <a:rPr lang="en-US" sz="1800" b="1" dirty="0" smtClean="0"/>
              <a:t>2</a:t>
            </a:r>
            <a:r>
              <a:rPr lang="en-US" sz="3200" b="1" dirty="0" smtClean="0"/>
              <a:t>O</a:t>
            </a:r>
            <a:r>
              <a:rPr lang="en-US" sz="2000" b="1" dirty="0" smtClean="0"/>
              <a:t>3</a:t>
            </a:r>
            <a:r>
              <a:rPr lang="en-US" sz="3200" b="1" dirty="0" smtClean="0"/>
              <a:t>, Fe</a:t>
            </a:r>
            <a:r>
              <a:rPr lang="en-US" sz="2000" b="1" dirty="0" smtClean="0"/>
              <a:t>3</a:t>
            </a:r>
            <a:r>
              <a:rPr lang="en-US" sz="3200" b="1" dirty="0" smtClean="0"/>
              <a:t>O</a:t>
            </a:r>
            <a:r>
              <a:rPr lang="en-US" sz="2000" b="1" dirty="0" smtClean="0"/>
              <a:t>4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MgO</a:t>
            </a:r>
            <a:r>
              <a:rPr lang="en-US" sz="3200" b="1" dirty="0" smtClean="0"/>
              <a:t>, CrCI</a:t>
            </a:r>
            <a:r>
              <a:rPr lang="en-US" sz="2000" b="1" dirty="0" smtClean="0"/>
              <a:t>3</a:t>
            </a:r>
            <a:r>
              <a:rPr lang="en-US" sz="3200" b="1" dirty="0" smtClean="0"/>
              <a:t>, H</a:t>
            </a:r>
            <a:r>
              <a:rPr lang="en-US" sz="2000" b="1" dirty="0" smtClean="0"/>
              <a:t>2</a:t>
            </a:r>
            <a:r>
              <a:rPr lang="en-US" sz="3200" b="1" dirty="0" smtClean="0"/>
              <a:t>S, KF, Li</a:t>
            </a:r>
            <a:r>
              <a:rPr lang="en-US" sz="2000" b="1" dirty="0" smtClean="0"/>
              <a:t>2</a:t>
            </a:r>
            <a:r>
              <a:rPr lang="en-US" sz="3200" b="1" dirty="0" smtClean="0"/>
              <a:t>O, </a:t>
            </a:r>
            <a:r>
              <a:rPr lang="en-US" sz="3200" b="1" dirty="0" err="1" smtClean="0"/>
              <a:t>NaCI</a:t>
            </a:r>
            <a:r>
              <a:rPr lang="en-US" sz="3200" b="1" dirty="0" smtClean="0"/>
              <a:t>, B</a:t>
            </a:r>
            <a:r>
              <a:rPr lang="en-US" sz="2000" b="1" dirty="0" smtClean="0"/>
              <a:t>2</a:t>
            </a:r>
            <a:r>
              <a:rPr lang="en-US" sz="3200" b="1" dirty="0" smtClean="0"/>
              <a:t>O</a:t>
            </a:r>
            <a:r>
              <a:rPr lang="en-US" sz="2000" b="1" dirty="0" smtClean="0"/>
              <a:t>3</a:t>
            </a:r>
            <a:r>
              <a:rPr lang="en-US" sz="3200" b="1" dirty="0" smtClean="0"/>
              <a:t>, Fe</a:t>
            </a:r>
            <a:r>
              <a:rPr lang="en-US" sz="2000" b="1" dirty="0" smtClean="0"/>
              <a:t>2</a:t>
            </a:r>
            <a:r>
              <a:rPr lang="en-US" sz="3200" b="1" dirty="0" smtClean="0"/>
              <a:t>O</a:t>
            </a:r>
            <a:r>
              <a:rPr lang="en-US" sz="2000" b="1" dirty="0" smtClean="0"/>
              <a:t>3</a:t>
            </a:r>
            <a:r>
              <a:rPr lang="en-US" sz="3200" b="1" dirty="0" smtClean="0"/>
              <a:t>, AICI</a:t>
            </a:r>
            <a:r>
              <a:rPr lang="en-US" sz="2000" b="1" dirty="0" smtClean="0"/>
              <a:t>3</a:t>
            </a:r>
            <a:r>
              <a:rPr lang="en-US" sz="3200" b="1" dirty="0" smtClean="0"/>
              <a:t>, AIN, ZnBr</a:t>
            </a:r>
            <a:r>
              <a:rPr lang="en-US" sz="2000" b="1" dirty="0" smtClean="0"/>
              <a:t>2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BeO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CaO</a:t>
            </a:r>
            <a:r>
              <a:rPr lang="en-US" sz="3200" b="1" dirty="0" smtClean="0"/>
              <a:t>, MgI</a:t>
            </a:r>
            <a:r>
              <a:rPr lang="en-US" sz="2000" b="1" dirty="0" smtClean="0"/>
              <a:t>2</a:t>
            </a:r>
            <a:r>
              <a:rPr lang="en-US" sz="3200" b="1" dirty="0" smtClean="0"/>
              <a:t>, NO</a:t>
            </a:r>
            <a:r>
              <a:rPr lang="en-US" sz="2000" b="1" dirty="0" smtClean="0"/>
              <a:t>2</a:t>
            </a:r>
            <a:r>
              <a:rPr lang="en-US" sz="3200" b="1" dirty="0" smtClean="0"/>
              <a:t>, CCI</a:t>
            </a:r>
            <a:r>
              <a:rPr lang="en-US" sz="2000" b="1" dirty="0" smtClean="0"/>
              <a:t>4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SiC</a:t>
            </a:r>
            <a:r>
              <a:rPr lang="en-US" sz="3200" b="1" dirty="0" smtClean="0"/>
              <a:t>, AI</a:t>
            </a:r>
            <a:r>
              <a:rPr lang="en-US" sz="2000" b="1" dirty="0" smtClean="0"/>
              <a:t>4</a:t>
            </a:r>
            <a:r>
              <a:rPr lang="en-US" sz="3200" b="1" dirty="0" smtClean="0"/>
              <a:t>C</a:t>
            </a:r>
            <a:r>
              <a:rPr lang="en-US" sz="2000" b="1" dirty="0" smtClean="0"/>
              <a:t>3</a:t>
            </a:r>
            <a:r>
              <a:rPr lang="uk-UA" sz="3200" b="1" dirty="0" smtClean="0"/>
              <a:t>.</a:t>
            </a:r>
          </a:p>
          <a:p>
            <a:r>
              <a:rPr lang="uk-UA" sz="3200" b="1" dirty="0" smtClean="0"/>
              <a:t>Назвіть ці сполуки.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2993856" cy="30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0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5. Встановіть відповідність між формулами та назвами оксидів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1042577"/>
              </p:ext>
            </p:extLst>
          </p:nvPr>
        </p:nvGraphicFramePr>
        <p:xfrm>
          <a:off x="179512" y="1844824"/>
          <a:ext cx="8713792" cy="4337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67"/>
                <a:gridCol w="1529681"/>
                <a:gridCol w="1089224"/>
                <a:gridCol w="1089224"/>
                <a:gridCol w="1089224"/>
                <a:gridCol w="1089224"/>
                <a:gridCol w="1089224"/>
                <a:gridCol w="1089224"/>
              </a:tblGrid>
              <a:tr h="437564">
                <a:tc rowSpan="2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№</a:t>
                      </a:r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Формула оксиду</a:t>
                      </a:r>
                      <a:endParaRPr lang="ru-RU" sz="20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Хімічна назва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</a:tr>
              <a:tr h="1096371">
                <a:tc vMerge="1"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Хлор(ІІІ) оксид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Манган (</a:t>
                      </a:r>
                      <a:r>
                        <a:rPr lang="en-US" sz="2000" dirty="0" smtClean="0"/>
                        <a:t>V</a:t>
                      </a:r>
                      <a:r>
                        <a:rPr lang="uk-UA" sz="2000" dirty="0" smtClean="0"/>
                        <a:t>І) оксид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Манган</a:t>
                      </a:r>
                    </a:p>
                    <a:p>
                      <a:pPr algn="ctr"/>
                      <a:r>
                        <a:rPr lang="uk-UA" sz="2000" dirty="0" smtClean="0"/>
                        <a:t>(І</a:t>
                      </a:r>
                      <a:r>
                        <a:rPr lang="en-US" sz="2000" dirty="0" smtClean="0"/>
                        <a:t>V</a:t>
                      </a:r>
                      <a:r>
                        <a:rPr lang="uk-UA" sz="2000" dirty="0" smtClean="0"/>
                        <a:t>) оксид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Хлор (І) оксид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Манган (ІІ) оксид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Манган</a:t>
                      </a:r>
                      <a:r>
                        <a:rPr lang="uk-UA" sz="2000" baseline="0" dirty="0" smtClean="0"/>
                        <a:t> (</a:t>
                      </a:r>
                      <a:r>
                        <a:rPr lang="en-US" sz="2000" baseline="0" dirty="0" smtClean="0"/>
                        <a:t>V</a:t>
                      </a:r>
                      <a:r>
                        <a:rPr lang="uk-UA" sz="2000" baseline="0" dirty="0" smtClean="0"/>
                        <a:t>ІІ) оксид</a:t>
                      </a:r>
                      <a:endParaRPr lang="ru-RU" sz="2000" dirty="0"/>
                    </a:p>
                  </a:txBody>
                  <a:tcPr/>
                </a:tc>
              </a:tr>
              <a:tr h="43756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MnO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Ж</a:t>
                      </a:r>
                      <a:endParaRPr lang="ru-RU" sz="2000" dirty="0"/>
                    </a:p>
                  </a:txBody>
                  <a:tcPr/>
                </a:tc>
              </a:tr>
              <a:tr h="43756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MnO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Щ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</a:tr>
              <a:tr h="615273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MnO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Р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У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Ч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З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Х</a:t>
                      </a:r>
                      <a:endParaRPr lang="ru-RU" sz="2000" dirty="0" smtClean="0"/>
                    </a:p>
                  </a:txBody>
                  <a:tcPr/>
                </a:tc>
              </a:tr>
              <a:tr h="43756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Mn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sz="2000" dirty="0" smtClean="0"/>
                        <a:t>O</a:t>
                      </a:r>
                      <a:r>
                        <a:rPr lang="en-US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Ч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</a:tr>
              <a:tr h="43756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sz="2000" dirty="0" smtClean="0"/>
                        <a:t>O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Е</a:t>
                      </a:r>
                      <a:endParaRPr lang="ru-RU" sz="2000" dirty="0"/>
                    </a:p>
                  </a:txBody>
                  <a:tcPr/>
                </a:tc>
              </a:tr>
              <a:tr h="43756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sz="2000" dirty="0" smtClean="0"/>
                        <a:t>O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Ж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617833"/>
              </p:ext>
            </p:extLst>
          </p:nvPr>
        </p:nvGraphicFramePr>
        <p:xfrm>
          <a:off x="2627784" y="630932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396552" y="6105509"/>
            <a:ext cx="349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uk-UA" sz="3600" b="1" dirty="0">
                <a:solidFill>
                  <a:srgbClr val="FF0000"/>
                </a:solidFill>
                <a:ea typeface="+mj-ea"/>
                <a:cs typeface="+mj-cs"/>
              </a:rPr>
              <a:t>Відповідь</a:t>
            </a:r>
            <a:endParaRPr lang="ru-RU" sz="36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3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6. Порівняйте масові частки металічних елементів у сполуках: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2420888"/>
            <a:ext cx="4330824" cy="3705275"/>
          </a:xfrm>
        </p:spPr>
        <p:txBody>
          <a:bodyPr/>
          <a:lstStyle/>
          <a:p>
            <a:r>
              <a:rPr lang="en-US" b="1" dirty="0" smtClean="0"/>
              <a:t>AI</a:t>
            </a:r>
            <a:r>
              <a:rPr lang="en-US" sz="2000" b="1" dirty="0" smtClean="0"/>
              <a:t>2</a:t>
            </a:r>
            <a:r>
              <a:rPr lang="en-US" b="1" dirty="0" smtClean="0"/>
              <a:t>O</a:t>
            </a:r>
            <a:r>
              <a:rPr lang="en-US" sz="2000" b="1" dirty="0" smtClean="0"/>
              <a:t>3</a:t>
            </a:r>
          </a:p>
          <a:p>
            <a:r>
              <a:rPr lang="en-US" b="1" dirty="0" smtClean="0"/>
              <a:t>Fe</a:t>
            </a:r>
            <a:r>
              <a:rPr lang="en-US" sz="2000" b="1" dirty="0" smtClean="0"/>
              <a:t>2</a:t>
            </a:r>
            <a:r>
              <a:rPr lang="en-US" b="1" dirty="0" smtClean="0"/>
              <a:t>O</a:t>
            </a:r>
            <a:r>
              <a:rPr lang="en-US" sz="2000" b="1" dirty="0" smtClean="0"/>
              <a:t>3</a:t>
            </a:r>
          </a:p>
          <a:p>
            <a:r>
              <a:rPr lang="en-US" b="1" dirty="0" smtClean="0"/>
              <a:t>Cr</a:t>
            </a:r>
            <a:r>
              <a:rPr lang="en-US" sz="2000" b="1" dirty="0" smtClean="0"/>
              <a:t>2</a:t>
            </a:r>
            <a:r>
              <a:rPr lang="en-US" b="1" dirty="0" smtClean="0"/>
              <a:t>O</a:t>
            </a:r>
            <a:r>
              <a:rPr lang="en-US" sz="2000" b="1" dirty="0" smtClean="0"/>
              <a:t>3</a:t>
            </a:r>
            <a:endParaRPr lang="uk-UA" sz="2000" b="1" dirty="0" smtClean="0"/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Відповідь супроводжуйте необхідними розрахунками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3589714" cy="35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6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7. Складіть формули продуктів реакцій та перетворіть схеми на відповідні хімічні рівняння: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2204864"/>
            <a:ext cx="4690864" cy="417646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Mg + CI</a:t>
            </a:r>
            <a:r>
              <a:rPr lang="en-US" sz="2000" b="1" dirty="0" smtClean="0"/>
              <a:t>2</a:t>
            </a:r>
            <a:r>
              <a:rPr lang="en-US" sz="3200" b="1" dirty="0" smtClean="0"/>
              <a:t> → Mg… CI…;</a:t>
            </a:r>
          </a:p>
          <a:p>
            <a:r>
              <a:rPr lang="en-US" sz="3200" b="1" dirty="0" err="1" smtClean="0"/>
              <a:t>Ca</a:t>
            </a:r>
            <a:r>
              <a:rPr lang="en-US" sz="3200" b="1" dirty="0" smtClean="0"/>
              <a:t> + O</a:t>
            </a:r>
            <a:r>
              <a:rPr lang="en-US" sz="2000" b="1" dirty="0" smtClean="0"/>
              <a:t>2</a:t>
            </a:r>
            <a:r>
              <a:rPr lang="en-US" sz="3200" b="1" dirty="0" smtClean="0"/>
              <a:t> → Ca.. O…;</a:t>
            </a:r>
          </a:p>
          <a:p>
            <a:r>
              <a:rPr lang="en-US" sz="3200" b="1" dirty="0" smtClean="0"/>
              <a:t>AI + Br</a:t>
            </a:r>
            <a:r>
              <a:rPr lang="en-US" sz="2000" b="1" dirty="0" smtClean="0"/>
              <a:t>2</a:t>
            </a:r>
            <a:r>
              <a:rPr lang="en-US" sz="3200" b="1" dirty="0" smtClean="0"/>
              <a:t> → AI… Br…;</a:t>
            </a:r>
          </a:p>
          <a:p>
            <a:r>
              <a:rPr lang="en-US" sz="3200" b="1" dirty="0" smtClean="0"/>
              <a:t>B + F</a:t>
            </a:r>
            <a:r>
              <a:rPr lang="en-US" sz="2000" b="1" dirty="0" smtClean="0"/>
              <a:t>2</a:t>
            </a:r>
            <a:r>
              <a:rPr lang="en-US" sz="3200" b="1" dirty="0" smtClean="0"/>
              <a:t> → B… F…;</a:t>
            </a:r>
          </a:p>
          <a:p>
            <a:r>
              <a:rPr lang="en-US" sz="3200" b="1" dirty="0" smtClean="0"/>
              <a:t>P + O</a:t>
            </a:r>
            <a:r>
              <a:rPr lang="en-US" sz="2000" b="1" dirty="0" smtClean="0"/>
              <a:t>2</a:t>
            </a:r>
            <a:r>
              <a:rPr lang="en-US" sz="3200" b="1" dirty="0" smtClean="0"/>
              <a:t> → P…O…;</a:t>
            </a:r>
          </a:p>
          <a:p>
            <a:r>
              <a:rPr lang="en-US" sz="3200" b="1" dirty="0" smtClean="0"/>
              <a:t>Ag + O</a:t>
            </a:r>
            <a:r>
              <a:rPr lang="en-US" sz="2000" b="1" dirty="0" smtClean="0"/>
              <a:t>2</a:t>
            </a:r>
            <a:r>
              <a:rPr lang="en-US" sz="3200" b="1" dirty="0" smtClean="0"/>
              <a:t> → Ag… O…;</a:t>
            </a:r>
          </a:p>
          <a:p>
            <a:r>
              <a:rPr lang="en-US" sz="3200" b="1" dirty="0" smtClean="0"/>
              <a:t>C + O</a:t>
            </a:r>
            <a:r>
              <a:rPr lang="en-US" sz="2000" b="1" dirty="0" smtClean="0"/>
              <a:t>2</a:t>
            </a:r>
            <a:r>
              <a:rPr lang="en-US" sz="3200" b="1" dirty="0" smtClean="0"/>
              <a:t> → C…O….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614737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9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r>
              <a:rPr lang="uk-UA" sz="3600" b="1" dirty="0" smtClean="0">
                <a:solidFill>
                  <a:srgbClr val="FF0000"/>
                </a:solidFill>
              </a:rPr>
              <a:t>. Потренуйтесь у визначенні фізичних та хімічних явищ: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6930501"/>
              </p:ext>
            </p:extLst>
          </p:nvPr>
        </p:nvGraphicFramePr>
        <p:xfrm>
          <a:off x="611560" y="1303353"/>
          <a:ext cx="7992887" cy="4789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662"/>
                <a:gridCol w="1610570"/>
                <a:gridCol w="1690655"/>
              </a:tblGrid>
              <a:tr h="80700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Назва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Фізичне явище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Хімічна реакція</a:t>
                      </a:r>
                      <a:endParaRPr lang="ru-RU" sz="2000" dirty="0"/>
                    </a:p>
                  </a:txBody>
                  <a:tcPr/>
                </a:tc>
              </a:tr>
              <a:tr h="44833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Утворення хмар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</a:tr>
              <a:tr h="44833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Гниття листя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</a:tr>
              <a:tr h="44833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Кипіння води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</a:t>
                      </a:r>
                      <a:endParaRPr lang="ru-RU" sz="2000" dirty="0"/>
                    </a:p>
                  </a:txBody>
                  <a:tcPr/>
                </a:tc>
              </a:tr>
              <a:tr h="44833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Розчинення цукру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</a:t>
                      </a:r>
                      <a:endParaRPr lang="ru-RU" sz="2000" dirty="0"/>
                    </a:p>
                  </a:txBody>
                  <a:tcPr/>
                </a:tc>
              </a:tr>
              <a:tr h="44833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Іржавіння заліза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</a:t>
                      </a:r>
                      <a:endParaRPr lang="ru-RU" sz="2000" dirty="0"/>
                    </a:p>
                  </a:txBody>
                  <a:tcPr/>
                </a:tc>
              </a:tr>
              <a:tr h="44833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/>
                        <a:t>Протухання</a:t>
                      </a:r>
                      <a:r>
                        <a:rPr lang="uk-UA" sz="2000" dirty="0" smtClean="0"/>
                        <a:t> яйця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</a:tr>
              <a:tr h="44833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Плавлення парафіну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У</a:t>
                      </a:r>
                      <a:endParaRPr lang="ru-RU" sz="2000" dirty="0"/>
                    </a:p>
                  </a:txBody>
                  <a:tcPr/>
                </a:tc>
              </a:tr>
              <a:tr h="44833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Підгоряння їжі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О</a:t>
                      </a:r>
                      <a:endParaRPr lang="ru-RU" sz="2000" dirty="0"/>
                    </a:p>
                  </a:txBody>
                  <a:tcPr/>
                </a:tc>
              </a:tr>
              <a:tr h="3588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Розкладання цукру при нагріванні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85581"/>
              </p:ext>
            </p:extLst>
          </p:nvPr>
        </p:nvGraphicFramePr>
        <p:xfrm>
          <a:off x="2771800" y="6237312"/>
          <a:ext cx="60959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6133197"/>
            <a:ext cx="1943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a typeface="+mj-ea"/>
                <a:cs typeface="+mj-cs"/>
              </a:rPr>
              <a:t>Відповідь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782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574</Words>
  <Application>Microsoft Office PowerPoint</Application>
  <PresentationFormat>Экран (4:3)</PresentationFormat>
  <Paragraphs>162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ПОВТОРЕННЯ ОСНОВНИХ ПИТАНЬ ХІМІЇ КУРСУ 7 КЛАСУ</vt:lpstr>
      <vt:lpstr>1. Визначте хімічний елемент за такими даними: </vt:lpstr>
      <vt:lpstr>2. Складіть формули сполук за відомою валентністю</vt:lpstr>
      <vt:lpstr>3. Заповніть таблицю</vt:lpstr>
      <vt:lpstr>4. Визначте валентність елементів за формулами сполук:</vt:lpstr>
      <vt:lpstr>5. Встановіть відповідність між формулами та назвами оксидів:</vt:lpstr>
      <vt:lpstr>6. Порівняйте масові частки металічних елементів у сполуках:</vt:lpstr>
      <vt:lpstr>7. Складіть формули продуктів реакцій та перетворіть схеми на відповідні хімічні рівняння:</vt:lpstr>
      <vt:lpstr>8. Потренуйтесь у визначенні фізичних та хімічних явищ: </vt:lpstr>
      <vt:lpstr>9. Повторення – запорука успіху!</vt:lpstr>
      <vt:lpstr>10. Попрацюйте над задачею! </vt:lpstr>
      <vt:lpstr>Література: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ОСНОВНИХ ПИТАНЬ ХІМІЇ КУРСУ 7 КЛАСУ</dc:title>
  <dc:creator>PC</dc:creator>
  <cp:lastModifiedBy>Комп</cp:lastModifiedBy>
  <cp:revision>17</cp:revision>
  <dcterms:created xsi:type="dcterms:W3CDTF">2015-01-19T17:28:34Z</dcterms:created>
  <dcterms:modified xsi:type="dcterms:W3CDTF">2015-03-31T17:47:52Z</dcterms:modified>
</cp:coreProperties>
</file>