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00C7-36F8-45FA-A201-7C8EA2C0F043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2D3-A516-4546-B28F-7F1D93B4E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2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00C7-36F8-45FA-A201-7C8EA2C0F043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2D3-A516-4546-B28F-7F1D93B4E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8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00C7-36F8-45FA-A201-7C8EA2C0F043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2D3-A516-4546-B28F-7F1D93B4E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6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00C7-36F8-45FA-A201-7C8EA2C0F043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2D3-A516-4546-B28F-7F1D93B4E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9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00C7-36F8-45FA-A201-7C8EA2C0F043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2D3-A516-4546-B28F-7F1D93B4E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6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00C7-36F8-45FA-A201-7C8EA2C0F043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2D3-A516-4546-B28F-7F1D93B4E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1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00C7-36F8-45FA-A201-7C8EA2C0F043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2D3-A516-4546-B28F-7F1D93B4E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9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00C7-36F8-45FA-A201-7C8EA2C0F043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2D3-A516-4546-B28F-7F1D93B4E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83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00C7-36F8-45FA-A201-7C8EA2C0F043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2D3-A516-4546-B28F-7F1D93B4E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6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00C7-36F8-45FA-A201-7C8EA2C0F043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2D3-A516-4546-B28F-7F1D93B4E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0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00C7-36F8-45FA-A201-7C8EA2C0F043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72D3-A516-4546-B28F-7F1D93B4E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9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600C7-36F8-45FA-A201-7C8EA2C0F043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D72D3-A516-4546-B28F-7F1D93B4E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3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2130425"/>
            <a:ext cx="4678288" cy="3962871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</a:rPr>
              <a:t>ПОВТОРЕННЯ ОСНОВНИХ ПИТАНЬ КУРСУ ХІМІЇ 9 КЛАСУ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4"/>
          <a:stretch/>
        </p:blipFill>
        <p:spPr bwMode="auto">
          <a:xfrm>
            <a:off x="1835696" y="158128"/>
            <a:ext cx="6257865" cy="204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1150"/>
            <a:ext cx="2784450" cy="327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18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</a:rPr>
              <a:t>9. Складіть рівняння реакції гідролізу: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2708920"/>
            <a:ext cx="4608512" cy="3057203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Сахарози</a:t>
            </a:r>
          </a:p>
          <a:p>
            <a:r>
              <a:rPr lang="uk-UA" sz="4000" b="1" dirty="0" err="1" smtClean="0"/>
              <a:t>Триолеїну</a:t>
            </a:r>
            <a:endParaRPr lang="uk-UA" sz="4000" b="1" dirty="0" smtClean="0"/>
          </a:p>
          <a:p>
            <a:r>
              <a:rPr lang="uk-UA" sz="4000" b="1" dirty="0" smtClean="0"/>
              <a:t>Крохмалю</a:t>
            </a:r>
          </a:p>
          <a:p>
            <a:r>
              <a:rPr lang="uk-UA" sz="4000" b="1" dirty="0" err="1" smtClean="0"/>
              <a:t>Тристеарину</a:t>
            </a:r>
            <a:endParaRPr lang="ru-RU" sz="40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4" y="2708920"/>
            <a:ext cx="3508869" cy="341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06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rgbClr val="C00000"/>
                </a:solidFill>
              </a:rPr>
              <a:t>10. Пригадайте та напишіть  якісні реакції для: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2708920"/>
            <a:ext cx="4906888" cy="3705275"/>
          </a:xfrm>
        </p:spPr>
        <p:txBody>
          <a:bodyPr>
            <a:normAutofit fontScale="92500" lnSpcReduction="10000"/>
          </a:bodyPr>
          <a:lstStyle/>
          <a:p>
            <a:r>
              <a:rPr lang="uk-UA" sz="3200" b="1" dirty="0" err="1" smtClean="0"/>
              <a:t>Алкенів</a:t>
            </a:r>
            <a:endParaRPr lang="uk-UA" sz="3200" b="1" dirty="0" smtClean="0"/>
          </a:p>
          <a:p>
            <a:r>
              <a:rPr lang="uk-UA" sz="3200" b="1" dirty="0" err="1" smtClean="0"/>
              <a:t>Аренів</a:t>
            </a:r>
            <a:endParaRPr lang="uk-UA" sz="3200" b="1" dirty="0" smtClean="0"/>
          </a:p>
          <a:p>
            <a:r>
              <a:rPr lang="uk-UA" sz="3200" b="1" dirty="0" smtClean="0"/>
              <a:t>Альдегідів</a:t>
            </a:r>
          </a:p>
          <a:p>
            <a:r>
              <a:rPr lang="uk-UA" sz="3200" b="1" dirty="0" smtClean="0"/>
              <a:t>Багатоатомних спиртів</a:t>
            </a:r>
          </a:p>
          <a:p>
            <a:r>
              <a:rPr lang="uk-UA" sz="3200" b="1" dirty="0" smtClean="0"/>
              <a:t>Глюкози</a:t>
            </a:r>
          </a:p>
          <a:p>
            <a:r>
              <a:rPr lang="uk-UA" sz="3200" b="1" dirty="0" smtClean="0"/>
              <a:t>Крохмалю</a:t>
            </a:r>
          </a:p>
          <a:p>
            <a:r>
              <a:rPr lang="uk-UA" sz="3200" b="1" dirty="0" smtClean="0"/>
              <a:t>Білків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024336" cy="392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7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16632"/>
            <a:ext cx="5612160" cy="1037977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Література</a:t>
            </a:r>
            <a:endParaRPr lang="uk-UA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8070" y="1268760"/>
            <a:ext cx="6110393" cy="5184576"/>
          </a:xfrm>
        </p:spPr>
        <p:txBody>
          <a:bodyPr>
            <a:normAutofit fontScale="32500" lnSpcReduction="20000"/>
          </a:bodyPr>
          <a:lstStyle/>
          <a:p>
            <a:pPr marL="514350" indent="-514350" algn="l">
              <a:buFont typeface="Arial" pitchFamily="34" charset="0"/>
              <a:buAutoNum type="arabicPeriod"/>
            </a:pPr>
            <a:r>
              <a:rPr lang="uk-UA" sz="4900" dirty="0" err="1">
                <a:solidFill>
                  <a:srgbClr val="7030A0"/>
                </a:solidFill>
              </a:rPr>
              <a:t>Буринська</a:t>
            </a:r>
            <a:r>
              <a:rPr lang="uk-UA" sz="4900" dirty="0">
                <a:solidFill>
                  <a:srgbClr val="7030A0"/>
                </a:solidFill>
              </a:rPr>
              <a:t> Н.М. Тренувальні вправи з неорганічної хімії. Посібник для вчителів. – 2-е вид. – К.: Радянська </a:t>
            </a:r>
            <a:r>
              <a:rPr lang="uk-UA" sz="4900" dirty="0" err="1">
                <a:solidFill>
                  <a:srgbClr val="7030A0"/>
                </a:solidFill>
              </a:rPr>
              <a:t>щкола</a:t>
            </a:r>
            <a:r>
              <a:rPr lang="uk-UA" sz="4900" dirty="0">
                <a:solidFill>
                  <a:srgbClr val="7030A0"/>
                </a:solidFill>
              </a:rPr>
              <a:t>, 1979. – 158 с</a:t>
            </a:r>
            <a:r>
              <a:rPr lang="uk-UA" sz="4900" dirty="0" smtClean="0">
                <a:solidFill>
                  <a:srgbClr val="7030A0"/>
                </a:solidFill>
              </a:rPr>
              <a:t>.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uk-UA" sz="4900" dirty="0" err="1" smtClean="0">
                <a:solidFill>
                  <a:srgbClr val="7030A0"/>
                </a:solidFill>
              </a:rPr>
              <a:t>Варавва</a:t>
            </a:r>
            <a:r>
              <a:rPr lang="uk-UA" sz="4900" dirty="0" smtClean="0">
                <a:solidFill>
                  <a:srgbClr val="7030A0"/>
                </a:solidFill>
              </a:rPr>
              <a:t> Н.Е. Хімія. Різнорівневі завдання . 9 клас. – Х.: ТОРГСІНГ ПЛЮС, 2005, - 64с.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uk-UA" sz="4900" dirty="0" err="1" smtClean="0">
                <a:solidFill>
                  <a:srgbClr val="7030A0"/>
                </a:solidFill>
              </a:rPr>
              <a:t>Гладюк</a:t>
            </a:r>
            <a:r>
              <a:rPr lang="uk-UA" sz="4900" dirty="0" smtClean="0">
                <a:solidFill>
                  <a:srgbClr val="7030A0"/>
                </a:solidFill>
              </a:rPr>
              <a:t> М.М. Дидактичні матеріали з хімії 9 клас. </a:t>
            </a:r>
            <a:r>
              <a:rPr lang="uk-UA" sz="4900" dirty="0">
                <a:solidFill>
                  <a:srgbClr val="7030A0"/>
                </a:solidFill>
              </a:rPr>
              <a:t> </a:t>
            </a:r>
            <a:r>
              <a:rPr lang="uk-UA" sz="4900" dirty="0" smtClean="0">
                <a:solidFill>
                  <a:srgbClr val="7030A0"/>
                </a:solidFill>
              </a:rPr>
              <a:t>- Тернопіль, «Підручники &amp; посібники, 200. – 72с.</a:t>
            </a:r>
            <a:endParaRPr lang="uk-UA" sz="4900" dirty="0">
              <a:solidFill>
                <a:srgbClr val="7030A0"/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uk-UA" sz="4900" dirty="0">
                <a:solidFill>
                  <a:srgbClr val="7030A0"/>
                </a:solidFill>
              </a:rPr>
              <a:t>Данильченко В.Є</a:t>
            </a:r>
            <a:r>
              <a:rPr lang="uk-UA" sz="4900" dirty="0" smtClean="0">
                <a:solidFill>
                  <a:srgbClr val="7030A0"/>
                </a:solidFill>
              </a:rPr>
              <a:t>.,Халімон Є.В., </a:t>
            </a:r>
            <a:r>
              <a:rPr lang="uk-UA" sz="4900" dirty="0">
                <a:solidFill>
                  <a:srgbClr val="7030A0"/>
                </a:solidFill>
              </a:rPr>
              <a:t>Хімія 8-9 класи:  Навчальний посібник. – Х.: Країна мрій, </a:t>
            </a:r>
            <a:r>
              <a:rPr lang="uk-UA" sz="4900" dirty="0" smtClean="0">
                <a:solidFill>
                  <a:srgbClr val="7030A0"/>
                </a:solidFill>
              </a:rPr>
              <a:t>2008. </a:t>
            </a:r>
            <a:r>
              <a:rPr lang="uk-UA" sz="4900" dirty="0">
                <a:solidFill>
                  <a:srgbClr val="7030A0"/>
                </a:solidFill>
              </a:rPr>
              <a:t>– 128с. </a:t>
            </a:r>
            <a:endParaRPr lang="uk-UA" sz="4900" dirty="0" smtClean="0">
              <a:solidFill>
                <a:srgbClr val="7030A0"/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uk-UA" sz="4900" dirty="0" smtClean="0">
                <a:solidFill>
                  <a:srgbClr val="7030A0"/>
                </a:solidFill>
              </a:rPr>
              <a:t>Задорожний К.М. Нетрадиційні форми уроків  хімії 9-11 класи. – Х.: Вид. група «Основа», 2006. – 208 с.</a:t>
            </a:r>
            <a:endParaRPr lang="uk-UA" sz="4900" dirty="0">
              <a:solidFill>
                <a:srgbClr val="7030A0"/>
              </a:solidFill>
            </a:endParaRPr>
          </a:p>
          <a:p>
            <a:pPr marL="514350" indent="-514350" algn="l">
              <a:buAutoNum type="arabicPeriod"/>
            </a:pPr>
            <a:r>
              <a:rPr lang="uk-UA" sz="4900" dirty="0" err="1">
                <a:solidFill>
                  <a:srgbClr val="7030A0"/>
                </a:solidFill>
              </a:rPr>
              <a:t>Іващенко</a:t>
            </a:r>
            <a:r>
              <a:rPr lang="uk-UA" sz="4900" dirty="0">
                <a:solidFill>
                  <a:srgbClr val="7030A0"/>
                </a:solidFill>
              </a:rPr>
              <a:t> О.А., Михайлова І.Г., </a:t>
            </a:r>
            <a:r>
              <a:rPr lang="uk-UA" sz="4900" dirty="0" err="1">
                <a:solidFill>
                  <a:srgbClr val="7030A0"/>
                </a:solidFill>
              </a:rPr>
              <a:t>Путніков</a:t>
            </a:r>
            <a:r>
              <a:rPr lang="uk-UA" sz="4900" dirty="0">
                <a:solidFill>
                  <a:srgbClr val="7030A0"/>
                </a:solidFill>
              </a:rPr>
              <a:t> І.А. </a:t>
            </a:r>
            <a:r>
              <a:rPr lang="uk-UA" sz="4900" dirty="0" smtClean="0">
                <a:solidFill>
                  <a:srgbClr val="7030A0"/>
                </a:solidFill>
              </a:rPr>
              <a:t>Хімія 9 клас. </a:t>
            </a:r>
            <a:r>
              <a:rPr lang="uk-UA" sz="4900" dirty="0">
                <a:solidFill>
                  <a:srgbClr val="7030A0"/>
                </a:solidFill>
              </a:rPr>
              <a:t>Робочий зошит для </a:t>
            </a:r>
            <a:r>
              <a:rPr lang="uk-UA" sz="4900" dirty="0" smtClean="0">
                <a:solidFill>
                  <a:srgbClr val="7030A0"/>
                </a:solidFill>
              </a:rPr>
              <a:t>9 </a:t>
            </a:r>
            <a:r>
              <a:rPr lang="uk-UA" sz="4900" dirty="0">
                <a:solidFill>
                  <a:srgbClr val="7030A0"/>
                </a:solidFill>
              </a:rPr>
              <a:t>класу. – К.: «Школяр», 2013. -</a:t>
            </a:r>
            <a:r>
              <a:rPr lang="uk-UA" sz="4900" dirty="0" smtClean="0">
                <a:solidFill>
                  <a:srgbClr val="7030A0"/>
                </a:solidFill>
              </a:rPr>
              <a:t>122с</a:t>
            </a:r>
            <a:r>
              <a:rPr lang="uk-UA" sz="4900" dirty="0">
                <a:solidFill>
                  <a:srgbClr val="7030A0"/>
                </a:solidFill>
              </a:rPr>
              <a:t>.</a:t>
            </a:r>
          </a:p>
          <a:p>
            <a:pPr marL="514350" indent="-514350" algn="l">
              <a:buAutoNum type="arabicPeriod"/>
            </a:pPr>
            <a:r>
              <a:rPr lang="uk-UA" sz="4900" dirty="0" err="1">
                <a:solidFill>
                  <a:srgbClr val="7030A0"/>
                </a:solidFill>
              </a:rPr>
              <a:t>Шаламов</a:t>
            </a:r>
            <a:r>
              <a:rPr lang="uk-UA" sz="4900" dirty="0">
                <a:solidFill>
                  <a:srgbClr val="7030A0"/>
                </a:solidFill>
              </a:rPr>
              <a:t> Р.В., </a:t>
            </a:r>
            <a:r>
              <a:rPr lang="uk-UA" sz="4900" dirty="0" err="1">
                <a:solidFill>
                  <a:srgbClr val="7030A0"/>
                </a:solidFill>
              </a:rPr>
              <a:t>Загайко</a:t>
            </a:r>
            <a:r>
              <a:rPr lang="uk-UA" sz="4900" dirty="0">
                <a:solidFill>
                  <a:srgbClr val="7030A0"/>
                </a:solidFill>
              </a:rPr>
              <a:t> А.Л. </a:t>
            </a:r>
            <a:r>
              <a:rPr lang="uk-UA" sz="4900" dirty="0" smtClean="0">
                <a:solidFill>
                  <a:srgbClr val="7030A0"/>
                </a:solidFill>
              </a:rPr>
              <a:t>Хімія 9 клас. </a:t>
            </a:r>
            <a:r>
              <a:rPr lang="uk-UA" sz="4900" dirty="0">
                <a:solidFill>
                  <a:srgbClr val="7030A0"/>
                </a:solidFill>
              </a:rPr>
              <a:t>Заліковий зошит для тематичного оцінювання навчальних досягнень учнів. – Х.: </a:t>
            </a:r>
            <a:r>
              <a:rPr lang="uk-UA" sz="4900" dirty="0" err="1">
                <a:solidFill>
                  <a:srgbClr val="7030A0"/>
                </a:solidFill>
              </a:rPr>
              <a:t>Веста</a:t>
            </a:r>
            <a:r>
              <a:rPr lang="uk-UA" sz="4900" dirty="0">
                <a:solidFill>
                  <a:srgbClr val="7030A0"/>
                </a:solidFill>
              </a:rPr>
              <a:t>: видавництво «Ранок», 2005. – 32с. </a:t>
            </a:r>
          </a:p>
          <a:p>
            <a:pPr marL="514350" indent="-514350" algn="l">
              <a:buAutoNum type="arabicPeriod"/>
            </a:pPr>
            <a:r>
              <a:rPr lang="uk-UA" sz="4900" dirty="0">
                <a:solidFill>
                  <a:srgbClr val="7030A0"/>
                </a:solidFill>
              </a:rPr>
              <a:t>Ярошенко О.Г., Тести. Хімія. Завдання для перевірки знань, умінь та навичок  випускників загальноосвітніх шкіл, ліцеїв та гімназій – Тижневик ОСВІТА, 1993. – 96с.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31454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82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16024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1. Складіть молекулярні та структурні формули кислот, які відповідають оксидам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2564904"/>
            <a:ext cx="3250704" cy="3561259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CO</a:t>
            </a:r>
            <a:r>
              <a:rPr lang="en-US" sz="3200" b="1" dirty="0" smtClean="0"/>
              <a:t>2</a:t>
            </a:r>
          </a:p>
          <a:p>
            <a:r>
              <a:rPr lang="en-US" sz="4000" b="1" dirty="0" smtClean="0"/>
              <a:t>SO</a:t>
            </a:r>
            <a:r>
              <a:rPr lang="en-US" sz="3200" b="1" dirty="0" smtClean="0"/>
              <a:t>3</a:t>
            </a:r>
          </a:p>
          <a:p>
            <a:r>
              <a:rPr lang="en-US" sz="4000" b="1" dirty="0" smtClean="0"/>
              <a:t>N</a:t>
            </a:r>
            <a:r>
              <a:rPr lang="en-US" sz="3200" b="1" dirty="0" smtClean="0"/>
              <a:t>2</a:t>
            </a:r>
            <a:r>
              <a:rPr lang="en-US" sz="4000" b="1" dirty="0" smtClean="0"/>
              <a:t>O</a:t>
            </a:r>
            <a:r>
              <a:rPr lang="en-US" sz="3200" b="1" dirty="0" smtClean="0"/>
              <a:t>5</a:t>
            </a:r>
          </a:p>
          <a:p>
            <a:r>
              <a:rPr lang="en-US" sz="4000" b="1" dirty="0" smtClean="0"/>
              <a:t>P</a:t>
            </a:r>
            <a:r>
              <a:rPr lang="en-US" sz="3200" b="1" dirty="0" smtClean="0"/>
              <a:t>2</a:t>
            </a:r>
            <a:r>
              <a:rPr lang="en-US" sz="4000" b="1" dirty="0" smtClean="0"/>
              <a:t>O</a:t>
            </a:r>
            <a:r>
              <a:rPr lang="en-US" sz="3200" b="1" dirty="0" smtClean="0"/>
              <a:t>5</a:t>
            </a:r>
          </a:p>
          <a:p>
            <a:r>
              <a:rPr lang="en-US" sz="4000" b="1" dirty="0" smtClean="0"/>
              <a:t>SO</a:t>
            </a:r>
            <a:r>
              <a:rPr lang="en-US" sz="3600" b="1" dirty="0" smtClean="0"/>
              <a:t>2</a:t>
            </a:r>
            <a:endParaRPr lang="ru-RU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77698"/>
            <a:ext cx="3600400" cy="371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31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2</a:t>
            </a:r>
            <a:r>
              <a:rPr lang="uk-UA" sz="5400" b="1" dirty="0" smtClean="0">
                <a:solidFill>
                  <a:srgbClr val="C00000"/>
                </a:solidFill>
              </a:rPr>
              <a:t>. Складіть рівняння нейтралізації, продуктами яких є солі: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36912"/>
            <a:ext cx="4038600" cy="348925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AL(NO</a:t>
            </a:r>
            <a:r>
              <a:rPr lang="en-US" sz="3200" b="1" dirty="0" smtClean="0"/>
              <a:t>3</a:t>
            </a:r>
            <a:r>
              <a:rPr lang="en-US" sz="4000" b="1" dirty="0" smtClean="0"/>
              <a:t>)</a:t>
            </a:r>
            <a:r>
              <a:rPr lang="en-US" sz="3200" b="1" dirty="0" smtClean="0"/>
              <a:t>3</a:t>
            </a:r>
          </a:p>
          <a:p>
            <a:r>
              <a:rPr lang="en-US" sz="4000" b="1" dirty="0" smtClean="0"/>
              <a:t>K</a:t>
            </a:r>
            <a:r>
              <a:rPr lang="en-US" sz="3200" b="1" dirty="0" smtClean="0"/>
              <a:t>2</a:t>
            </a:r>
            <a:r>
              <a:rPr lang="en-US" sz="4000" b="1" dirty="0" smtClean="0"/>
              <a:t>S</a:t>
            </a:r>
          </a:p>
          <a:p>
            <a:r>
              <a:rPr lang="en-US" sz="4000" b="1" dirty="0" smtClean="0"/>
              <a:t>Na</a:t>
            </a:r>
            <a:r>
              <a:rPr lang="en-US" sz="3200" b="1" dirty="0" smtClean="0"/>
              <a:t>3</a:t>
            </a:r>
            <a:r>
              <a:rPr lang="en-US" sz="4000" b="1" dirty="0" smtClean="0"/>
              <a:t>PO</a:t>
            </a:r>
            <a:r>
              <a:rPr lang="en-US" sz="3200" b="1" dirty="0" smtClean="0"/>
              <a:t>4</a:t>
            </a:r>
          </a:p>
          <a:p>
            <a:r>
              <a:rPr lang="en-US" sz="4000" b="1" dirty="0" smtClean="0"/>
              <a:t>CaCL</a:t>
            </a:r>
            <a:r>
              <a:rPr lang="en-US" sz="3200" b="1" dirty="0" smtClean="0"/>
              <a:t>2</a:t>
            </a:r>
            <a:endParaRPr lang="ru-RU" sz="3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486480" cy="320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57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</a:rPr>
              <a:t>3. Схарактеризуйте дані реакції за всіма відомими вам ознаками класифікації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824" y="2708920"/>
            <a:ext cx="5698976" cy="3417243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H</a:t>
            </a:r>
            <a:r>
              <a:rPr lang="en-US" sz="3200" b="1" dirty="0" smtClean="0"/>
              <a:t>2</a:t>
            </a:r>
            <a:r>
              <a:rPr lang="en-US" sz="4000" b="1" dirty="0" smtClean="0"/>
              <a:t>O+ C↔CO + H</a:t>
            </a:r>
            <a:r>
              <a:rPr lang="en-US" sz="3200" b="1" dirty="0" smtClean="0"/>
              <a:t>2</a:t>
            </a:r>
            <a:r>
              <a:rPr lang="en-US" sz="4000" b="1" dirty="0" smtClean="0"/>
              <a:t> ; ∆H=+132 </a:t>
            </a:r>
            <a:r>
              <a:rPr lang="uk-UA" sz="4000" b="1" dirty="0" smtClean="0"/>
              <a:t>кДж</a:t>
            </a:r>
          </a:p>
          <a:p>
            <a:r>
              <a:rPr lang="en-US" sz="4000" b="1" dirty="0" smtClean="0"/>
              <a:t>Fe(NO</a:t>
            </a:r>
            <a:r>
              <a:rPr lang="en-US" sz="3200" b="1" dirty="0" smtClean="0"/>
              <a:t>3</a:t>
            </a:r>
            <a:r>
              <a:rPr lang="en-US" sz="4000" b="1" dirty="0" smtClean="0"/>
              <a:t>)</a:t>
            </a:r>
            <a:r>
              <a:rPr lang="en-US" sz="3200" b="1" dirty="0" smtClean="0"/>
              <a:t>3</a:t>
            </a:r>
            <a:r>
              <a:rPr lang="en-US" sz="4000" b="1" dirty="0" smtClean="0"/>
              <a:t> +  </a:t>
            </a:r>
            <a:r>
              <a:rPr lang="en-US" sz="4000" b="1" dirty="0" err="1" smtClean="0"/>
              <a:t>LiOH</a:t>
            </a:r>
            <a:r>
              <a:rPr lang="en-US" sz="4000" b="1" dirty="0" smtClean="0"/>
              <a:t> →</a:t>
            </a:r>
          </a:p>
          <a:p>
            <a:r>
              <a:rPr lang="en-US" sz="4000" b="1" dirty="0" smtClean="0"/>
              <a:t>Fe + CuSO</a:t>
            </a:r>
            <a:r>
              <a:rPr lang="en-US" sz="3200" b="1" dirty="0" smtClean="0"/>
              <a:t>4</a:t>
            </a:r>
            <a:r>
              <a:rPr lang="en-US" sz="4000" b="1" dirty="0" smtClean="0"/>
              <a:t> →</a:t>
            </a:r>
          </a:p>
          <a:p>
            <a:r>
              <a:rPr lang="en-US" sz="4000" b="1" dirty="0" smtClean="0"/>
              <a:t>CaCO</a:t>
            </a:r>
            <a:r>
              <a:rPr lang="en-US" sz="3200" b="1" dirty="0" smtClean="0"/>
              <a:t>3</a:t>
            </a:r>
            <a:r>
              <a:rPr lang="en-US" sz="4000" b="1" dirty="0" smtClean="0"/>
              <a:t>  →</a:t>
            </a:r>
            <a:endParaRPr lang="ru-RU" sz="4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2739734" cy="265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4</a:t>
            </a:r>
            <a:r>
              <a:rPr lang="uk-UA" sz="4800" b="1" dirty="0" smtClean="0">
                <a:solidFill>
                  <a:srgbClr val="C00000"/>
                </a:solidFill>
              </a:rPr>
              <a:t>. Напишіть перетворення за поданими схемами та запишіть </a:t>
            </a:r>
            <a:r>
              <a:rPr lang="uk-UA" sz="4800" b="1" dirty="0" err="1" smtClean="0">
                <a:solidFill>
                  <a:srgbClr val="C00000"/>
                </a:solidFill>
              </a:rPr>
              <a:t>йонні</a:t>
            </a:r>
            <a:r>
              <a:rPr lang="uk-UA" sz="4800" b="1" dirty="0" smtClean="0">
                <a:solidFill>
                  <a:srgbClr val="C00000"/>
                </a:solidFill>
              </a:rPr>
              <a:t> рівняння, де це можливо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43808" y="3429000"/>
            <a:ext cx="5842992" cy="320121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FeCI</a:t>
            </a:r>
            <a:r>
              <a:rPr lang="en-US" sz="3200" b="1" dirty="0" smtClean="0"/>
              <a:t>3</a:t>
            </a:r>
            <a:r>
              <a:rPr lang="en-US" sz="4000" b="1" dirty="0" smtClean="0"/>
              <a:t>→Fe(OH)</a:t>
            </a:r>
            <a:r>
              <a:rPr lang="en-US" sz="3200" b="1" dirty="0" smtClean="0"/>
              <a:t>3</a:t>
            </a:r>
            <a:r>
              <a:rPr lang="en-US" sz="4000" b="1" dirty="0" smtClean="0"/>
              <a:t>→Fe</a:t>
            </a:r>
            <a:r>
              <a:rPr lang="en-US" sz="3200" b="1" dirty="0" smtClean="0"/>
              <a:t>2</a:t>
            </a:r>
            <a:r>
              <a:rPr lang="en-US" sz="4000" b="1" dirty="0" smtClean="0"/>
              <a:t>O</a:t>
            </a:r>
            <a:r>
              <a:rPr lang="en-US" sz="3200" b="1" dirty="0" smtClean="0"/>
              <a:t>3</a:t>
            </a:r>
            <a:r>
              <a:rPr lang="en-US" sz="4000" b="1" dirty="0" smtClean="0"/>
              <a:t>→Fe(NO</a:t>
            </a:r>
            <a:r>
              <a:rPr lang="en-US" sz="3200" b="1" dirty="0" smtClean="0"/>
              <a:t>3</a:t>
            </a:r>
            <a:r>
              <a:rPr lang="en-US" sz="4000" b="1" dirty="0" smtClean="0"/>
              <a:t>)</a:t>
            </a:r>
            <a:r>
              <a:rPr lang="en-US" sz="3200" b="1" dirty="0" smtClean="0"/>
              <a:t>3</a:t>
            </a:r>
            <a:r>
              <a:rPr lang="en-US" sz="4000" b="1" dirty="0" smtClean="0"/>
              <a:t>;</a:t>
            </a:r>
          </a:p>
          <a:p>
            <a:r>
              <a:rPr lang="en-US" sz="4000" b="1" dirty="0" smtClean="0"/>
              <a:t>Zn→ZnO→ZnSO</a:t>
            </a:r>
            <a:r>
              <a:rPr lang="en-US" sz="3200" b="1" dirty="0" smtClean="0"/>
              <a:t>4</a:t>
            </a:r>
            <a:r>
              <a:rPr lang="en-US" sz="4000" b="1" dirty="0" smtClean="0"/>
              <a:t>→</a:t>
            </a:r>
          </a:p>
          <a:p>
            <a:pPr mar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Zn(OH)</a:t>
            </a:r>
            <a:r>
              <a:rPr lang="en-US" sz="3200" b="1" dirty="0" smtClean="0"/>
              <a:t>2</a:t>
            </a:r>
            <a:r>
              <a:rPr lang="en-US" sz="4000" b="1" dirty="0" smtClean="0"/>
              <a:t>→ZnCI</a:t>
            </a:r>
            <a:r>
              <a:rPr lang="en-US" sz="3200" b="1" dirty="0" smtClean="0"/>
              <a:t>2</a:t>
            </a:r>
            <a:r>
              <a:rPr lang="en-US" sz="4000" b="1" dirty="0" smtClean="0"/>
              <a:t>.</a:t>
            </a:r>
            <a:endParaRPr lang="ru-RU" sz="40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5" t="17357" r="3483"/>
          <a:stretch/>
        </p:blipFill>
        <p:spPr bwMode="auto">
          <a:xfrm>
            <a:off x="251520" y="3933056"/>
            <a:ext cx="2736304" cy="265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31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5</a:t>
            </a:r>
            <a:r>
              <a:rPr lang="uk-UA" sz="4800" b="1" dirty="0" smtClean="0">
                <a:solidFill>
                  <a:srgbClr val="C00000"/>
                </a:solidFill>
              </a:rPr>
              <a:t>.   Доберіть коефіцієнти методом електронного балансу, вкажіть процеси окиснення та відновлення: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39752" y="3645024"/>
            <a:ext cx="6347048" cy="2481139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</a:t>
            </a:r>
            <a:r>
              <a:rPr lang="en-US" b="1" dirty="0" smtClean="0"/>
              <a:t>2</a:t>
            </a:r>
            <a:r>
              <a:rPr lang="en-US" sz="3600" b="1" dirty="0" smtClean="0"/>
              <a:t>S + Br</a:t>
            </a:r>
            <a:r>
              <a:rPr lang="en-US" b="1" dirty="0" smtClean="0"/>
              <a:t>2</a:t>
            </a:r>
            <a:r>
              <a:rPr lang="en-US" sz="3600" b="1" dirty="0" smtClean="0"/>
              <a:t> + H</a:t>
            </a:r>
            <a:r>
              <a:rPr lang="en-US" b="1" dirty="0" smtClean="0"/>
              <a:t>2</a:t>
            </a:r>
            <a:r>
              <a:rPr lang="en-US" sz="3600" b="1" dirty="0" smtClean="0"/>
              <a:t>O = H</a:t>
            </a:r>
            <a:r>
              <a:rPr lang="en-US" b="1" dirty="0" smtClean="0"/>
              <a:t>2</a:t>
            </a:r>
            <a:r>
              <a:rPr lang="en-US" sz="3600" b="1" dirty="0" smtClean="0"/>
              <a:t>SO</a:t>
            </a:r>
            <a:r>
              <a:rPr lang="en-US" b="1" dirty="0" smtClean="0"/>
              <a:t>4</a:t>
            </a:r>
            <a:r>
              <a:rPr lang="en-US" sz="3600" b="1" dirty="0" smtClean="0"/>
              <a:t> + </a:t>
            </a:r>
            <a:r>
              <a:rPr lang="en-US" sz="3600" b="1" dirty="0" err="1" smtClean="0"/>
              <a:t>HBr</a:t>
            </a:r>
            <a:endParaRPr lang="en-US" sz="3600" b="1" dirty="0" smtClean="0"/>
          </a:p>
          <a:p>
            <a:r>
              <a:rPr lang="en-US" sz="3600" b="1" dirty="0" smtClean="0"/>
              <a:t>NH</a:t>
            </a:r>
            <a:r>
              <a:rPr lang="en-US" b="1" dirty="0" smtClean="0"/>
              <a:t>3</a:t>
            </a:r>
            <a:r>
              <a:rPr lang="en-US" sz="3600" b="1" dirty="0" smtClean="0"/>
              <a:t> + O</a:t>
            </a:r>
            <a:r>
              <a:rPr lang="en-US" b="1" dirty="0" smtClean="0"/>
              <a:t>2</a:t>
            </a:r>
            <a:r>
              <a:rPr lang="en-US" sz="3600" b="1" dirty="0" smtClean="0"/>
              <a:t> = NO + H</a:t>
            </a:r>
            <a:r>
              <a:rPr lang="en-US" b="1" dirty="0" smtClean="0"/>
              <a:t>2</a:t>
            </a:r>
            <a:r>
              <a:rPr lang="en-US" sz="3600" b="1" dirty="0" smtClean="0"/>
              <a:t>O</a:t>
            </a:r>
          </a:p>
          <a:p>
            <a:r>
              <a:rPr lang="en-US" sz="3600" b="1" dirty="0" smtClean="0"/>
              <a:t>KMnO</a:t>
            </a:r>
            <a:r>
              <a:rPr lang="en-US" b="1" dirty="0" smtClean="0"/>
              <a:t>4</a:t>
            </a:r>
            <a:r>
              <a:rPr lang="en-US" sz="3600" b="1" dirty="0" smtClean="0"/>
              <a:t> + HCI = MnCI</a:t>
            </a:r>
            <a:r>
              <a:rPr lang="en-US" b="1" dirty="0" smtClean="0"/>
              <a:t>2</a:t>
            </a:r>
            <a:r>
              <a:rPr lang="en-US" sz="3600" b="1" dirty="0" smtClean="0"/>
              <a:t> +…+…</a:t>
            </a:r>
            <a:endParaRPr lang="ru-RU" sz="36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r="3548" b="7995"/>
          <a:stretch/>
        </p:blipFill>
        <p:spPr bwMode="auto">
          <a:xfrm>
            <a:off x="8051" y="3645024"/>
            <a:ext cx="236111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4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6</a:t>
            </a:r>
            <a:r>
              <a:rPr lang="uk-UA" sz="5400" b="1" dirty="0" smtClean="0">
                <a:solidFill>
                  <a:srgbClr val="C00000"/>
                </a:solidFill>
              </a:rPr>
              <a:t>. Розв'яжіть задачу: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136" y="3933056"/>
            <a:ext cx="4038600" cy="2193107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Який об'єм повітря (</a:t>
            </a:r>
            <a:r>
              <a:rPr lang="uk-UA" sz="3200" b="1" dirty="0" err="1" smtClean="0"/>
              <a:t>н.у</a:t>
            </a:r>
            <a:r>
              <a:rPr lang="uk-UA" sz="3200" b="1" dirty="0" smtClean="0"/>
              <a:t>.) потрібний для спалювання 12,8г метанолу?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/>
              <a:t>Натрій масою 3,2г помістили в етанол. Який </a:t>
            </a:r>
            <a:r>
              <a:rPr lang="uk-UA" sz="3600" b="1" dirty="0" err="1" smtClean="0"/>
              <a:t>обєм</a:t>
            </a:r>
            <a:r>
              <a:rPr lang="uk-UA" sz="3600" b="1" dirty="0" smtClean="0"/>
              <a:t> водню виділився при цьому (</a:t>
            </a:r>
            <a:r>
              <a:rPr lang="uk-UA" sz="3600" b="1" dirty="0" err="1" smtClean="0"/>
              <a:t>н.у</a:t>
            </a:r>
            <a:r>
              <a:rPr lang="uk-UA" sz="3600" b="1" dirty="0" smtClean="0"/>
              <a:t>.)?</a:t>
            </a:r>
            <a:endParaRPr lang="ru-RU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t="7460" r="5319" b="14989"/>
          <a:stretch/>
        </p:blipFill>
        <p:spPr bwMode="auto">
          <a:xfrm>
            <a:off x="539553" y="1443703"/>
            <a:ext cx="3817010" cy="248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10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</a:rPr>
              <a:t>7. Напишіть загальні формули та наведіть по два приклади речовин кожного ряду, складіть їх структурні формули: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5896" y="3717032"/>
            <a:ext cx="5050904" cy="2736304"/>
          </a:xfrm>
        </p:spPr>
        <p:txBody>
          <a:bodyPr>
            <a:noAutofit/>
          </a:bodyPr>
          <a:lstStyle/>
          <a:p>
            <a:r>
              <a:rPr lang="uk-UA" sz="4000" b="1" dirty="0" smtClean="0"/>
              <a:t>Алканів;</a:t>
            </a:r>
          </a:p>
          <a:p>
            <a:r>
              <a:rPr lang="uk-UA" sz="4000" b="1" dirty="0" smtClean="0"/>
              <a:t>Карбонових кислот;</a:t>
            </a:r>
          </a:p>
          <a:p>
            <a:r>
              <a:rPr lang="uk-UA" sz="4000" b="1" dirty="0" err="1" smtClean="0"/>
              <a:t>Алкенів</a:t>
            </a:r>
            <a:r>
              <a:rPr lang="uk-UA" sz="4000" b="1" dirty="0" smtClean="0"/>
              <a:t>;</a:t>
            </a:r>
          </a:p>
          <a:p>
            <a:r>
              <a:rPr lang="uk-UA" sz="4000" b="1" dirty="0" smtClean="0"/>
              <a:t>Спиртів.</a:t>
            </a:r>
            <a:endParaRPr lang="ru-RU" sz="40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2"/>
          <a:stretch/>
        </p:blipFill>
        <p:spPr bwMode="auto">
          <a:xfrm>
            <a:off x="323528" y="4077072"/>
            <a:ext cx="2843407" cy="241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3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</a:rPr>
              <a:t>8. Визначте формулу речовини: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861048"/>
            <a:ext cx="4038600" cy="2265115"/>
          </a:xfrm>
        </p:spPr>
        <p:txBody>
          <a:bodyPr/>
          <a:lstStyle/>
          <a:p>
            <a:r>
              <a:rPr lang="uk-UA" b="1" dirty="0" smtClean="0"/>
              <a:t>Ненасиченого вуглеводню ряду етилену, відносна молекулярна маса якого 56.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88024" y="1916832"/>
            <a:ext cx="4038600" cy="2404864"/>
          </a:xfrm>
        </p:spPr>
        <p:txBody>
          <a:bodyPr/>
          <a:lstStyle/>
          <a:p>
            <a:pPr lvl="0"/>
            <a:r>
              <a:rPr lang="uk-UA" b="1" dirty="0">
                <a:solidFill>
                  <a:prstClr val="black"/>
                </a:solidFill>
              </a:rPr>
              <a:t>Ненасиченого вуглеводню ряду </a:t>
            </a:r>
            <a:r>
              <a:rPr lang="uk-UA" b="1" dirty="0" smtClean="0">
                <a:solidFill>
                  <a:prstClr val="black"/>
                </a:solidFill>
              </a:rPr>
              <a:t>ацетилену</a:t>
            </a:r>
            <a:r>
              <a:rPr lang="uk-UA" b="1" dirty="0">
                <a:solidFill>
                  <a:prstClr val="black"/>
                </a:solidFill>
              </a:rPr>
              <a:t>, відносна молекулярна маса якого </a:t>
            </a:r>
            <a:r>
              <a:rPr lang="uk-UA" b="1" dirty="0" smtClean="0">
                <a:solidFill>
                  <a:prstClr val="black"/>
                </a:solidFill>
              </a:rPr>
              <a:t>68.</a:t>
            </a:r>
            <a:endParaRPr lang="ru-RU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7"/>
            <a:ext cx="2880320" cy="185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23927"/>
            <a:ext cx="2808312" cy="194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72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478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ПОВТОРЕННЯ ОСНОВНИХ ПИТАНЬ КУРСУ ХІМІЇ 9 КЛАСУ</vt:lpstr>
      <vt:lpstr>1. Складіть молекулярні та структурні формули кислот, які відповідають оксидам</vt:lpstr>
      <vt:lpstr>2. Складіть рівняння нейтралізації, продуктами яких є солі:</vt:lpstr>
      <vt:lpstr>3. Схарактеризуйте дані реакції за всіма відомими вам ознаками класифікації</vt:lpstr>
      <vt:lpstr>4. Напишіть перетворення за поданими схемами та запишіть йонні рівняння, де це можливо</vt:lpstr>
      <vt:lpstr>5.   Доберіть коефіцієнти методом електронного балансу, вкажіть процеси окиснення та відновлення: </vt:lpstr>
      <vt:lpstr>6. Розв'яжіть задачу: </vt:lpstr>
      <vt:lpstr>7. Напишіть загальні формули та наведіть по два приклади речовин кожного ряду, складіть їх структурні формули: </vt:lpstr>
      <vt:lpstr>8. Визначте формулу речовини:</vt:lpstr>
      <vt:lpstr>9. Складіть рівняння реакції гідролізу:</vt:lpstr>
      <vt:lpstr>10. Пригадайте та напишіть  якісні реакції для: </vt:lpstr>
      <vt:lpstr>Література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Комп</cp:lastModifiedBy>
  <cp:revision>15</cp:revision>
  <dcterms:created xsi:type="dcterms:W3CDTF">2015-01-18T18:04:51Z</dcterms:created>
  <dcterms:modified xsi:type="dcterms:W3CDTF">2015-03-31T21:16:46Z</dcterms:modified>
</cp:coreProperties>
</file>