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27D0-6CA3-42B1-BC2C-1F77248C9808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7D8C-3666-4453-9372-472BA73B6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062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27D0-6CA3-42B1-BC2C-1F77248C9808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7D8C-3666-4453-9372-472BA73B6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06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27D0-6CA3-42B1-BC2C-1F77248C9808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7D8C-3666-4453-9372-472BA73B6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74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27D0-6CA3-42B1-BC2C-1F77248C9808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7D8C-3666-4453-9372-472BA73B6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318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27D0-6CA3-42B1-BC2C-1F77248C9808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7D8C-3666-4453-9372-472BA73B6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091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27D0-6CA3-42B1-BC2C-1F77248C9808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7D8C-3666-4453-9372-472BA73B6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459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27D0-6CA3-42B1-BC2C-1F77248C9808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7D8C-3666-4453-9372-472BA73B6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109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27D0-6CA3-42B1-BC2C-1F77248C9808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7D8C-3666-4453-9372-472BA73B6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945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27D0-6CA3-42B1-BC2C-1F77248C9808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7D8C-3666-4453-9372-472BA73B6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871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27D0-6CA3-42B1-BC2C-1F77248C9808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7D8C-3666-4453-9372-472BA73B6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13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27D0-6CA3-42B1-BC2C-1F77248C9808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7D8C-3666-4453-9372-472BA73B6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506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727D0-6CA3-42B1-BC2C-1F77248C9808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F7D8C-3666-4453-9372-472BA73B6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9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q=http://cityforkids.ru/takaja-uvlekatelnaja-himija-chast/&amp;sa=U&amp;ei=tci6VLjLEsm0ygPdpYKwAw&amp;ved=0CDoQ9QEwEjjIAQ&amp;usg=AFQjCNFVbdqP29zz016kpGEPOpw0uorl7Q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q=http://www.hint4.me/2428-himiya-lyubvi-chto-zhe-takoe-lyubov-s-nauchnoy-tochki-zreniya.html&amp;sa=U&amp;ei=zse6VP3aCKHOyQOfwYD4Ag&amp;ved=0CDAQ9QEwDTgU&amp;usg=AFQjCNH8d8soXqKuZZrUBy4kGEXyggmVK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.uk/url?q=http://shkolazhizni.ru/archive/0/n-56270/&amp;sa=U&amp;ei=zse6VP3aCKHOyQOfwYD4Ag&amp;ved=0CC4Q9QEwDDgU&amp;usg=AFQjCNGiCbuztfHgEOVLcR6ellWOLa4NWQ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63888" y="1988840"/>
            <a:ext cx="5252120" cy="4248472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</a:rPr>
              <a:t>ПОВТОРЕНЯ ОСНОВНИХ </a:t>
            </a:r>
            <a:br>
              <a:rPr lang="ru-RU" sz="5400" b="1" dirty="0" smtClean="0">
                <a:solidFill>
                  <a:srgbClr val="7030A0"/>
                </a:solidFill>
              </a:rPr>
            </a:br>
            <a:r>
              <a:rPr lang="ru-RU" sz="5400" b="1" dirty="0" smtClean="0">
                <a:solidFill>
                  <a:srgbClr val="7030A0"/>
                </a:solidFill>
              </a:rPr>
              <a:t>ПИТАНЬ КУРСУ 8 КЛАСУ</a:t>
            </a:r>
            <a:endParaRPr lang="ru-RU" sz="5400" b="1" dirty="0">
              <a:solidFill>
                <a:srgbClr val="7030A0"/>
              </a:solidFill>
            </a:endParaRPr>
          </a:p>
        </p:txBody>
      </p:sp>
      <p:pic>
        <p:nvPicPr>
          <p:cNvPr id="29" name="Рисунок 28" descr="http://t0.gstatic.com/images?q=tbn:ANd9GcQRLzwzf5hIlSirVlAjlkhHpZ0aeA_D9riy3LqoyCRDfENxw6LUbpCIcsI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60648"/>
            <a:ext cx="2634660" cy="20882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56" y="257951"/>
            <a:ext cx="2007704" cy="1923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56" y="188640"/>
            <a:ext cx="2007704" cy="1923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940" y="188640"/>
            <a:ext cx="2776908" cy="2659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573" y="3598246"/>
            <a:ext cx="3022299" cy="3022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88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2736304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</a:rPr>
              <a:t>9</a:t>
            </a:r>
            <a:r>
              <a:rPr lang="uk-UA" sz="3600" b="1" dirty="0" smtClean="0"/>
              <a:t>. </a:t>
            </a:r>
            <a:r>
              <a:rPr lang="uk-UA" sz="3600" b="1" dirty="0" smtClean="0">
                <a:solidFill>
                  <a:srgbClr val="0070C0"/>
                </a:solidFill>
              </a:rPr>
              <a:t>Укажіть варіанти можливої взаємодії між речовинами лівого стовпчика та верхнього ряду, послідовно вписавши в порожні клітинки відповідні літери </a:t>
            </a:r>
            <a:endParaRPr lang="ru-RU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12296688"/>
              </p:ext>
            </p:extLst>
          </p:nvPr>
        </p:nvGraphicFramePr>
        <p:xfrm>
          <a:off x="323529" y="2852938"/>
          <a:ext cx="8363270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654"/>
                <a:gridCol w="1672654"/>
                <a:gridCol w="1672654"/>
                <a:gridCol w="1672654"/>
                <a:gridCol w="1672654"/>
              </a:tblGrid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Реактив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NaOH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</a:t>
                      </a:r>
                      <a:r>
                        <a:rPr lang="en-US" sz="1400" b="1" dirty="0" smtClean="0"/>
                        <a:t>2</a:t>
                      </a:r>
                      <a:r>
                        <a:rPr lang="en-US" b="1" dirty="0" smtClean="0"/>
                        <a:t>SO</a:t>
                      </a:r>
                      <a:r>
                        <a:rPr lang="en-US" sz="1400" b="1" dirty="0" smtClean="0"/>
                        <a:t>4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</a:t>
                      </a:r>
                      <a:r>
                        <a:rPr lang="en-US" sz="1400" b="1" dirty="0" smtClean="0"/>
                        <a:t>2</a:t>
                      </a:r>
                      <a:r>
                        <a:rPr lang="en-US" b="1" dirty="0" smtClean="0"/>
                        <a:t>O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Pb</a:t>
                      </a:r>
                      <a:r>
                        <a:rPr lang="en-US" b="1" dirty="0" smtClean="0"/>
                        <a:t>(NO</a:t>
                      </a:r>
                      <a:r>
                        <a:rPr lang="en-US" sz="1400" b="1" dirty="0" smtClean="0"/>
                        <a:t>3</a:t>
                      </a:r>
                      <a:r>
                        <a:rPr lang="en-US" b="1" dirty="0" smtClean="0"/>
                        <a:t>)</a:t>
                      </a:r>
                      <a:r>
                        <a:rPr lang="en-US" sz="1400" b="1" dirty="0" smtClean="0"/>
                        <a:t>2</a:t>
                      </a:r>
                      <a:endParaRPr lang="ru-RU" sz="1400" b="1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</a:t>
                      </a:r>
                      <a:r>
                        <a:rPr lang="en-US" sz="1400" b="1" dirty="0" smtClean="0"/>
                        <a:t>2</a:t>
                      </a:r>
                      <a:r>
                        <a:rPr lang="en-US" b="1" dirty="0" smtClean="0"/>
                        <a:t>O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1 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2 П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3 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4 К</a:t>
                      </a:r>
                      <a:endParaRPr lang="ru-RU" b="1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</a:t>
                      </a:r>
                      <a:r>
                        <a:rPr lang="en-US" sz="1400" b="1" dirty="0" smtClean="0"/>
                        <a:t>2</a:t>
                      </a:r>
                      <a:r>
                        <a:rPr lang="en-US" b="1" dirty="0" smtClean="0"/>
                        <a:t>O</a:t>
                      </a:r>
                      <a:r>
                        <a:rPr lang="en-US" sz="1400" b="1" dirty="0" smtClean="0"/>
                        <a:t>5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5 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6 С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7 І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8 У</a:t>
                      </a:r>
                      <a:endParaRPr lang="ru-RU" b="1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AI</a:t>
                      </a:r>
                      <a:r>
                        <a:rPr lang="en-US" sz="1400" b="1" dirty="0" smtClean="0"/>
                        <a:t>2</a:t>
                      </a:r>
                      <a:r>
                        <a:rPr lang="en-US" b="1" dirty="0" smtClean="0"/>
                        <a:t>O</a:t>
                      </a:r>
                      <a:r>
                        <a:rPr lang="en-US" sz="1400" b="1" dirty="0" smtClean="0"/>
                        <a:t>3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9 П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10 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11 М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12 Н</a:t>
                      </a:r>
                      <a:endParaRPr lang="ru-RU" b="1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Fe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13 Р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14 П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15 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16 Т</a:t>
                      </a:r>
                      <a:endParaRPr lang="ru-RU" b="1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MgSO</a:t>
                      </a:r>
                      <a:r>
                        <a:rPr lang="en-US" sz="1400" b="1" dirty="0" smtClean="0"/>
                        <a:t>4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17 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18 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19 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20 Д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936729"/>
              </p:ext>
            </p:extLst>
          </p:nvPr>
        </p:nvGraphicFramePr>
        <p:xfrm>
          <a:off x="3635894" y="5949280"/>
          <a:ext cx="508789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789"/>
                <a:gridCol w="508789"/>
                <a:gridCol w="508789"/>
                <a:gridCol w="508789"/>
                <a:gridCol w="508789"/>
                <a:gridCol w="508789"/>
                <a:gridCol w="508789"/>
                <a:gridCol w="508789"/>
                <a:gridCol w="508789"/>
                <a:gridCol w="508789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79512" y="5646678"/>
            <a:ext cx="36724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0070C0"/>
                </a:solidFill>
                <a:ea typeface="+mj-ea"/>
                <a:cs typeface="+mj-cs"/>
              </a:rPr>
              <a:t>Знайдіть зашифроване слово.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1320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</a:rPr>
              <a:t>10</a:t>
            </a:r>
            <a:r>
              <a:rPr lang="uk-UA" sz="5400" b="1" dirty="0" smtClean="0">
                <a:solidFill>
                  <a:srgbClr val="0070C0"/>
                </a:solidFill>
              </a:rPr>
              <a:t>. Розв'яжіть задачу:</a:t>
            </a:r>
            <a:endParaRPr lang="ru-RU" sz="5400" b="1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23928" y="1844824"/>
            <a:ext cx="4906888" cy="4525963"/>
          </a:xfrm>
        </p:spPr>
        <p:txBody>
          <a:bodyPr>
            <a:normAutofit/>
          </a:bodyPr>
          <a:lstStyle/>
          <a:p>
            <a:r>
              <a:rPr lang="uk-UA" sz="3200" b="1" dirty="0" smtClean="0"/>
              <a:t>Обчисліть кількість речовини та масу солі, що утвориться в результаті взаємодії алюмінію масою 8,1 г із надлишком сульфатної  кислоти</a:t>
            </a:r>
            <a:endParaRPr lang="ru-RU" sz="3200" b="1" dirty="0"/>
          </a:p>
        </p:txBody>
      </p:sp>
      <p:pic>
        <p:nvPicPr>
          <p:cNvPr id="9220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420888"/>
            <a:ext cx="3758521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603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9"/>
            <a:ext cx="7772400" cy="648072"/>
          </a:xfrm>
        </p:spPr>
        <p:txBody>
          <a:bodyPr>
            <a:noAutofit/>
          </a:bodyPr>
          <a:lstStyle/>
          <a:p>
            <a:r>
              <a:rPr lang="uk-UA" sz="4800" b="1" dirty="0" smtClean="0">
                <a:solidFill>
                  <a:srgbClr val="FF0000"/>
                </a:solidFill>
              </a:rPr>
              <a:t>Література</a:t>
            </a:r>
            <a:endParaRPr lang="uk-UA" sz="48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1052736"/>
            <a:ext cx="6480720" cy="5184576"/>
          </a:xfrm>
        </p:spPr>
        <p:txBody>
          <a:bodyPr>
            <a:normAutofit fontScale="70000" lnSpcReduction="20000"/>
          </a:bodyPr>
          <a:lstStyle/>
          <a:p>
            <a:pPr marL="514350" indent="-514350" algn="l">
              <a:buFont typeface="Arial" pitchFamily="34" charset="0"/>
              <a:buAutoNum type="arabicPeriod"/>
            </a:pPr>
            <a:r>
              <a:rPr lang="uk-UA" dirty="0" err="1">
                <a:solidFill>
                  <a:srgbClr val="7030A0"/>
                </a:solidFill>
              </a:rPr>
              <a:t>Буринська</a:t>
            </a:r>
            <a:r>
              <a:rPr lang="uk-UA" dirty="0">
                <a:solidFill>
                  <a:srgbClr val="7030A0"/>
                </a:solidFill>
              </a:rPr>
              <a:t> Н.М. Тренувальні вправи з неорганічної хімії. Посібник для вчителів. – 2-е вид. – К.: Радянська </a:t>
            </a:r>
            <a:r>
              <a:rPr lang="uk-UA" dirty="0" err="1">
                <a:solidFill>
                  <a:srgbClr val="7030A0"/>
                </a:solidFill>
              </a:rPr>
              <a:t>щкола</a:t>
            </a:r>
            <a:r>
              <a:rPr lang="uk-UA" dirty="0">
                <a:solidFill>
                  <a:srgbClr val="7030A0"/>
                </a:solidFill>
              </a:rPr>
              <a:t>, 1979. – 158 с.</a:t>
            </a:r>
          </a:p>
          <a:p>
            <a:pPr marL="514350" indent="-514350" algn="l">
              <a:buFont typeface="Arial" pitchFamily="34" charset="0"/>
              <a:buAutoNum type="arabicPeriod"/>
            </a:pPr>
            <a:r>
              <a:rPr lang="uk-UA" dirty="0">
                <a:solidFill>
                  <a:srgbClr val="7030A0"/>
                </a:solidFill>
              </a:rPr>
              <a:t>Данильченко В.Є.,</a:t>
            </a:r>
            <a:r>
              <a:rPr lang="uk-UA" dirty="0" err="1">
                <a:solidFill>
                  <a:srgbClr val="7030A0"/>
                </a:solidFill>
              </a:rPr>
              <a:t>Фрадіна</a:t>
            </a:r>
            <a:r>
              <a:rPr lang="uk-UA" dirty="0">
                <a:solidFill>
                  <a:srgbClr val="7030A0"/>
                </a:solidFill>
              </a:rPr>
              <a:t> Н.В., Хімія 8-9 класи:  Навчальний посібник. – Х.: Країна мрій, 2002. – </a:t>
            </a:r>
            <a:r>
              <a:rPr lang="uk-UA" dirty="0" smtClean="0">
                <a:solidFill>
                  <a:srgbClr val="7030A0"/>
                </a:solidFill>
              </a:rPr>
              <a:t>128с</a:t>
            </a:r>
            <a:r>
              <a:rPr lang="uk-UA" dirty="0">
                <a:solidFill>
                  <a:srgbClr val="7030A0"/>
                </a:solidFill>
              </a:rPr>
              <a:t>. </a:t>
            </a:r>
          </a:p>
          <a:p>
            <a:pPr marL="514350" indent="-514350" algn="l">
              <a:buAutoNum type="arabicPeriod"/>
            </a:pPr>
            <a:r>
              <a:rPr lang="uk-UA" dirty="0" err="1" smtClean="0">
                <a:solidFill>
                  <a:srgbClr val="7030A0"/>
                </a:solidFill>
              </a:rPr>
              <a:t>Іващенко</a:t>
            </a:r>
            <a:r>
              <a:rPr lang="uk-UA" dirty="0" smtClean="0">
                <a:solidFill>
                  <a:srgbClr val="7030A0"/>
                </a:solidFill>
              </a:rPr>
              <a:t> О.А., Михайлова І.Г., </a:t>
            </a:r>
            <a:r>
              <a:rPr lang="uk-UA" dirty="0" err="1" smtClean="0">
                <a:solidFill>
                  <a:srgbClr val="7030A0"/>
                </a:solidFill>
              </a:rPr>
              <a:t>Путніков</a:t>
            </a:r>
            <a:r>
              <a:rPr lang="uk-UA" dirty="0" smtClean="0">
                <a:solidFill>
                  <a:srgbClr val="7030A0"/>
                </a:solidFill>
              </a:rPr>
              <a:t> І.А. Хімія. Робочий зошит для 8 класу. – К.: «Школяр», 2013. -112с.</a:t>
            </a:r>
            <a:endParaRPr lang="uk-UA" dirty="0">
              <a:solidFill>
                <a:srgbClr val="7030A0"/>
              </a:solidFill>
            </a:endParaRPr>
          </a:p>
          <a:p>
            <a:pPr marL="514350" indent="-514350" algn="l">
              <a:buAutoNum type="arabicPeriod"/>
            </a:pPr>
            <a:r>
              <a:rPr lang="uk-UA" dirty="0" err="1" smtClean="0">
                <a:solidFill>
                  <a:srgbClr val="7030A0"/>
                </a:solidFill>
              </a:rPr>
              <a:t>Шаламов</a:t>
            </a:r>
            <a:r>
              <a:rPr lang="uk-UA" dirty="0" smtClean="0">
                <a:solidFill>
                  <a:srgbClr val="7030A0"/>
                </a:solidFill>
              </a:rPr>
              <a:t> Р.В., </a:t>
            </a:r>
            <a:r>
              <a:rPr lang="uk-UA" dirty="0" err="1" smtClean="0">
                <a:solidFill>
                  <a:srgbClr val="7030A0"/>
                </a:solidFill>
              </a:rPr>
              <a:t>Загайко</a:t>
            </a:r>
            <a:r>
              <a:rPr lang="uk-UA" dirty="0" smtClean="0">
                <a:solidFill>
                  <a:srgbClr val="7030A0"/>
                </a:solidFill>
              </a:rPr>
              <a:t> А.Л. </a:t>
            </a:r>
            <a:r>
              <a:rPr lang="uk-UA" smtClean="0">
                <a:solidFill>
                  <a:srgbClr val="7030A0"/>
                </a:solidFill>
              </a:rPr>
              <a:t>Хімія9 клас. </a:t>
            </a:r>
            <a:r>
              <a:rPr lang="uk-UA" dirty="0" smtClean="0">
                <a:solidFill>
                  <a:srgbClr val="7030A0"/>
                </a:solidFill>
              </a:rPr>
              <a:t>Заліковий зошит для тематичного оцінювання навчальних досягнень учнів. – Х.: </a:t>
            </a:r>
            <a:r>
              <a:rPr lang="uk-UA" dirty="0" err="1" smtClean="0">
                <a:solidFill>
                  <a:srgbClr val="7030A0"/>
                </a:solidFill>
              </a:rPr>
              <a:t>Веста</a:t>
            </a:r>
            <a:r>
              <a:rPr lang="uk-UA" dirty="0" smtClean="0">
                <a:solidFill>
                  <a:srgbClr val="7030A0"/>
                </a:solidFill>
              </a:rPr>
              <a:t>: видавництво «Ранок», 2005. – 32с. </a:t>
            </a:r>
            <a:endParaRPr lang="uk-UA" dirty="0">
              <a:solidFill>
                <a:srgbClr val="7030A0"/>
              </a:solidFill>
            </a:endParaRPr>
          </a:p>
          <a:p>
            <a:pPr marL="514350" indent="-514350" algn="l">
              <a:buAutoNum type="arabicPeriod"/>
            </a:pPr>
            <a:r>
              <a:rPr lang="uk-UA" dirty="0">
                <a:solidFill>
                  <a:srgbClr val="7030A0"/>
                </a:solidFill>
              </a:rPr>
              <a:t>Ярошенко О.Г., Тести. Хімія. Завдання для перевірки знань, умінь та навичок  випускників загальноосвітніх шкіл, ліцеїв та гімназій – Тижневик ОСВІТА, 1993. – 96с.</a:t>
            </a:r>
          </a:p>
          <a:p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214312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0371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1</a:t>
            </a:r>
            <a:r>
              <a:rPr lang="ru-RU" sz="5300" b="1" dirty="0" smtClean="0">
                <a:solidFill>
                  <a:srgbClr val="0070C0"/>
                </a:solidFill>
              </a:rPr>
              <a:t>. </a:t>
            </a:r>
            <a:r>
              <a:rPr lang="ru-RU" sz="5300" b="1" dirty="0" err="1" smtClean="0">
                <a:solidFill>
                  <a:srgbClr val="0070C0"/>
                </a:solidFill>
              </a:rPr>
              <a:t>Розпо</a:t>
            </a:r>
            <a:r>
              <a:rPr lang="uk-UA" sz="5300" b="1" dirty="0" smtClean="0">
                <a:solidFill>
                  <a:srgbClr val="0070C0"/>
                </a:solidFill>
              </a:rPr>
              <a:t>діліть хімічні формули речовин за класами неорганічних сполук: оксиди, кислоти, основи, солі - </a:t>
            </a:r>
            <a:endParaRPr lang="ru-RU" sz="5300" b="1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99792" y="2924944"/>
            <a:ext cx="5987008" cy="3312368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MgCI</a:t>
            </a:r>
            <a:r>
              <a:rPr lang="en-US" dirty="0" smtClean="0"/>
              <a:t>2</a:t>
            </a:r>
            <a:r>
              <a:rPr lang="en-US" sz="3600" dirty="0" smtClean="0"/>
              <a:t>, Fe(OH)</a:t>
            </a:r>
            <a:r>
              <a:rPr lang="en-US" dirty="0" smtClean="0"/>
              <a:t>3</a:t>
            </a:r>
            <a:r>
              <a:rPr lang="en-US" sz="3600" dirty="0" smtClean="0"/>
              <a:t>, CO</a:t>
            </a:r>
            <a:r>
              <a:rPr lang="en-US" sz="1800" dirty="0" smtClean="0"/>
              <a:t>2</a:t>
            </a:r>
            <a:r>
              <a:rPr lang="en-US" sz="3600" dirty="0" smtClean="0"/>
              <a:t>, Cu(NO</a:t>
            </a:r>
            <a:r>
              <a:rPr lang="en-US" dirty="0" smtClean="0"/>
              <a:t>3</a:t>
            </a:r>
            <a:r>
              <a:rPr lang="en-US" sz="3600" dirty="0" smtClean="0"/>
              <a:t>)</a:t>
            </a:r>
            <a:r>
              <a:rPr lang="en-US" dirty="0" smtClean="0"/>
              <a:t>2</a:t>
            </a:r>
            <a:r>
              <a:rPr lang="en-US" sz="3600" dirty="0" smtClean="0"/>
              <a:t>, H</a:t>
            </a:r>
            <a:r>
              <a:rPr lang="en-US" dirty="0" smtClean="0"/>
              <a:t>2</a:t>
            </a:r>
            <a:r>
              <a:rPr lang="en-US" sz="3600" dirty="0" smtClean="0"/>
              <a:t>SO</a:t>
            </a:r>
            <a:r>
              <a:rPr lang="en-US" dirty="0" smtClean="0"/>
              <a:t>4</a:t>
            </a:r>
            <a:r>
              <a:rPr lang="en-US" sz="3600" dirty="0" smtClean="0"/>
              <a:t>, P</a:t>
            </a:r>
            <a:r>
              <a:rPr lang="en-US" dirty="0" smtClean="0"/>
              <a:t>2</a:t>
            </a:r>
            <a:r>
              <a:rPr lang="en-US" sz="3600" dirty="0" smtClean="0"/>
              <a:t>O</a:t>
            </a:r>
            <a:r>
              <a:rPr lang="en-US" dirty="0" smtClean="0"/>
              <a:t>5</a:t>
            </a:r>
            <a:r>
              <a:rPr lang="en-US" sz="3600" dirty="0" smtClean="0"/>
              <a:t>, Cu(OH)</a:t>
            </a:r>
            <a:r>
              <a:rPr lang="en-US" dirty="0" smtClean="0"/>
              <a:t>2</a:t>
            </a:r>
            <a:r>
              <a:rPr lang="en-US" sz="3600" dirty="0" smtClean="0"/>
              <a:t>, AL</a:t>
            </a:r>
            <a:r>
              <a:rPr lang="en-US" dirty="0" smtClean="0"/>
              <a:t>2</a:t>
            </a:r>
            <a:r>
              <a:rPr lang="en-US" sz="3600" dirty="0" smtClean="0"/>
              <a:t>(SO</a:t>
            </a:r>
            <a:r>
              <a:rPr lang="en-US" dirty="0" smtClean="0"/>
              <a:t>4</a:t>
            </a:r>
            <a:r>
              <a:rPr lang="en-US" sz="3600" dirty="0" smtClean="0"/>
              <a:t>)</a:t>
            </a:r>
            <a:r>
              <a:rPr lang="en-US" dirty="0" smtClean="0"/>
              <a:t>3</a:t>
            </a:r>
            <a:r>
              <a:rPr lang="en-US" sz="3600" dirty="0" smtClean="0"/>
              <a:t>, </a:t>
            </a:r>
            <a:r>
              <a:rPr lang="en-US" sz="3600" dirty="0" err="1" smtClean="0"/>
              <a:t>CaO</a:t>
            </a:r>
            <a:r>
              <a:rPr lang="en-US" sz="3600" dirty="0" smtClean="0"/>
              <a:t>, HPO</a:t>
            </a:r>
            <a:r>
              <a:rPr lang="en-US" dirty="0" smtClean="0"/>
              <a:t>3</a:t>
            </a:r>
            <a:r>
              <a:rPr lang="en-US" sz="3600" dirty="0" smtClean="0"/>
              <a:t>, AL(OH)</a:t>
            </a:r>
            <a:r>
              <a:rPr lang="en-US" dirty="0" smtClean="0"/>
              <a:t>3</a:t>
            </a:r>
            <a:r>
              <a:rPr lang="en-US" sz="3600" dirty="0" smtClean="0"/>
              <a:t>, HCI, Mg(OH)</a:t>
            </a:r>
            <a:r>
              <a:rPr lang="en-US" dirty="0" smtClean="0"/>
              <a:t>2</a:t>
            </a:r>
            <a:r>
              <a:rPr lang="en-US" sz="3600" dirty="0" smtClean="0"/>
              <a:t>, NO</a:t>
            </a:r>
            <a:r>
              <a:rPr lang="en-US" dirty="0" smtClean="0"/>
              <a:t>2</a:t>
            </a:r>
            <a:r>
              <a:rPr lang="en-US" sz="3600" dirty="0" smtClean="0"/>
              <a:t>, H</a:t>
            </a:r>
            <a:r>
              <a:rPr lang="en-US" dirty="0" smtClean="0"/>
              <a:t>2</a:t>
            </a:r>
            <a:r>
              <a:rPr lang="en-US" sz="3600" dirty="0" smtClean="0"/>
              <a:t>S, AL</a:t>
            </a:r>
            <a:r>
              <a:rPr lang="en-US" dirty="0" smtClean="0"/>
              <a:t>2</a:t>
            </a:r>
            <a:r>
              <a:rPr lang="en-US" sz="3600" dirty="0" smtClean="0"/>
              <a:t>O</a:t>
            </a:r>
            <a:r>
              <a:rPr lang="en-US" dirty="0" smtClean="0"/>
              <a:t>3</a:t>
            </a:r>
            <a:r>
              <a:rPr lang="en-US" sz="3600" dirty="0" smtClean="0"/>
              <a:t>, Zn(OH)</a:t>
            </a:r>
            <a:r>
              <a:rPr lang="en-US" dirty="0" smtClean="0"/>
              <a:t>2</a:t>
            </a:r>
            <a:r>
              <a:rPr lang="en-US" sz="3600" dirty="0" smtClean="0"/>
              <a:t>, HCIO</a:t>
            </a:r>
            <a:r>
              <a:rPr lang="en-US" dirty="0" smtClean="0"/>
              <a:t>4</a:t>
            </a:r>
            <a:r>
              <a:rPr lang="en-US" sz="3600" dirty="0" smtClean="0"/>
              <a:t>, CaCO</a:t>
            </a:r>
            <a:r>
              <a:rPr lang="en-US" dirty="0" smtClean="0"/>
              <a:t>3.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311239"/>
            <a:ext cx="4038600" cy="1103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5" descr="http://t0.gstatic.com/images?q=tbn:ANd9GcRqynyJuQgFgxa0ZRHUxAXlCjRJumtMpEmo9ahwKha09O52gRThc2YinK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14" y="4356531"/>
            <a:ext cx="2232248" cy="24212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995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70C0"/>
                </a:solidFill>
              </a:rPr>
              <a:t>2.Напишіть хімічні формули сполук, зазначте клас, до якого вони належать: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5" y="1844824"/>
            <a:ext cx="4040188" cy="648071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Назва речовини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708919"/>
            <a:ext cx="3466728" cy="3417243"/>
          </a:xfrm>
        </p:spPr>
        <p:txBody>
          <a:bodyPr/>
          <a:lstStyle/>
          <a:p>
            <a:r>
              <a:rPr lang="uk-UA" dirty="0" err="1" smtClean="0"/>
              <a:t>Ферум</a:t>
            </a:r>
            <a:r>
              <a:rPr lang="uk-UA" dirty="0" smtClean="0"/>
              <a:t>(ІІ) оксид</a:t>
            </a:r>
          </a:p>
          <a:p>
            <a:r>
              <a:rPr lang="uk-UA" dirty="0" smtClean="0"/>
              <a:t>Калій нітрат</a:t>
            </a:r>
          </a:p>
          <a:p>
            <a:r>
              <a:rPr lang="uk-UA" dirty="0" err="1" smtClean="0"/>
              <a:t>Хлоридна</a:t>
            </a:r>
            <a:r>
              <a:rPr lang="uk-UA" dirty="0" smtClean="0"/>
              <a:t> кислота</a:t>
            </a:r>
          </a:p>
          <a:p>
            <a:r>
              <a:rPr lang="uk-UA" dirty="0" smtClean="0"/>
              <a:t>Натрій гідроксид</a:t>
            </a:r>
          </a:p>
          <a:p>
            <a:r>
              <a:rPr lang="uk-UA" dirty="0" smtClean="0"/>
              <a:t>Цинк оксид</a:t>
            </a:r>
          </a:p>
          <a:p>
            <a:r>
              <a:rPr lang="uk-UA" dirty="0" smtClean="0"/>
              <a:t>Магній карбонат</a:t>
            </a:r>
          </a:p>
          <a:p>
            <a:r>
              <a:rPr lang="uk-UA" dirty="0" smtClean="0"/>
              <a:t>Сульфідна кислота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995936" y="1844823"/>
            <a:ext cx="4690864" cy="648073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Хімічна формула    Клас сполук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067945" y="2780928"/>
            <a:ext cx="4618856" cy="3345234"/>
          </a:xfrm>
        </p:spPr>
        <p:txBody>
          <a:bodyPr/>
          <a:lstStyle/>
          <a:p>
            <a:r>
              <a:rPr lang="uk-UA" dirty="0" smtClean="0"/>
              <a:t>_____________    ____________</a:t>
            </a:r>
          </a:p>
          <a:p>
            <a:r>
              <a:rPr lang="uk-UA" dirty="0" smtClean="0"/>
              <a:t>_____________    ____________</a:t>
            </a:r>
          </a:p>
          <a:p>
            <a:r>
              <a:rPr lang="uk-UA" dirty="0" smtClean="0"/>
              <a:t>_____________    ____________</a:t>
            </a:r>
          </a:p>
          <a:p>
            <a:r>
              <a:rPr lang="uk-UA" dirty="0" smtClean="0"/>
              <a:t>_____________    ____________</a:t>
            </a:r>
          </a:p>
          <a:p>
            <a:r>
              <a:rPr lang="uk-UA" dirty="0" smtClean="0"/>
              <a:t>_____________    ____________</a:t>
            </a:r>
          </a:p>
          <a:p>
            <a:r>
              <a:rPr lang="uk-UA" dirty="0" smtClean="0"/>
              <a:t>_____________    ____________</a:t>
            </a:r>
          </a:p>
          <a:p>
            <a:r>
              <a:rPr lang="uk-UA" dirty="0" smtClean="0"/>
              <a:t>_____________    ____________</a:t>
            </a:r>
            <a:endParaRPr lang="ru-R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2" y="921744"/>
            <a:ext cx="1109994" cy="1139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396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Autofit/>
          </a:bodyPr>
          <a:lstStyle/>
          <a:p>
            <a:r>
              <a:rPr lang="uk-UA" sz="5400" b="1" dirty="0" smtClean="0">
                <a:solidFill>
                  <a:srgbClr val="0070C0"/>
                </a:solidFill>
              </a:rPr>
              <a:t>3.Розподіліть хімічні формули сполук за типом хімічного зв'язку</a:t>
            </a:r>
            <a:endParaRPr lang="ru-RU" sz="5400" b="1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483768" y="2492896"/>
            <a:ext cx="6192688" cy="3816424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 smtClean="0"/>
              <a:t>H</a:t>
            </a:r>
            <a:r>
              <a:rPr lang="en-US" sz="3200" dirty="0" smtClean="0"/>
              <a:t>2</a:t>
            </a:r>
            <a:r>
              <a:rPr lang="en-US" sz="4400" dirty="0" smtClean="0"/>
              <a:t>O, F</a:t>
            </a:r>
            <a:r>
              <a:rPr lang="en-US" sz="3200" dirty="0" smtClean="0"/>
              <a:t>2</a:t>
            </a:r>
            <a:r>
              <a:rPr lang="en-US" sz="4400" dirty="0" smtClean="0"/>
              <a:t>, SF</a:t>
            </a:r>
            <a:r>
              <a:rPr lang="en-US" sz="3600" dirty="0" smtClean="0"/>
              <a:t>6</a:t>
            </a:r>
            <a:r>
              <a:rPr lang="en-US" sz="4400" dirty="0" smtClean="0"/>
              <a:t>, O</a:t>
            </a:r>
            <a:r>
              <a:rPr lang="en-US" sz="3600" dirty="0" smtClean="0"/>
              <a:t>2</a:t>
            </a:r>
            <a:r>
              <a:rPr lang="en-US" sz="4400" dirty="0" smtClean="0"/>
              <a:t>, BaI</a:t>
            </a:r>
            <a:r>
              <a:rPr lang="en-US" sz="3600" dirty="0" smtClean="0"/>
              <a:t>2</a:t>
            </a:r>
            <a:r>
              <a:rPr lang="en-US" sz="4400" dirty="0" smtClean="0"/>
              <a:t>, H</a:t>
            </a:r>
            <a:r>
              <a:rPr lang="en-US" sz="3600" dirty="0" smtClean="0"/>
              <a:t>2</a:t>
            </a:r>
            <a:r>
              <a:rPr lang="en-US" sz="4400" dirty="0" smtClean="0"/>
              <a:t>S, Na</a:t>
            </a:r>
            <a:r>
              <a:rPr lang="en-US" sz="3600" dirty="0" smtClean="0"/>
              <a:t>3</a:t>
            </a:r>
            <a:r>
              <a:rPr lang="en-US" sz="4400" dirty="0" smtClean="0"/>
              <a:t>N, N</a:t>
            </a:r>
            <a:r>
              <a:rPr lang="en-US" sz="3600" dirty="0" smtClean="0"/>
              <a:t>2</a:t>
            </a:r>
            <a:r>
              <a:rPr lang="en-US" sz="4400" dirty="0" smtClean="0"/>
              <a:t>, CO, PH</a:t>
            </a:r>
            <a:r>
              <a:rPr lang="en-US" sz="3600" dirty="0" smtClean="0"/>
              <a:t>3</a:t>
            </a:r>
            <a:r>
              <a:rPr lang="uk-UA" sz="4400" dirty="0"/>
              <a:t>,</a:t>
            </a:r>
            <a:endParaRPr lang="ru-RU" sz="4400" dirty="0" smtClean="0"/>
          </a:p>
          <a:p>
            <a:r>
              <a:rPr lang="en-US" sz="4400" dirty="0" smtClean="0"/>
              <a:t>FeCI</a:t>
            </a:r>
            <a:r>
              <a:rPr lang="en-US" sz="3600" dirty="0" smtClean="0"/>
              <a:t>2</a:t>
            </a:r>
            <a:r>
              <a:rPr lang="en-US" sz="4400" dirty="0" smtClean="0"/>
              <a:t>, NH</a:t>
            </a:r>
            <a:r>
              <a:rPr lang="en-US" sz="3600" dirty="0" smtClean="0"/>
              <a:t>3</a:t>
            </a:r>
            <a:r>
              <a:rPr lang="en-US" sz="4400" dirty="0" smtClean="0"/>
              <a:t>,FeCI</a:t>
            </a:r>
            <a:r>
              <a:rPr lang="en-US" sz="3600" dirty="0" smtClean="0"/>
              <a:t>3</a:t>
            </a:r>
            <a:r>
              <a:rPr lang="en-US" sz="4400" dirty="0" smtClean="0"/>
              <a:t>, CO</a:t>
            </a:r>
            <a:r>
              <a:rPr lang="en-US" sz="3600" dirty="0" smtClean="0"/>
              <a:t>2</a:t>
            </a:r>
            <a:r>
              <a:rPr lang="uk-UA" sz="4400" dirty="0" smtClean="0"/>
              <a:t>.</a:t>
            </a:r>
          </a:p>
          <a:p>
            <a:r>
              <a:rPr lang="uk-UA" sz="3600" dirty="0" smtClean="0"/>
              <a:t>Ковалентний полярний – </a:t>
            </a:r>
          </a:p>
          <a:p>
            <a:r>
              <a:rPr lang="uk-UA" sz="3600" dirty="0" smtClean="0"/>
              <a:t>Ковалентний неполярний - </a:t>
            </a:r>
          </a:p>
          <a:p>
            <a:r>
              <a:rPr lang="uk-UA" sz="3600" dirty="0" err="1" smtClean="0"/>
              <a:t>Йонний</a:t>
            </a:r>
            <a:r>
              <a:rPr lang="uk-UA" sz="3600" dirty="0" smtClean="0"/>
              <a:t>  зв’язок </a:t>
            </a:r>
            <a:endParaRPr lang="ru-RU" sz="3600" dirty="0"/>
          </a:p>
        </p:txBody>
      </p:sp>
      <p:pic>
        <p:nvPicPr>
          <p:cNvPr id="5" name="Рисунок 4" descr="http://t2.gstatic.com/images?q=tbn:ANd9GcTdFGGgEVK3UPy0FOBNJmyF-V89c5Q5GzpY86sCKR12ZL-XpyppvUASOzQ">
            <a:hlinkClick r:id="rId2"/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665"/>
          <a:stretch/>
        </p:blipFill>
        <p:spPr bwMode="auto">
          <a:xfrm>
            <a:off x="251520" y="3717033"/>
            <a:ext cx="2355202" cy="27687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96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930226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</a:rPr>
              <a:t>4</a:t>
            </a:r>
            <a:r>
              <a:rPr lang="uk-UA" sz="4800" b="1" dirty="0" smtClean="0">
                <a:solidFill>
                  <a:srgbClr val="0070C0"/>
                </a:solidFill>
              </a:rPr>
              <a:t>. Заповніть таблицю, складіть формули бінарних сполук і назвіть їх</a:t>
            </a:r>
            <a:endParaRPr lang="ru-RU" sz="48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12208956"/>
              </p:ext>
            </p:extLst>
          </p:nvPr>
        </p:nvGraphicFramePr>
        <p:xfrm>
          <a:off x="2483768" y="2420888"/>
          <a:ext cx="6408740" cy="3672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080120"/>
                <a:gridCol w="1324964"/>
                <a:gridCol w="1281748"/>
                <a:gridCol w="1281748"/>
              </a:tblGrid>
              <a:tr h="918139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Елемент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err="1" smtClean="0"/>
                        <a:t>Флуор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err="1" smtClean="0"/>
                        <a:t>Сульфур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err="1" smtClean="0"/>
                        <a:t>Оксиген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Фосфор</a:t>
                      </a:r>
                      <a:endParaRPr lang="ru-RU" sz="2400" dirty="0"/>
                    </a:p>
                  </a:txBody>
                  <a:tcPr/>
                </a:tc>
              </a:tr>
              <a:tr h="918139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Гідроген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</a:tr>
              <a:tr h="918139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Барій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</a:tr>
              <a:tr h="918139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Алюміній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95975"/>
            <a:ext cx="2126404" cy="3189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653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5. Складіть формули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411760" y="1600200"/>
            <a:ext cx="6275040" cy="4853136"/>
          </a:xfrm>
        </p:spPr>
        <p:txBody>
          <a:bodyPr>
            <a:noAutofit/>
          </a:bodyPr>
          <a:lstStyle/>
          <a:p>
            <a:r>
              <a:rPr lang="uk-UA" sz="3600" dirty="0" smtClean="0"/>
              <a:t>А) двох сполук Фосфору з Хлором, у яких Фосфор має ступені окиснення +3 та +5;</a:t>
            </a:r>
          </a:p>
          <a:p>
            <a:r>
              <a:rPr lang="uk-UA" sz="3600" dirty="0" smtClean="0"/>
              <a:t>Б) двох сполук Мангану з </a:t>
            </a:r>
            <a:r>
              <a:rPr lang="uk-UA" sz="3600" dirty="0" err="1" smtClean="0"/>
              <a:t>Оксигеном</a:t>
            </a:r>
            <a:r>
              <a:rPr lang="uk-UA" sz="3600" dirty="0" smtClean="0"/>
              <a:t>, у яких Манган має ступені окиснення +4 та +6.</a:t>
            </a:r>
          </a:p>
          <a:p>
            <a:r>
              <a:rPr lang="uk-UA" sz="3600" dirty="0" smtClean="0"/>
              <a:t>Назвіть утворені сполуки.</a:t>
            </a:r>
            <a:endParaRPr lang="ru-RU" sz="36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56992"/>
            <a:ext cx="2304256" cy="2672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995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6. Заповніть таблицю</a:t>
            </a:r>
            <a:endParaRPr lang="ru-RU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14504888"/>
              </p:ext>
            </p:extLst>
          </p:nvPr>
        </p:nvGraphicFramePr>
        <p:xfrm>
          <a:off x="2483768" y="1124744"/>
          <a:ext cx="6130924" cy="5520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77"/>
                <a:gridCol w="1481385"/>
                <a:gridCol w="1532731"/>
                <a:gridCol w="1532731"/>
              </a:tblGrid>
              <a:tr h="579639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Молекулярна формула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Електронна формула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Графічна формула, валентність елементів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Графічна</a:t>
                      </a:r>
                      <a:r>
                        <a:rPr lang="uk-UA" baseline="0" dirty="0" smtClean="0"/>
                        <a:t> формула, полярність, ступінь окиснення</a:t>
                      </a:r>
                      <a:endParaRPr lang="ru-RU" dirty="0"/>
                    </a:p>
                  </a:txBody>
                  <a:tcPr/>
                </a:tc>
              </a:tr>
              <a:tr h="57963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</a:t>
                      </a:r>
                      <a:r>
                        <a:rPr lang="en-US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</a:tr>
              <a:tr h="57963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HCI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</a:tr>
              <a:tr h="57963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</a:t>
                      </a:r>
                      <a:r>
                        <a:rPr lang="en-US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</a:tr>
              <a:tr h="57963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NH</a:t>
                      </a:r>
                      <a:r>
                        <a:rPr lang="en-US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7963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</a:t>
                      </a:r>
                      <a:r>
                        <a:rPr lang="en-US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7963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SO</a:t>
                      </a:r>
                      <a:r>
                        <a:rPr lang="en-US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7963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</a:t>
                      </a:r>
                      <a:r>
                        <a:rPr lang="en-US" sz="2000" dirty="0" smtClean="0"/>
                        <a:t>2</a:t>
                      </a:r>
                      <a:r>
                        <a:rPr lang="en-US" sz="2800" dirty="0" smtClean="0"/>
                        <a:t>O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01008"/>
            <a:ext cx="2329110" cy="282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60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7</a:t>
            </a:r>
            <a:r>
              <a:rPr lang="uk-UA" b="1" dirty="0" smtClean="0">
                <a:solidFill>
                  <a:srgbClr val="0070C0"/>
                </a:solidFill>
              </a:rPr>
              <a:t>. Складіть рівняння реакцій за наведеними схемами хімічних перетворень: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915816" y="2204864"/>
            <a:ext cx="5760640" cy="4525963"/>
          </a:xfrm>
        </p:spPr>
        <p:txBody>
          <a:bodyPr>
            <a:normAutofit lnSpcReduction="10000"/>
          </a:bodyPr>
          <a:lstStyle/>
          <a:p>
            <a:r>
              <a:rPr lang="en-US" sz="4000" dirty="0" err="1" smtClean="0"/>
              <a:t>Ca→CaO→Ca</a:t>
            </a:r>
            <a:r>
              <a:rPr lang="en-US" sz="4000" dirty="0" smtClean="0"/>
              <a:t>(OH)</a:t>
            </a:r>
            <a:r>
              <a:rPr lang="en-US" sz="3200" dirty="0" smtClean="0"/>
              <a:t>2</a:t>
            </a:r>
            <a:r>
              <a:rPr lang="en-US" sz="4000" dirty="0" smtClean="0"/>
              <a:t>→</a:t>
            </a:r>
          </a:p>
          <a:p>
            <a:pPr marL="0" indent="0">
              <a:buNone/>
            </a:pPr>
            <a:r>
              <a:rPr lang="en-US" sz="4000" dirty="0"/>
              <a:t>→</a:t>
            </a:r>
            <a:r>
              <a:rPr lang="en-US" sz="4000" dirty="0" smtClean="0"/>
              <a:t>CaCO</a:t>
            </a:r>
            <a:r>
              <a:rPr lang="en-US" sz="3200" dirty="0" smtClean="0"/>
              <a:t>3</a:t>
            </a:r>
            <a:r>
              <a:rPr lang="en-US" sz="4000" dirty="0" smtClean="0"/>
              <a:t>,</a:t>
            </a:r>
          </a:p>
          <a:p>
            <a:r>
              <a:rPr lang="en-US" sz="4000" dirty="0" smtClean="0"/>
              <a:t>C→CO</a:t>
            </a:r>
            <a:r>
              <a:rPr lang="en-US" sz="3200" dirty="0" smtClean="0"/>
              <a:t>2</a:t>
            </a:r>
            <a:r>
              <a:rPr lang="en-US" sz="4000" dirty="0" smtClean="0"/>
              <a:t>→K</a:t>
            </a:r>
            <a:r>
              <a:rPr lang="en-US" sz="3200" dirty="0" smtClean="0"/>
              <a:t>2</a:t>
            </a:r>
            <a:r>
              <a:rPr lang="en-US" sz="4000" dirty="0" smtClean="0"/>
              <a:t>CO</a:t>
            </a:r>
            <a:r>
              <a:rPr lang="en-US" sz="3200" dirty="0" smtClean="0"/>
              <a:t>3</a:t>
            </a:r>
            <a:r>
              <a:rPr lang="en-US" sz="4000" dirty="0" smtClean="0"/>
              <a:t>→KCI→→KNO</a:t>
            </a:r>
            <a:r>
              <a:rPr lang="en-US" sz="3200" dirty="0" smtClean="0"/>
              <a:t>3</a:t>
            </a:r>
            <a:r>
              <a:rPr lang="en-US" sz="4000" dirty="0" smtClean="0"/>
              <a:t>.</a:t>
            </a:r>
          </a:p>
          <a:p>
            <a:r>
              <a:rPr lang="uk-UA" sz="4000" dirty="0" err="1" smtClean="0"/>
              <a:t>Назіть</a:t>
            </a:r>
            <a:r>
              <a:rPr lang="uk-UA" sz="4000" dirty="0" smtClean="0"/>
              <a:t> продукти реакцій та типи хімічних реакцій.</a:t>
            </a:r>
            <a:endParaRPr lang="ru-RU" sz="40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44" y="3267926"/>
            <a:ext cx="2442847" cy="3401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062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dirty="0" smtClean="0">
                <a:solidFill>
                  <a:srgbClr val="0070C0"/>
                </a:solidFill>
              </a:rPr>
              <a:t>8. </a:t>
            </a:r>
            <a:r>
              <a:rPr lang="uk-UA" sz="5400" b="1" dirty="0" err="1" smtClean="0">
                <a:solidFill>
                  <a:srgbClr val="0070C0"/>
                </a:solidFill>
              </a:rPr>
              <a:t>Розвяжіть</a:t>
            </a:r>
            <a:r>
              <a:rPr lang="uk-UA" sz="5400" b="1" dirty="0" smtClean="0">
                <a:solidFill>
                  <a:srgbClr val="0070C0"/>
                </a:solidFill>
              </a:rPr>
              <a:t> задачу</a:t>
            </a:r>
            <a:endParaRPr lang="ru-RU" sz="5400" b="1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067944" y="1600200"/>
            <a:ext cx="4618856" cy="4525963"/>
          </a:xfrm>
        </p:spPr>
        <p:txBody>
          <a:bodyPr>
            <a:normAutofit/>
          </a:bodyPr>
          <a:lstStyle/>
          <a:p>
            <a:r>
              <a:rPr lang="uk-UA" sz="4000" b="1" dirty="0" smtClean="0"/>
              <a:t> Де  більше міститься молекул: в кисні масою 16 г чи </a:t>
            </a:r>
            <a:r>
              <a:rPr lang="uk-UA" sz="4000" b="1" dirty="0" err="1" smtClean="0"/>
              <a:t>обємом</a:t>
            </a:r>
            <a:r>
              <a:rPr lang="uk-UA" sz="4000" b="1" dirty="0" smtClean="0"/>
              <a:t> 16 л (</a:t>
            </a:r>
            <a:r>
              <a:rPr lang="uk-UA" sz="4000" b="1" dirty="0" err="1" smtClean="0"/>
              <a:t>н.у</a:t>
            </a:r>
            <a:r>
              <a:rPr lang="uk-UA" sz="4000" b="1" dirty="0" smtClean="0"/>
              <a:t>.)? У скільки разів </a:t>
            </a:r>
            <a:endParaRPr lang="ru-RU" sz="4000" b="1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03" y="2708920"/>
            <a:ext cx="3989067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493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553</Words>
  <Application>Microsoft Office PowerPoint</Application>
  <PresentationFormat>Экран (4:3)</PresentationFormat>
  <Paragraphs>98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ПОВТОРЕНЯ ОСНОВНИХ  ПИТАНЬ КУРСУ 8 КЛАСУ</vt:lpstr>
      <vt:lpstr>1. Розподіліть хімічні формули речовин за класами неорганічних сполук: оксиди, кислоти, основи, солі - </vt:lpstr>
      <vt:lpstr>2.Напишіть хімічні формули сполук, зазначте клас, до якого вони належать:</vt:lpstr>
      <vt:lpstr>3.Розподіліть хімічні формули сполук за типом хімічного зв'язку</vt:lpstr>
      <vt:lpstr>4. Заповніть таблицю, складіть формули бінарних сполук і назвіть їх</vt:lpstr>
      <vt:lpstr>5. Складіть формули</vt:lpstr>
      <vt:lpstr>6. Заповніть таблицю</vt:lpstr>
      <vt:lpstr>7. Складіть рівняння реакцій за наведеними схемами хімічних перетворень:</vt:lpstr>
      <vt:lpstr>8. Розвяжіть задачу</vt:lpstr>
      <vt:lpstr>9. Укажіть варіанти можливої взаємодії між речовинами лівого стовпчика та верхнього ряду, послідовно вписавши в порожні клітинки відповідні літери </vt:lpstr>
      <vt:lpstr>10. Розв'яжіть задачу:</vt:lpstr>
      <vt:lpstr>Література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Комп</cp:lastModifiedBy>
  <cp:revision>18</cp:revision>
  <dcterms:created xsi:type="dcterms:W3CDTF">2015-01-17T19:30:16Z</dcterms:created>
  <dcterms:modified xsi:type="dcterms:W3CDTF">2015-03-31T19:22:49Z</dcterms:modified>
</cp:coreProperties>
</file>