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4" r:id="rId4"/>
    <p:sldId id="334" r:id="rId5"/>
    <p:sldId id="259" r:id="rId6"/>
    <p:sldId id="260" r:id="rId7"/>
    <p:sldId id="264" r:id="rId8"/>
    <p:sldId id="279" r:id="rId9"/>
    <p:sldId id="266" r:id="rId10"/>
    <p:sldId id="352" r:id="rId11"/>
    <p:sldId id="335" r:id="rId12"/>
    <p:sldId id="269" r:id="rId13"/>
    <p:sldId id="286" r:id="rId14"/>
    <p:sldId id="288" r:id="rId15"/>
    <p:sldId id="304" r:id="rId16"/>
    <p:sldId id="347" r:id="rId17"/>
    <p:sldId id="340" r:id="rId18"/>
    <p:sldId id="346" r:id="rId19"/>
    <p:sldId id="317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2110E-B556-45F7-847C-3F7E747487F2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58057A7D-1418-4608-8956-8A7DB3E8C40A}">
      <dgm:prSet phldrT="[Текст]"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</a:rPr>
            <a:t>Інтегративні рівневі характеристики з вдосконалення  професійної компетентності засобами рефлексії</a:t>
          </a:r>
          <a:endParaRPr lang="uk-UA" sz="2000" dirty="0"/>
        </a:p>
      </dgm:t>
    </dgm:pt>
    <dgm:pt modelId="{BB4EBCF5-A03B-4212-98C2-9FAD95CDCF70}" type="parTrans" cxnId="{6502672F-F5A5-4DDF-8524-F24604EA3CED}">
      <dgm:prSet/>
      <dgm:spPr/>
      <dgm:t>
        <a:bodyPr/>
        <a:lstStyle/>
        <a:p>
          <a:endParaRPr lang="uk-UA"/>
        </a:p>
      </dgm:t>
    </dgm:pt>
    <dgm:pt modelId="{C2C5F59E-59DC-4AE4-9447-629E5CC65D89}" type="sibTrans" cxnId="{6502672F-F5A5-4DDF-8524-F24604EA3CED}">
      <dgm:prSet/>
      <dgm:spPr/>
      <dgm:t>
        <a:bodyPr/>
        <a:lstStyle/>
        <a:p>
          <a:endParaRPr lang="uk-UA"/>
        </a:p>
      </dgm:t>
    </dgm:pt>
    <dgm:pt modelId="{E539BDC4-EE33-4923-9711-03E5C9742DBC}" type="pres">
      <dgm:prSet presAssocID="{0162110E-B556-45F7-847C-3F7E747487F2}" presName="Name0" presStyleCnt="0">
        <dgm:presLayoutVars>
          <dgm:chMax/>
          <dgm:chPref/>
          <dgm:dir/>
        </dgm:presLayoutVars>
      </dgm:prSet>
      <dgm:spPr/>
    </dgm:pt>
    <dgm:pt modelId="{AA4114DE-CC0A-476F-A246-7CF57BEBBD09}" type="pres">
      <dgm:prSet presAssocID="{58057A7D-1418-4608-8956-8A7DB3E8C40A}" presName="composite" presStyleCnt="0"/>
      <dgm:spPr/>
    </dgm:pt>
    <dgm:pt modelId="{757A55BA-E267-4A6D-8730-88CEA7133372}" type="pres">
      <dgm:prSet presAssocID="{58057A7D-1418-4608-8956-8A7DB3E8C40A}" presName="Accent" presStyleLbl="alignNode1" presStyleIdx="0" presStyleCnt="1">
        <dgm:presLayoutVars>
          <dgm:chMax val="0"/>
          <dgm:chPref val="0"/>
        </dgm:presLayoutVars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00C723E-0319-4A7F-B2EB-21C407BDD31C}" type="pres">
      <dgm:prSet presAssocID="{58057A7D-1418-4608-8956-8A7DB3E8C40A}" presName="Image" presStyleLbl="bgImgPlace1" presStyleIdx="0" presStyleCnt="1" custScaleX="133668" custScaleY="15251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effectLst>
          <a:softEdge rad="635000"/>
        </a:effectLst>
      </dgm:spPr>
      <dgm:extLst>
        <a:ext uri="{E40237B7-FDA0-4F09-8148-C483321AD2D9}">
          <dgm14:cNvPr xmlns:dgm14="http://schemas.microsoft.com/office/drawing/2010/diagram" id="0" name="" descr="ÐÐ°ÑÑÐ¸Ð½ÐºÐ¸ Ð¿Ð¾ Ð·Ð°Ð¿ÑÐ¾ÑÑ ÐºÐ°ÑÑÐ¸Ð½ÐºÐ¸ Ð½Ð° ÑÐµÐ¼Ñ ÑÐ°Ð¼Ð¾Ð¿Ð¾Ð·Ð½Ð°Ð½Ð¸Ðµ"/>
        </a:ext>
      </dgm:extLst>
    </dgm:pt>
    <dgm:pt modelId="{943CDEB7-A401-4A6E-AAF7-55ECE9131322}" type="pres">
      <dgm:prSet presAssocID="{58057A7D-1418-4608-8956-8A7DB3E8C40A}" presName="Parent" presStyleLbl="fgAccFollowNode1" presStyleIdx="0" presStyleCnt="1" custScaleX="117433" custScaleY="115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DAAF1E-C474-45CF-A30F-9DD09FEBE54F}" type="pres">
      <dgm:prSet presAssocID="{58057A7D-1418-4608-8956-8A7DB3E8C40A}" presName="Space" presStyleCnt="0">
        <dgm:presLayoutVars>
          <dgm:chMax val="0"/>
          <dgm:chPref val="0"/>
        </dgm:presLayoutVars>
      </dgm:prSet>
      <dgm:spPr/>
    </dgm:pt>
  </dgm:ptLst>
  <dgm:cxnLst>
    <dgm:cxn modelId="{03A48969-66F4-4F6B-BFF9-16C510400595}" type="presOf" srcId="{58057A7D-1418-4608-8956-8A7DB3E8C40A}" destId="{943CDEB7-A401-4A6E-AAF7-55ECE9131322}" srcOrd="0" destOrd="0" presId="urn:microsoft.com/office/officeart/2008/layout/AlternatingPictureCircles"/>
    <dgm:cxn modelId="{6502672F-F5A5-4DDF-8524-F24604EA3CED}" srcId="{0162110E-B556-45F7-847C-3F7E747487F2}" destId="{58057A7D-1418-4608-8956-8A7DB3E8C40A}" srcOrd="0" destOrd="0" parTransId="{BB4EBCF5-A03B-4212-98C2-9FAD95CDCF70}" sibTransId="{C2C5F59E-59DC-4AE4-9447-629E5CC65D89}"/>
    <dgm:cxn modelId="{D53A9AAE-3800-438A-BCF1-C8BBD636D562}" type="presOf" srcId="{0162110E-B556-45F7-847C-3F7E747487F2}" destId="{E539BDC4-EE33-4923-9711-03E5C9742DBC}" srcOrd="0" destOrd="0" presId="urn:microsoft.com/office/officeart/2008/layout/AlternatingPictureCircles"/>
    <dgm:cxn modelId="{B8EEEDF9-EC1E-49DC-9B1D-4C1F7BE11033}" type="presParOf" srcId="{E539BDC4-EE33-4923-9711-03E5C9742DBC}" destId="{AA4114DE-CC0A-476F-A246-7CF57BEBBD09}" srcOrd="0" destOrd="0" presId="urn:microsoft.com/office/officeart/2008/layout/AlternatingPictureCircles"/>
    <dgm:cxn modelId="{A2EB8D45-B685-4E46-A4D7-8498D1C525E3}" type="presParOf" srcId="{AA4114DE-CC0A-476F-A246-7CF57BEBBD09}" destId="{757A55BA-E267-4A6D-8730-88CEA7133372}" srcOrd="0" destOrd="0" presId="urn:microsoft.com/office/officeart/2008/layout/AlternatingPictureCircles"/>
    <dgm:cxn modelId="{47A088EF-AE71-4BC1-9FF4-7FB7170C211A}" type="presParOf" srcId="{AA4114DE-CC0A-476F-A246-7CF57BEBBD09}" destId="{000C723E-0319-4A7F-B2EB-21C407BDD31C}" srcOrd="1" destOrd="0" presId="urn:microsoft.com/office/officeart/2008/layout/AlternatingPictureCircles"/>
    <dgm:cxn modelId="{B1010D07-CA0B-4E32-9232-D764640744C9}" type="presParOf" srcId="{AA4114DE-CC0A-476F-A246-7CF57BEBBD09}" destId="{943CDEB7-A401-4A6E-AAF7-55ECE9131322}" srcOrd="2" destOrd="0" presId="urn:microsoft.com/office/officeart/2008/layout/AlternatingPictureCircles"/>
    <dgm:cxn modelId="{EDF11A1C-BF91-4DF8-A906-5A79024B3F70}" type="presParOf" srcId="{AA4114DE-CC0A-476F-A246-7CF57BEBBD09}" destId="{42DAAF1E-C474-45CF-A30F-9DD09FEBE54F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55BA-E267-4A6D-8730-88CEA7133372}">
      <dsp:nvSpPr>
        <dsp:cNvPr id="0" name=""/>
        <dsp:cNvSpPr/>
      </dsp:nvSpPr>
      <dsp:spPr>
        <a:xfrm>
          <a:off x="3978907" y="873803"/>
          <a:ext cx="3365255" cy="3365108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C723E-0319-4A7F-B2EB-21C407BDD31C}">
      <dsp:nvSpPr>
        <dsp:cNvPr id="0" name=""/>
        <dsp:cNvSpPr/>
      </dsp:nvSpPr>
      <dsp:spPr>
        <a:xfrm>
          <a:off x="652" y="169949"/>
          <a:ext cx="5532436" cy="4772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CDEB7-A401-4A6E-AAF7-55ECE9131322}">
      <dsp:nvSpPr>
        <dsp:cNvPr id="0" name=""/>
        <dsp:cNvSpPr/>
      </dsp:nvSpPr>
      <dsp:spPr>
        <a:xfrm>
          <a:off x="4120341" y="1045443"/>
          <a:ext cx="3082388" cy="30217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</a:rPr>
            <a:t>Інтегративні рівневі характеристики з вдосконалення  професійної компетентності засобами рефлексії</a:t>
          </a:r>
          <a:endParaRPr lang="uk-UA" sz="2000" kern="1200" dirty="0"/>
        </a:p>
      </dsp:txBody>
      <dsp:txXfrm>
        <a:off x="4571746" y="1487961"/>
        <a:ext cx="2179578" cy="2136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250BAB-3C00-4EEE-B650-7FCC825D83AB}" type="datetimeFigureOut">
              <a:rPr lang="uk-UA" smtClean="0"/>
              <a:t>26.08.2019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B792F5-48FD-4557-B9C3-F9C5D3FF035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jpeg"/><Relationship Id="rId18" Type="http://schemas.openxmlformats.org/officeDocument/2006/relationships/image" Target="../media/image29.png"/><Relationship Id="rId3" Type="http://schemas.openxmlformats.org/officeDocument/2006/relationships/image" Target="../media/image18.jpeg"/><Relationship Id="rId21" Type="http://schemas.openxmlformats.org/officeDocument/2006/relationships/image" Target="../media/image31.jpeg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image" Target="../media/image17.jpeg"/><Relationship Id="rId16" Type="http://schemas.openxmlformats.org/officeDocument/2006/relationships/image" Target="../media/image28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microsoft.com/office/2007/relationships/hdphoto" Target="../media/hdphoto3.wdp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7.png"/><Relationship Id="rId2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ipopp.ed-sp.net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581128"/>
            <a:ext cx="4536503" cy="208695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uk-UA" b="1" cap="all" dirty="0"/>
              <a:t>Автор: </a:t>
            </a:r>
            <a:r>
              <a:rPr lang="uk-UA" b="1" i="1" dirty="0" err="1"/>
              <a:t>Черкашина</a:t>
            </a:r>
            <a:r>
              <a:rPr lang="uk-UA" b="1" i="1" dirty="0"/>
              <a:t> Т. В</a:t>
            </a:r>
            <a:r>
              <a:rPr lang="uk-UA" i="1" dirty="0"/>
              <a:t>.</a:t>
            </a:r>
            <a:r>
              <a:rPr lang="uk-UA" dirty="0"/>
              <a:t>, доктор педагогічних наук, професор кафедри педагогіки і освітнього менеджменту комунального навчального закладу «Черкаський обласний інститут післядипломної освіти педагогічних працівників Черкаської обласної ради»</a:t>
            </a: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823423" cy="302433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>
                <a:effectLst/>
              </a:rPr>
              <a:t>Методика реалізації функції «</a:t>
            </a:r>
            <a:r>
              <a:rPr lang="uk-UA" sz="4000" dirty="0" smtClean="0">
                <a:effectLst/>
              </a:rPr>
              <a:t>Рефлексія </a:t>
            </a:r>
            <a:r>
              <a:rPr lang="uk-UA" sz="4000" dirty="0">
                <a:effectLst/>
              </a:rPr>
              <a:t>та </a:t>
            </a:r>
            <a:r>
              <a:rPr lang="uk-UA" sz="4000" dirty="0" smtClean="0">
                <a:effectLst/>
              </a:rPr>
              <a:t>професійний саморозвиток» </a:t>
            </a:r>
            <a:br>
              <a:rPr lang="uk-UA" sz="4000" dirty="0" smtClean="0">
                <a:effectLst/>
              </a:rPr>
            </a:br>
            <a:r>
              <a:rPr lang="uk-UA" sz="2800" dirty="0" smtClean="0">
                <a:effectLst/>
              </a:rPr>
              <a:t>професійного </a:t>
            </a:r>
            <a:r>
              <a:rPr lang="uk-UA" sz="2800" dirty="0">
                <a:effectLst/>
              </a:rPr>
              <a:t>стандарту педагогічних </a:t>
            </a:r>
            <a:r>
              <a:rPr lang="uk-UA" sz="2800" dirty="0" smtClean="0">
                <a:effectLst/>
              </a:rPr>
              <a:t>працівників </a:t>
            </a:r>
            <a:endParaRPr lang="uk-UA" sz="2800" dirty="0"/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311774" cy="331109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4048" y="3635732"/>
            <a:ext cx="367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2060"/>
                </a:solidFill>
                <a:latin typeface="inherit"/>
              </a:rPr>
              <a:t>Методичний семінар-тренінг</a:t>
            </a:r>
            <a:endParaRPr lang="uk-UA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142" y="5294594"/>
            <a:ext cx="795267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/>
              <a:t>Інтегративні показники структурно-змістових складників ІРС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42" y="791256"/>
            <a:ext cx="6571160" cy="417305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760431" y="3855216"/>
            <a:ext cx="1296144" cy="784152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750284" y="1988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>
                <a:ln w="0"/>
                <a:solidFill>
                  <a:srgbClr val="002060"/>
                </a:solidFill>
              </a:rPr>
              <a:t>Свідоме вдосконалення </a:t>
            </a:r>
            <a:r>
              <a:rPr lang="uk-UA" b="1" i="1" dirty="0">
                <a:solidFill>
                  <a:srgbClr val="002060"/>
                </a:solidFill>
              </a:rPr>
              <a:t>пам’яті: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</a:rPr>
              <a:t>ВИБІР  ГОЛОВНОГО  (</a:t>
            </a:r>
            <a:r>
              <a:rPr lang="uk-UA" b="1" i="1" dirty="0">
                <a:solidFill>
                  <a:srgbClr val="002060"/>
                </a:solidFill>
              </a:rPr>
              <a:t>Не нашкодь)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980728"/>
            <a:ext cx="4374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n w="0"/>
                <a:solidFill>
                  <a:srgbClr val="002060"/>
                </a:solidFill>
              </a:rPr>
              <a:t>Свідоме вдосконалення </a:t>
            </a:r>
            <a:r>
              <a:rPr lang="uk-UA" b="1" i="1" dirty="0">
                <a:solidFill>
                  <a:srgbClr val="002060"/>
                </a:solidFill>
              </a:rPr>
              <a:t>бажань:          </a:t>
            </a:r>
            <a:r>
              <a:rPr lang="uk-UA" b="1" i="1" dirty="0" smtClean="0">
                <a:solidFill>
                  <a:srgbClr val="002060"/>
                </a:solidFill>
              </a:rPr>
              <a:t>ПОЧУТТЯ МІРИ  (</a:t>
            </a:r>
            <a:r>
              <a:rPr lang="uk-UA" b="1" i="1" dirty="0">
                <a:solidFill>
                  <a:srgbClr val="002060"/>
                </a:solidFill>
              </a:rPr>
              <a:t>Ніщо не </a:t>
            </a:r>
            <a:r>
              <a:rPr lang="uk-UA" b="1" i="1" dirty="0" smtClean="0">
                <a:solidFill>
                  <a:srgbClr val="002060"/>
                </a:solidFill>
              </a:rPr>
              <a:t>забагато)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9360" y="36098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>
                <a:ln w="0"/>
                <a:solidFill>
                  <a:srgbClr val="002060"/>
                </a:solidFill>
              </a:rPr>
              <a:t>Свідоме вдосконалення </a:t>
            </a:r>
            <a:r>
              <a:rPr lang="uk-UA" b="1" i="1" dirty="0">
                <a:solidFill>
                  <a:srgbClr val="002060"/>
                </a:solidFill>
              </a:rPr>
              <a:t>емоцій: </a:t>
            </a:r>
            <a:r>
              <a:rPr lang="uk-UA" b="1" i="1" dirty="0" smtClean="0">
                <a:solidFill>
                  <a:srgbClr val="002060"/>
                </a:solidFill>
              </a:rPr>
              <a:t>САМОВЛАДАННЯ  </a:t>
            </a:r>
            <a:r>
              <a:rPr lang="uk-UA" b="1" i="1" dirty="0">
                <a:solidFill>
                  <a:srgbClr val="002060"/>
                </a:solidFill>
              </a:rPr>
              <a:t>(І</a:t>
            </a:r>
            <a:r>
              <a:rPr lang="uk-UA" b="1" i="1" dirty="0">
                <a:ln w="0"/>
                <a:solidFill>
                  <a:srgbClr val="002060"/>
                </a:solidFill>
              </a:rPr>
              <a:t> це </a:t>
            </a:r>
            <a:r>
              <a:rPr lang="uk-UA" b="1" i="1" dirty="0" smtClean="0">
                <a:ln w="0"/>
                <a:solidFill>
                  <a:srgbClr val="002060"/>
                </a:solidFill>
              </a:rPr>
              <a:t>минеться)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6590" y="4452242"/>
            <a:ext cx="6515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n w="0"/>
                <a:solidFill>
                  <a:srgbClr val="002060"/>
                </a:solidFill>
              </a:rPr>
              <a:t>Свідоме вдосконалення </a:t>
            </a:r>
            <a:r>
              <a:rPr lang="uk-UA" b="1" i="1" dirty="0">
                <a:solidFill>
                  <a:srgbClr val="002060"/>
                </a:solidFill>
              </a:rPr>
              <a:t>думок: </a:t>
            </a:r>
            <a:r>
              <a:rPr lang="uk-UA" b="1" i="1" dirty="0" smtClean="0">
                <a:solidFill>
                  <a:srgbClr val="002060"/>
                </a:solidFill>
              </a:rPr>
              <a:t>ПОЗИТИВНЕ,  ЛОГІЧНЕ,             КОНСТРУКТИВНЕ,  ПРОЕКТНЕ  МИСЛЕННЯ (</a:t>
            </a:r>
            <a:r>
              <a:rPr lang="uk-UA" b="1" i="1" dirty="0">
                <a:solidFill>
                  <a:srgbClr val="002060"/>
                </a:solidFill>
              </a:rPr>
              <a:t>Все у тобі)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969" y="5531323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/>
              <a:t>Свідоме вдосконалення думок</a:t>
            </a:r>
            <a:r>
              <a:rPr lang="uk-UA" sz="3200" dirty="0"/>
              <a:t>. Самоаналіз</a:t>
            </a:r>
          </a:p>
        </p:txBody>
      </p:sp>
      <p:pic>
        <p:nvPicPr>
          <p:cNvPr id="4" name="Объект 3" descr="ÐÐ¾ÑÐ¾Ð¶ÐµÐµ Ð¸Ð·Ð¾Ð±ÑÐ°Ð¶ÐµÐ½Ð¸Ðµ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7" y="713907"/>
            <a:ext cx="3487381" cy="36724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251520" y="142280"/>
            <a:ext cx="8640960" cy="5625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indent="101600" defTabSz="179388">
              <a:lnSpc>
                <a:spcPct val="120000"/>
              </a:lnSpc>
              <a:buFont typeface="Georgia" pitchFamily="18" charset="0"/>
              <a:buNone/>
            </a:pPr>
            <a:r>
              <a:rPr lang="uk-UA" sz="2800" b="1" i="1" smtClean="0">
                <a:ln w="0"/>
              </a:rPr>
              <a:t>Проаналізуй ступінь своєї рішучості</a:t>
            </a:r>
            <a:endParaRPr lang="uk-UA" sz="2800" b="1" i="1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868019"/>
            <a:ext cx="5690980" cy="498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70000"/>
              </a:lnSpc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РІШУЧИЙ – ТВЕРДИЙ В СВОЇХ ДІЯХ, НЕПОХИТНИЙ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495632"/>
            <a:ext cx="48965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uk-UA" sz="1600" b="1" i="1" dirty="0" smtClean="0">
                <a:solidFill>
                  <a:srgbClr val="002060"/>
                </a:solidFill>
              </a:rPr>
              <a:t>Людина </a:t>
            </a:r>
            <a:r>
              <a:rPr lang="uk-UA" sz="1600" b="1" i="1" dirty="0">
                <a:solidFill>
                  <a:srgbClr val="002060"/>
                </a:solidFill>
              </a:rPr>
              <a:t>рішуча, </a:t>
            </a:r>
            <a:r>
              <a:rPr lang="uk-UA" sz="1600" b="1" i="1" dirty="0" smtClean="0">
                <a:solidFill>
                  <a:srgbClr val="002060"/>
                </a:solidFill>
              </a:rPr>
              <a:t>яка вона:</a:t>
            </a:r>
          </a:p>
          <a:p>
            <a:pPr marL="342900" indent="-342900">
              <a:buAutoNum type="arabicPeriod"/>
            </a:pPr>
            <a:r>
              <a:rPr lang="uk-UA" sz="1600" b="1" i="1" dirty="0" smtClean="0">
                <a:solidFill>
                  <a:srgbClr val="002060"/>
                </a:solidFill>
              </a:rPr>
              <a:t>Вміє </a:t>
            </a:r>
            <a:r>
              <a:rPr lang="uk-UA" sz="1600" b="1" i="1" dirty="0">
                <a:solidFill>
                  <a:srgbClr val="002060"/>
                </a:solidFill>
              </a:rPr>
              <a:t>швидко, сміливо приймати рішення, яке потім виявляється правильним. А </a:t>
            </a:r>
            <a:r>
              <a:rPr lang="uk-UA" sz="1600" b="1" i="1" dirty="0" smtClean="0">
                <a:solidFill>
                  <a:srgbClr val="002060"/>
                </a:solidFill>
              </a:rPr>
              <a:t>ти?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uk-UA" sz="1600" b="1" i="1" dirty="0" smtClean="0">
                <a:solidFill>
                  <a:srgbClr val="002060"/>
                </a:solidFill>
              </a:rPr>
              <a:t>Діє </a:t>
            </a:r>
            <a:r>
              <a:rPr lang="uk-UA" sz="1600" b="1" i="1" dirty="0">
                <a:solidFill>
                  <a:srgbClr val="002060"/>
                </a:solidFill>
              </a:rPr>
              <a:t>чітко, продумано, мобілізуючи інших на подібне. А ти?</a:t>
            </a:r>
            <a:endParaRPr lang="ru-RU" sz="1600" b="1" i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uk-UA" sz="1600" b="1" i="1" dirty="0" smtClean="0">
                <a:solidFill>
                  <a:srgbClr val="002060"/>
                </a:solidFill>
              </a:rPr>
              <a:t>3</a:t>
            </a:r>
            <a:r>
              <a:rPr lang="uk-UA" sz="1600" b="1" i="1" dirty="0">
                <a:solidFill>
                  <a:srgbClr val="002060"/>
                </a:solidFill>
              </a:rPr>
              <a:t>. Робить мало помилок. А ти?</a:t>
            </a:r>
            <a:endParaRPr lang="ru-RU" sz="1600" b="1" i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uk-UA" sz="1600" b="1" i="1" dirty="0" smtClean="0">
                <a:solidFill>
                  <a:srgbClr val="002060"/>
                </a:solidFill>
              </a:rPr>
              <a:t>4</a:t>
            </a:r>
            <a:r>
              <a:rPr lang="uk-UA" sz="1600" b="1" i="1" dirty="0">
                <a:solidFill>
                  <a:srgbClr val="002060"/>
                </a:solidFill>
              </a:rPr>
              <a:t>. Не боїться відповідальності за свої дії, ні перед </a:t>
            </a:r>
            <a:r>
              <a:rPr lang="uk-UA" sz="1600" b="1" i="1" dirty="0" smtClean="0">
                <a:solidFill>
                  <a:srgbClr val="002060"/>
                </a:solidFill>
              </a:rPr>
              <a:t>ким</a:t>
            </a:r>
            <a:r>
              <a:rPr lang="uk-UA" sz="1600" b="1" i="1" dirty="0">
                <a:solidFill>
                  <a:srgbClr val="002060"/>
                </a:solidFill>
              </a:rPr>
              <a:t>. А ти?</a:t>
            </a:r>
            <a:endParaRPr lang="ru-RU" sz="1600" b="1" i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uk-UA" sz="1600" b="1" i="1" dirty="0">
                <a:solidFill>
                  <a:srgbClr val="002060"/>
                </a:solidFill>
              </a:rPr>
              <a:t>5. Уміє переконати  у своїй правоті. А ти?</a:t>
            </a:r>
            <a:endParaRPr lang="ru-RU" sz="1600" b="1" i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uk-UA" sz="1600" b="1" i="1" dirty="0">
                <a:solidFill>
                  <a:srgbClr val="002060"/>
                </a:solidFill>
              </a:rPr>
              <a:t>6. Завжди спокійна, зібрана, гідна наслідування. А ти?</a:t>
            </a:r>
            <a:endParaRPr lang="ru-RU" sz="1600" b="1" i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uk-UA" sz="1600" b="1" i="1" dirty="0">
                <a:solidFill>
                  <a:srgbClr val="002060"/>
                </a:solidFill>
              </a:rPr>
              <a:t> 7.   Навколо себе не бачить і не засуджує нерішучих та тих, хто сумнівається. А ти бачиш?</a:t>
            </a:r>
          </a:p>
          <a:p>
            <a:pPr lvl="0">
              <a:buNone/>
            </a:pPr>
            <a:r>
              <a:rPr lang="uk-UA" sz="1600" b="1" i="1" dirty="0">
                <a:solidFill>
                  <a:srgbClr val="002060"/>
                </a:solidFill>
              </a:rPr>
              <a:t>8. А ти засуджуєш? </a:t>
            </a:r>
            <a:r>
              <a:rPr lang="uk-UA" sz="1600" b="1" i="1" dirty="0" smtClean="0">
                <a:solidFill>
                  <a:srgbClr val="002060"/>
                </a:solidFill>
              </a:rPr>
              <a:t>  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2857" y="4293096"/>
            <a:ext cx="3493366" cy="12903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buNone/>
            </a:pPr>
            <a:endParaRPr lang="uk-UA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uk-UA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uk-UA" i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uk-UA" i="1" dirty="0" smtClean="0">
                <a:solidFill>
                  <a:srgbClr val="002060"/>
                </a:solidFill>
              </a:rPr>
              <a:t>50 %- низький </a:t>
            </a:r>
            <a:r>
              <a:rPr lang="uk-UA" i="1" dirty="0">
                <a:solidFill>
                  <a:srgbClr val="002060"/>
                </a:solidFill>
              </a:rPr>
              <a:t>рівень</a:t>
            </a:r>
          </a:p>
          <a:p>
            <a:pPr lvl="0">
              <a:buNone/>
            </a:pPr>
            <a:r>
              <a:rPr lang="uk-UA" i="1" dirty="0">
                <a:solidFill>
                  <a:srgbClr val="002060"/>
                </a:solidFill>
              </a:rPr>
              <a:t>51-75 </a:t>
            </a:r>
            <a:r>
              <a:rPr lang="uk-UA" i="1" dirty="0" smtClean="0">
                <a:solidFill>
                  <a:srgbClr val="002060"/>
                </a:solidFill>
              </a:rPr>
              <a:t>% </a:t>
            </a:r>
            <a:r>
              <a:rPr lang="uk-UA" i="1" dirty="0">
                <a:solidFill>
                  <a:srgbClr val="002060"/>
                </a:solidFill>
              </a:rPr>
              <a:t>- середній рівень</a:t>
            </a:r>
          </a:p>
          <a:p>
            <a:pPr lvl="0">
              <a:buNone/>
            </a:pPr>
            <a:r>
              <a:rPr lang="uk-UA" i="1" dirty="0">
                <a:solidFill>
                  <a:srgbClr val="002060"/>
                </a:solidFill>
              </a:rPr>
              <a:t>76-100 </a:t>
            </a:r>
            <a:r>
              <a:rPr lang="uk-UA" i="1" dirty="0" smtClean="0">
                <a:solidFill>
                  <a:srgbClr val="002060"/>
                </a:solidFill>
              </a:rPr>
              <a:t>% </a:t>
            </a:r>
            <a:r>
              <a:rPr lang="uk-UA" i="1" dirty="0">
                <a:solidFill>
                  <a:srgbClr val="002060"/>
                </a:solidFill>
              </a:rPr>
              <a:t>– високий </a:t>
            </a:r>
            <a:r>
              <a:rPr lang="uk-UA" i="1" dirty="0" smtClean="0">
                <a:solidFill>
                  <a:srgbClr val="002060"/>
                </a:solidFill>
              </a:rPr>
              <a:t>рівень</a:t>
            </a:r>
          </a:p>
          <a:p>
            <a:pPr lvl="0">
              <a:buNone/>
            </a:pPr>
            <a:r>
              <a:rPr lang="uk-UA" i="1" dirty="0" smtClean="0">
                <a:solidFill>
                  <a:srgbClr val="002060"/>
                </a:solidFill>
              </a:rPr>
              <a:t>(12.5 %)</a:t>
            </a:r>
            <a:endParaRPr lang="uk-UA" dirty="0">
              <a:solidFill>
                <a:srgbClr val="002060"/>
              </a:solidFill>
            </a:endParaRPr>
          </a:p>
          <a:p>
            <a:endParaRPr lang="uk-UA" dirty="0"/>
          </a:p>
          <a:p>
            <a:pPr lvl="0">
              <a:lnSpc>
                <a:spcPct val="120000"/>
              </a:lnSpc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39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48" y="5123491"/>
            <a:ext cx="8902452" cy="2297192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>
                <a:effectLst/>
              </a:rPr>
              <a:t>Алгоритм </a:t>
            </a:r>
            <a:r>
              <a:rPr lang="uk-UA" sz="3200" dirty="0">
                <a:effectLst/>
              </a:rPr>
              <a:t>самоаналізу професійної діяльності з реалізації освітніх </a:t>
            </a:r>
            <a:r>
              <a:rPr lang="uk-UA" sz="3200" dirty="0" smtClean="0">
                <a:effectLst/>
              </a:rPr>
              <a:t>цілей і завдань</a:t>
            </a:r>
            <a:endParaRPr lang="uk-UA" sz="3200" dirty="0"/>
          </a:p>
        </p:txBody>
      </p:sp>
      <p:pic>
        <p:nvPicPr>
          <p:cNvPr id="4" name="Объект 3" descr="Ð ÐµÐ·ÑÐ»ÑÑÐ°Ñ Ð¿Ð¾ÑÑÐºÑ Ð·Ð¾Ð±ÑÐ°Ð¶ÐµÐ½Ñ Ð·Ð° Ð·Ð°Ð¿Ð¸ÑÐ¾Ð¼ &quot;ÐºÐ°ÑÑÐ¸Ð½ÐºÐ¸ ÑÐ°Ð¼Ð¾ÑÐ°Ð·Ð²Ð¸ÑÐ¸Ðµ&quot;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/>
        </p:blipFill>
        <p:spPr bwMode="auto">
          <a:xfrm>
            <a:off x="251520" y="188640"/>
            <a:ext cx="4968552" cy="376707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37909" y="332656"/>
            <a:ext cx="4114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Чи за свою справу взявся?</a:t>
            </a:r>
            <a:endParaRPr lang="uk-UA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Чи достатньо вмінь для її виконання?</a:t>
            </a:r>
            <a:endParaRPr lang="uk-UA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Чи достатньо терпіння?</a:t>
            </a:r>
            <a:endParaRPr lang="uk-UA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 Чи все знаєш про те, що збираєшся зробити?</a:t>
            </a:r>
            <a:endParaRPr lang="uk-UA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5. Чи </a:t>
            </a:r>
            <a:r>
              <a:rPr lang="uk-UA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вистачить витримки при виникненні труднощів? </a:t>
            </a:r>
            <a:endParaRPr lang="uk-UA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6. Чи вистачить мужності довести справу до завершення</a:t>
            </a:r>
            <a:r>
              <a:rPr lang="uk-UA" sz="2000" dirty="0" smtClean="0">
                <a:solidFill>
                  <a:srgbClr val="21212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387" y="4130016"/>
            <a:ext cx="8257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7. Чи здатен у випадку успіху   розділити його з усіма, а у випадку невдачі прийняти провину на себе? 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089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effectLst/>
              </a:rPr>
              <a:t>Формула </a:t>
            </a:r>
            <a:r>
              <a:rPr lang="uk-UA" sz="2800" dirty="0">
                <a:effectLst/>
              </a:rPr>
              <a:t>особистісно-професійних досягнень</a:t>
            </a:r>
            <a:endParaRPr lang="uk-UA" sz="2800" dirty="0"/>
          </a:p>
        </p:txBody>
      </p:sp>
      <p:pic>
        <p:nvPicPr>
          <p:cNvPr id="4" name="Объект 3" descr="ÐÐ°Ð»ÑÑÐ¸Ðº Ð¸ Ð¾ÑÑÐ°Ð¶ÐµÐ½Ð¸Ñ â ÑÑÐ¾ÐºÐ¾Ð²Ð¾Ðµ ÑÐ¾ÑÐ¾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1" y="90100"/>
            <a:ext cx="3029431" cy="222673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22136" y="226465"/>
            <a:ext cx="5731529" cy="195438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i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ПОЧУТТЯ + ХАРАКТЕР + ВЧИНОК = ДОЛЯ, </a:t>
            </a:r>
            <a:r>
              <a:rPr lang="uk-UA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Почуття</a:t>
            </a:r>
            <a:r>
              <a:rPr lang="uk-UA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осмислення + емоції;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Вчинок</a:t>
            </a:r>
            <a:r>
              <a:rPr lang="uk-UA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почуття + бажання;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Характер</a:t>
            </a:r>
            <a:r>
              <a:rPr lang="uk-UA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вчинок + пам'я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uk-UA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 descr="ÐÐ°ÑÑÐ¸Ð½ÐºÐ¸ Ð¿Ð¾ Ð·Ð°Ð¿ÑÐ¾ÑÑ ÐºÐ°ÑÑÐ¸Ð½ÐºÐ¸ Ð½Ð° ÑÐµÐ¼Ñ ÑÐ°Ð¼Ð¾ÑÐ°Ð·Ð²Ð¸Ñ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65" y="2367913"/>
            <a:ext cx="2705823" cy="282692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2180846"/>
            <a:ext cx="6696744" cy="3696425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uk-UA" sz="16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uk-UA" sz="16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sz="1600" b="1" i="1" dirty="0" smtClean="0">
                <a:solidFill>
                  <a:srgbClr val="002060"/>
                </a:solidFill>
              </a:rPr>
              <a:t>Позитивне осмислення + Стримані емоції = </a:t>
            </a:r>
          </a:p>
          <a:p>
            <a:pPr algn="ctr">
              <a:lnSpc>
                <a:spcPct val="150000"/>
              </a:lnSpc>
            </a:pPr>
            <a:r>
              <a:rPr lang="uk-UA" sz="1600" b="1" i="1" dirty="0" smtClean="0">
                <a:solidFill>
                  <a:srgbClr val="002060"/>
                </a:solidFill>
              </a:rPr>
              <a:t>ДРУЖНІ ПОЧУТТЯ</a:t>
            </a:r>
          </a:p>
          <a:p>
            <a:pPr algn="ctr">
              <a:lnSpc>
                <a:spcPct val="150000"/>
              </a:lnSpc>
            </a:pPr>
            <a:r>
              <a:rPr lang="uk-UA" sz="1600" b="1" i="1" dirty="0" smtClean="0">
                <a:solidFill>
                  <a:srgbClr val="002060"/>
                </a:solidFill>
              </a:rPr>
              <a:t>Дружні почуття + Помірні бажання =</a:t>
            </a:r>
          </a:p>
          <a:p>
            <a:pPr algn="ctr">
              <a:lnSpc>
                <a:spcPct val="150000"/>
              </a:lnSpc>
            </a:pPr>
            <a:r>
              <a:rPr lang="uk-UA" sz="1600" b="1" i="1" dirty="0" smtClean="0">
                <a:solidFill>
                  <a:srgbClr val="002060"/>
                </a:solidFill>
              </a:rPr>
              <a:t> БЛАГОРОДНИЙ ВЧИНОК</a:t>
            </a:r>
          </a:p>
          <a:p>
            <a:pPr lvl="0" algn="ctr">
              <a:lnSpc>
                <a:spcPct val="150000"/>
              </a:lnSpc>
            </a:pPr>
            <a:r>
              <a:rPr lang="uk-UA" sz="1600" b="1" i="1" dirty="0" smtClean="0">
                <a:solidFill>
                  <a:srgbClr val="002060"/>
                </a:solidFill>
              </a:rPr>
              <a:t>Благородний вчинок + Д</a:t>
            </a:r>
            <a:r>
              <a:rPr lang="uk-UA" sz="1600" b="1" i="1" dirty="0" smtClean="0">
                <a:solidFill>
                  <a:srgbClr val="002060"/>
                </a:solidFill>
                <a:latin typeface="inherit"/>
              </a:rPr>
              <a:t>обра пам'ять = </a:t>
            </a:r>
          </a:p>
          <a:p>
            <a:pPr lvl="0" algn="ctr">
              <a:lnSpc>
                <a:spcPct val="150000"/>
              </a:lnSpc>
            </a:pPr>
            <a:r>
              <a:rPr lang="uk-UA" sz="1600" b="1" i="1" dirty="0" smtClean="0">
                <a:solidFill>
                  <a:srgbClr val="002060"/>
                </a:solidFill>
                <a:latin typeface="inherit"/>
              </a:rPr>
              <a:t>ДОБРОЗИЧЛИВИЙ  ХАРАКТЕР</a:t>
            </a:r>
          </a:p>
          <a:p>
            <a:pPr lvl="0" algn="ctr">
              <a:lnSpc>
                <a:spcPct val="150000"/>
              </a:lnSpc>
            </a:pPr>
            <a:endParaRPr lang="uk-UA" sz="1600" b="1" i="1" dirty="0" smtClean="0">
              <a:solidFill>
                <a:srgbClr val="002060"/>
              </a:solidFill>
              <a:latin typeface="inherit"/>
            </a:endParaRPr>
          </a:p>
          <a:p>
            <a:pPr lvl="0" algn="ctr"/>
            <a:r>
              <a:rPr lang="uk-UA" sz="1600" b="1" i="1" dirty="0" smtClean="0">
                <a:solidFill>
                  <a:srgbClr val="002060"/>
                </a:solidFill>
                <a:latin typeface="inherit"/>
              </a:rPr>
              <a:t>ДРУЖНІ ПОЧУТТЯ + БЛАГОРОДНИЙ ВЧИНОК + </a:t>
            </a:r>
          </a:p>
          <a:p>
            <a:pPr lvl="0" algn="ctr"/>
            <a:r>
              <a:rPr lang="uk-UA" sz="1600" b="1" i="1" dirty="0" smtClean="0">
                <a:solidFill>
                  <a:srgbClr val="002060"/>
                </a:solidFill>
                <a:latin typeface="inherit"/>
              </a:rPr>
              <a:t>ДОБРОЗИЧЛИВИЙ ХАРАКТЕР =  </a:t>
            </a:r>
            <a:r>
              <a:rPr lang="uk-UA" b="1" i="1" dirty="0" smtClean="0">
                <a:solidFill>
                  <a:srgbClr val="002060"/>
                </a:solidFill>
                <a:latin typeface="inherit"/>
              </a:rPr>
              <a:t>ЩАСЛИВА ДОЛЯ</a:t>
            </a:r>
          </a:p>
          <a:p>
            <a:pPr lvl="0" algn="ctr">
              <a:lnSpc>
                <a:spcPct val="150000"/>
              </a:lnSpc>
            </a:pPr>
            <a:endParaRPr lang="uk-UA" sz="1600" b="1" i="1" dirty="0" smtClean="0">
              <a:solidFill>
                <a:srgbClr val="002060"/>
              </a:solidFill>
              <a:latin typeface="inherit"/>
            </a:endParaRPr>
          </a:p>
          <a:p>
            <a:pPr lvl="0" algn="ctr"/>
            <a:r>
              <a:rPr lang="uk-UA" sz="500" dirty="0" smtClean="0">
                <a:solidFill>
                  <a:schemeClr val="tx1"/>
                </a:solidFill>
              </a:rPr>
              <a:t> </a:t>
            </a:r>
            <a:endParaRPr lang="uk-UA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uk-UA" sz="1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7736647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/>
              <a:t>Алгоритм формування позитивного мислення </a:t>
            </a:r>
            <a:endParaRPr lang="uk-UA" sz="3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 descr="ÐÐ¾Ð²âÑÐ·Ð°Ð½Ðµ Ð·Ð¾Ð±ÑÐ°Ð¶ÐµÐ½Ð½Ñ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992888" cy="551723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8" name="Объект 3" descr="ÐÐ¾ÑÐ¾Ð¶ÐµÐµ Ð¸Ð·Ð¾Ð±ÑÐ°Ð¶ÐµÐ½Ð¸Ðµ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895" r="3703" b="3414"/>
          <a:stretch/>
        </p:blipFill>
        <p:spPr bwMode="auto">
          <a:xfrm>
            <a:off x="267413" y="429582"/>
            <a:ext cx="4160569" cy="492859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3640" y="944604"/>
            <a:ext cx="39081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uk-UA" b="1" i="1" dirty="0">
                <a:solidFill>
                  <a:srgbClr val="002060"/>
                </a:solidFill>
                <a:latin typeface="inherit"/>
              </a:rPr>
              <a:t>Не проклинай (ворогів своїх) </a:t>
            </a:r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uk-UA" b="1" i="1" dirty="0">
                <a:solidFill>
                  <a:srgbClr val="002060"/>
                </a:solidFill>
                <a:latin typeface="inherit"/>
              </a:rPr>
              <a:t>Не засуджуй (невігласів) </a:t>
            </a:r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uk-UA" b="1" i="1" dirty="0">
                <a:solidFill>
                  <a:srgbClr val="002060"/>
                </a:solidFill>
                <a:latin typeface="inherit"/>
              </a:rPr>
              <a:t>Не принижуй (суперників) </a:t>
            </a:r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uk-UA" b="1" i="1" dirty="0">
                <a:solidFill>
                  <a:srgbClr val="002060"/>
                </a:solidFill>
                <a:latin typeface="inherit"/>
              </a:rPr>
              <a:t>Не гнівайся (на кривдників) </a:t>
            </a:r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uk-UA" b="1" i="1" dirty="0">
                <a:solidFill>
                  <a:srgbClr val="002060"/>
                </a:solidFill>
                <a:latin typeface="inherit"/>
              </a:rPr>
              <a:t>Не оспорюй (демагогів) </a:t>
            </a:r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uk-UA" b="1" i="1" dirty="0">
                <a:solidFill>
                  <a:srgbClr val="002060"/>
                </a:solidFill>
                <a:latin typeface="inherit"/>
              </a:rPr>
              <a:t>Не супереч (інакомислячим) </a:t>
            </a:r>
          </a:p>
          <a:p>
            <a:pPr marL="285750" lvl="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uk-UA" b="1" i="1" dirty="0">
                <a:solidFill>
                  <a:srgbClr val="002060"/>
                </a:solidFill>
                <a:latin typeface="inherit"/>
              </a:rPr>
              <a:t>Не жартуй (</a:t>
            </a:r>
            <a:r>
              <a:rPr lang="uk-UA" b="1" i="1" dirty="0" smtClean="0">
                <a:solidFill>
                  <a:srgbClr val="002060"/>
                </a:solidFill>
                <a:latin typeface="inherit"/>
              </a:rPr>
              <a:t>над невмілим)</a:t>
            </a:r>
            <a:endParaRPr lang="uk-UA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67" y="559162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/>
              <a:t>Науково-методичне забезпечення</a:t>
            </a:r>
            <a:endParaRPr lang="uk-UA" sz="3200" dirty="0"/>
          </a:p>
        </p:txBody>
      </p:sp>
      <p:pic>
        <p:nvPicPr>
          <p:cNvPr id="4" name="Picture 4" descr="D:\Люда\обложки\обложки Леша\кто ты об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20" y="332655"/>
            <a:ext cx="1220747" cy="16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3" descr="D:\Люда\обложки\Пиньковская эгология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448" y="332655"/>
            <a:ext cx="1169863" cy="16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2" descr="D:\Люда\обложки\Пиньковская Детектор лести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277" y="323494"/>
            <a:ext cx="1185643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86" y="323494"/>
            <a:ext cx="1180196" cy="170688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2" descr="Пе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90" y="2229836"/>
            <a:ext cx="1219041" cy="165303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D:\видео\Люда\3.jpeg"/>
          <p:cNvPicPr>
            <a:picLocks noChangeArrowheads="1"/>
          </p:cNvPicPr>
          <p:nvPr/>
        </p:nvPicPr>
        <p:blipFill>
          <a:blip r:embed="rId7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3535" r="9317" b="4546"/>
          <a:stretch>
            <a:fillRect/>
          </a:stretch>
        </p:blipFill>
        <p:spPr bwMode="auto">
          <a:xfrm>
            <a:off x="307828" y="2187933"/>
            <a:ext cx="1209608" cy="16845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 descr="D:\видео\Люда\4.jpe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2020" r="13014" b="6566"/>
          <a:stretch>
            <a:fillRect/>
          </a:stretch>
        </p:blipFill>
        <p:spPr bwMode="auto">
          <a:xfrm>
            <a:off x="1656812" y="2202002"/>
            <a:ext cx="1220747" cy="16855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3"/>
          <p:cNvPicPr>
            <a:picLocks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3015935" y="2198365"/>
            <a:ext cx="1153480" cy="16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Рисунок 11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77835" y="2223456"/>
            <a:ext cx="1201792" cy="16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" name="Рисунок 12" descr="C:\Users\Татьяна\Downloads\001_cr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05" y="1556793"/>
            <a:ext cx="1613873" cy="23121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1862" y="4004619"/>
            <a:ext cx="1195246" cy="164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Рисунок 14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2364" y="4007221"/>
            <a:ext cx="1174546" cy="16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6" name="Рисунок 15"/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4008" y="3986305"/>
            <a:ext cx="1164202" cy="162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62444"/>
            <a:ext cx="1169692" cy="16444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35" y="3974375"/>
            <a:ext cx="1185643" cy="16444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6" name="Picture 2" descr="посібник «Суч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0" y="3974375"/>
            <a:ext cx="1196094" cy="16562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Двойная волна 18"/>
          <p:cNvSpPr/>
          <p:nvPr/>
        </p:nvSpPr>
        <p:spPr>
          <a:xfrm>
            <a:off x="5709936" y="332655"/>
            <a:ext cx="2969542" cy="633521"/>
          </a:xfrm>
          <a:prstGeom prst="doubleWave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ПІДРУЧНИКИ. ПОСІБНИКИ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/>
              <a:t>Самоаналіз</a:t>
            </a:r>
          </a:p>
        </p:txBody>
      </p:sp>
      <p:pic>
        <p:nvPicPr>
          <p:cNvPr id="4" name="Объект 3" descr="ÐÐ¾Ð²âÑÐ·Ð°Ð½Ðµ Ð·Ð¾Ð±ÑÐ°Ð¶ÐµÐ½Ð½Ñ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80520" cy="38164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Лента лицом вниз 4"/>
          <p:cNvSpPr/>
          <p:nvPr/>
        </p:nvSpPr>
        <p:spPr>
          <a:xfrm>
            <a:off x="3995936" y="1700808"/>
            <a:ext cx="4752528" cy="3168352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i="1" dirty="0">
                <a:solidFill>
                  <a:srgbClr val="002060"/>
                </a:solidFill>
              </a:rPr>
              <a:t>Інтегративні рівневі характеристики </a:t>
            </a:r>
            <a:r>
              <a:rPr lang="uk-UA" i="1" dirty="0" smtClean="0">
                <a:solidFill>
                  <a:srgbClr val="002060"/>
                </a:solidFill>
              </a:rPr>
              <a:t>особистісно-професійного самовдосконалення засобами рефлексії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05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Самоаналіз</a:t>
            </a:r>
            <a:r>
              <a:rPr lang="uk-UA" dirty="0" smtClean="0"/>
              <a:t> </a:t>
            </a:r>
            <a:endParaRPr lang="uk-UA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14213794"/>
              </p:ext>
            </p:extLst>
          </p:nvPr>
        </p:nvGraphicFramePr>
        <p:xfrm>
          <a:off x="467544" y="404664"/>
          <a:ext cx="73448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6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5172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Самоаналіз</a:t>
            </a:r>
            <a:endParaRPr lang="uk-UA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0164" y="692696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400" b="1" i="1" dirty="0">
                <a:solidFill>
                  <a:srgbClr val="002060"/>
                </a:solidFill>
              </a:rPr>
              <a:t>Інтегративні рівневі характеристики </a:t>
            </a:r>
            <a:r>
              <a:rPr lang="uk-UA" sz="2400" b="1" i="1" dirty="0" smtClean="0">
                <a:solidFill>
                  <a:srgbClr val="002060"/>
                </a:solidFill>
              </a:rPr>
              <a:t>з вдосконалення комунікативної </a:t>
            </a:r>
            <a:r>
              <a:rPr lang="uk-UA" sz="2400" b="1" i="1" dirty="0">
                <a:solidFill>
                  <a:srgbClr val="002060"/>
                </a:solidFill>
              </a:rPr>
              <a:t>педагогічної  </a:t>
            </a:r>
            <a:r>
              <a:rPr lang="uk-UA" sz="2400" b="1" i="1" dirty="0" smtClean="0">
                <a:solidFill>
                  <a:srgbClr val="002060"/>
                </a:solidFill>
              </a:rPr>
              <a:t>культури засобами рефлексії</a:t>
            </a:r>
            <a:endParaRPr lang="uk-UA" sz="2400" b="1" dirty="0"/>
          </a:p>
        </p:txBody>
      </p:sp>
      <p:pic>
        <p:nvPicPr>
          <p:cNvPr id="8" name="Объект 7" descr="ÐÐ°ÑÑÐ¸Ð½ÐºÐ¸ Ð¿Ð¾ Ð·Ð°Ð¿ÑÐ¾ÑÑ ÐºÐ°ÑÑÐ¸Ð½ÐºÐ¸ ÑÑÐ¿ÐµÑ Ð¶Ð¸Ð·Ð½Ð¸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8" y="514275"/>
            <a:ext cx="5246641" cy="44644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846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38077"/>
            <a:ext cx="7920880" cy="1793136"/>
          </a:xfrm>
        </p:spPr>
        <p:txBody>
          <a:bodyPr/>
          <a:lstStyle/>
          <a:p>
            <a:pPr marL="0" indent="0">
              <a:buNone/>
            </a:pPr>
            <a:r>
              <a:rPr lang="uk-UA" sz="4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ДЯКУЄМО ЗА СПІВПРАЦЮ</a:t>
            </a:r>
            <a:endParaRPr lang="uk-UA" dirty="0"/>
          </a:p>
        </p:txBody>
      </p:sp>
      <p:pic>
        <p:nvPicPr>
          <p:cNvPr id="4" name="Объект 4" descr="ÐÐ¾ÑÐ¾Ð¶ÐµÐµ Ð¸Ð·Ð¾Ð±ÑÐ°Ð¶ÐµÐ½Ð¸Ðµ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5868144" cy="410445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5508104" y="1426242"/>
            <a:ext cx="3419872" cy="2794845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50000"/>
              </a:lnSpc>
              <a:buNone/>
            </a:pPr>
            <a:r>
              <a:rPr lang="uk-UA" sz="2900" b="1" dirty="0" smtClean="0">
                <a:ln w="0"/>
                <a:solidFill>
                  <a:srgbClr val="002060"/>
                </a:solidFill>
              </a:rPr>
              <a:t>НАШ САЙТ: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uk-UA" sz="4200" b="1" u="sng" dirty="0" smtClean="0">
                <a:ln w="0"/>
                <a:solidFill>
                  <a:srgbClr val="002060"/>
                </a:solidFill>
                <a:hlinkClick r:id="rId3"/>
              </a:rPr>
              <a:t>http://oipopp.ed-sp.net/</a:t>
            </a:r>
            <a:r>
              <a:rPr lang="uk-UA" sz="4200" b="1" dirty="0" smtClean="0">
                <a:ln w="0"/>
                <a:solidFill>
                  <a:srgbClr val="002060"/>
                </a:solidFill>
              </a:rPr>
              <a:t>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uk-UA" sz="3800" b="1" dirty="0" smtClean="0">
                <a:ln w="0"/>
                <a:solidFill>
                  <a:srgbClr val="002060"/>
                </a:solidFill>
              </a:rPr>
              <a:t>Навчально-практичний центр самопізнання і особистісно-професійного самовдосконалення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256" y="5268817"/>
            <a:ext cx="5275483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Перелік модулів, тем методичного семінару</a:t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7013" y="2132856"/>
            <a:ext cx="8118005" cy="295232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uk-UA" sz="2900" b="1" dirty="0" smtClean="0"/>
              <a:t>ВСТУП. </a:t>
            </a:r>
            <a:r>
              <a:rPr lang="uk-UA" sz="2900" b="1" dirty="0"/>
              <a:t>Педагог як носій системи цінностей професійного середовища (Г1)</a:t>
            </a:r>
            <a:endParaRPr lang="uk-UA" sz="2900" dirty="0"/>
          </a:p>
          <a:p>
            <a:pPr>
              <a:lnSpc>
                <a:spcPct val="170000"/>
              </a:lnSpc>
            </a:pPr>
            <a:r>
              <a:rPr lang="uk-UA" sz="2900" b="1" dirty="0" smtClean="0"/>
              <a:t>МОДУЛЬ 1. </a:t>
            </a:r>
            <a:r>
              <a:rPr lang="uk-UA" sz="2900" b="1" dirty="0"/>
              <a:t>Самоаналіз особистісно-професійної діяльності з реалізації освітніх цілей і завдань (Г2)</a:t>
            </a:r>
            <a:endParaRPr lang="uk-UA" sz="2900" b="1" dirty="0" smtClean="0"/>
          </a:p>
          <a:p>
            <a:pPr>
              <a:lnSpc>
                <a:spcPct val="170000"/>
              </a:lnSpc>
            </a:pPr>
            <a:r>
              <a:rPr lang="uk-UA" sz="2900" b="1" dirty="0"/>
              <a:t>Модуль 2. </a:t>
            </a:r>
            <a:r>
              <a:rPr lang="uk-UA" sz="2900" b="1" dirty="0" smtClean="0"/>
              <a:t>Удосконалення </a:t>
            </a:r>
            <a:r>
              <a:rPr lang="uk-UA" sz="2900" b="1" dirty="0"/>
              <a:t>особистісно-професійних якостей суб'єкта педагогічної діяльності</a:t>
            </a:r>
            <a:r>
              <a:rPr lang="uk-UA" sz="2900" dirty="0"/>
              <a:t> </a:t>
            </a:r>
            <a:r>
              <a:rPr lang="uk-UA" sz="2900" b="1" dirty="0"/>
              <a:t>засобами рефлексії та професійного саморозвитку </a:t>
            </a:r>
            <a:r>
              <a:rPr lang="uk-UA" sz="2900" b="1" dirty="0" smtClean="0"/>
              <a:t> (</a:t>
            </a:r>
            <a:r>
              <a:rPr lang="uk-UA" sz="2900" b="1" dirty="0"/>
              <a:t>Г3) </a:t>
            </a:r>
            <a:endParaRPr lang="uk-UA" sz="2900" dirty="0"/>
          </a:p>
          <a:p>
            <a:pPr>
              <a:lnSpc>
                <a:spcPct val="170000"/>
              </a:lnSpc>
            </a:pPr>
            <a:r>
              <a:rPr lang="uk-UA" sz="2900" b="1" dirty="0" smtClean="0"/>
              <a:t>МОДУЛЬ 3. Об’єктивація </a:t>
            </a:r>
            <a:r>
              <a:rPr lang="uk-UA" sz="2900" b="1" dirty="0"/>
              <a:t>самооцінки результатів педагогічної діяльності з забезпечення якості освітнього процесу </a:t>
            </a:r>
            <a:r>
              <a:rPr lang="uk-UA" sz="2900" b="1" dirty="0" smtClean="0"/>
              <a:t> (Г4)</a:t>
            </a:r>
            <a:r>
              <a:rPr lang="uk-UA" sz="3200" dirty="0"/>
              <a:t> </a:t>
            </a:r>
            <a:endParaRPr lang="uk-UA" sz="3200" dirty="0" smtClean="0"/>
          </a:p>
          <a:p>
            <a:pPr>
              <a:lnSpc>
                <a:spcPct val="170000"/>
              </a:lnSpc>
            </a:pP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 descr="ÐÐ°ÑÑÐ¸Ð½ÐºÐ¸ Ð¿Ð¾ Ð·Ð°Ð¿ÑÐ¾ÑÑ ÐºÐ°ÑÑÐ¸Ð½ÐºÐ¸ Ð½Ð° ÑÐµÐ¼Ñ ÑÐ°Ð¼Ð¾ÑÐ°Ð·Ð²Ð¸Ñ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3384376" cy="23743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379046"/>
            <a:ext cx="78754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uk-UA" sz="2000" dirty="0"/>
              <a:t>Обсяг методичного </a:t>
            </a:r>
            <a:r>
              <a:rPr lang="uk-UA" sz="2000" dirty="0" smtClean="0"/>
              <a:t>семінару: </a:t>
            </a:r>
            <a:r>
              <a:rPr lang="uk-UA" sz="2000" dirty="0"/>
              <a:t>30 </a:t>
            </a:r>
            <a:r>
              <a:rPr lang="uk-UA" sz="2000" dirty="0" smtClean="0"/>
              <a:t>годин </a:t>
            </a:r>
          </a:p>
          <a:p>
            <a:pPr>
              <a:lnSpc>
                <a:spcPct val="170000"/>
              </a:lnSpc>
            </a:pPr>
            <a:r>
              <a:rPr lang="uk-UA" sz="2000" dirty="0" smtClean="0"/>
              <a:t>Схема проведення семінару: </a:t>
            </a:r>
            <a:r>
              <a:rPr lang="uk-UA" sz="2000" dirty="0"/>
              <a:t>4 </a:t>
            </a:r>
            <a:r>
              <a:rPr lang="uk-UA" sz="2000" dirty="0" smtClean="0"/>
              <a:t>години, 1 день, 4 сесії протягом року, самостійна робота з учнями та педагогами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9236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766" y="4869160"/>
            <a:ext cx="7334200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/>
              <a:t>Мотивація до самопізнання та саморозвитку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217625" cy="41044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29277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2060"/>
                </a:solidFill>
                <a:latin typeface="inherit"/>
              </a:rPr>
              <a:t>ПОЧНІТЬ ЗМІНЮВАТИ В СОБІ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2060"/>
                </a:solidFill>
                <a:latin typeface="inherit"/>
              </a:rPr>
              <a:t>ТЕ, ЩО ВИ ХОЧЕТЕ ЗМІНИТИ </a:t>
            </a:r>
            <a:r>
              <a:rPr lang="uk-UA" sz="2000" b="1" i="1" dirty="0" smtClean="0">
                <a:solidFill>
                  <a:srgbClr val="002060"/>
                </a:solidFill>
                <a:latin typeface="inherit"/>
              </a:rPr>
              <a:t>НАВКОЛО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uk-UA" b="1" i="1" dirty="0">
              <a:solidFill>
                <a:srgbClr val="002060"/>
              </a:solidFill>
              <a:latin typeface="inheri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err="1">
                <a:solidFill>
                  <a:srgbClr val="002060"/>
                </a:solidFill>
                <a:latin typeface="inherit"/>
              </a:rPr>
              <a:t>Махатма</a:t>
            </a:r>
            <a:r>
              <a:rPr lang="uk-UA" b="1" i="1" dirty="0">
                <a:solidFill>
                  <a:srgbClr val="002060"/>
                </a:solidFill>
                <a:latin typeface="inherit"/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  <a:latin typeface="inherit"/>
              </a:rPr>
              <a:t>Ганди</a:t>
            </a:r>
            <a:endParaRPr lang="uk-UA" b="1" i="1" dirty="0" smtClean="0">
              <a:solidFill>
                <a:srgbClr val="00206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7140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/>
              <a:t>Методологічні параметри. </a:t>
            </a:r>
            <a:r>
              <a:rPr lang="uk-UA" sz="3600" dirty="0" smtClean="0"/>
              <a:t>Завдання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3876" y="4317180"/>
            <a:ext cx="770485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ЗАВДАННЯ</a:t>
            </a:r>
            <a:r>
              <a:rPr lang="uk-UA" b="1" dirty="0" smtClean="0">
                <a:solidFill>
                  <a:srgbClr val="002060"/>
                </a:solidFill>
              </a:rPr>
              <a:t> – </a:t>
            </a:r>
            <a:r>
              <a:rPr lang="uk-UA" b="1" dirty="0">
                <a:solidFill>
                  <a:srgbClr val="002060"/>
                </a:solidFill>
              </a:rPr>
              <a:t>опанування методиками реалізації функції </a:t>
            </a:r>
            <a:r>
              <a:rPr lang="uk-UA" b="1" dirty="0" smtClean="0">
                <a:solidFill>
                  <a:srgbClr val="002060"/>
                </a:solidFill>
              </a:rPr>
              <a:t>«Рефлексія </a:t>
            </a:r>
            <a:r>
              <a:rPr lang="uk-UA" b="1" dirty="0">
                <a:solidFill>
                  <a:srgbClr val="002060"/>
                </a:solidFill>
              </a:rPr>
              <a:t>та </a:t>
            </a:r>
            <a:r>
              <a:rPr lang="uk-UA" b="1" dirty="0" smtClean="0">
                <a:solidFill>
                  <a:srgbClr val="002060"/>
                </a:solidFill>
              </a:rPr>
              <a:t>професійний саморозвиток» </a:t>
            </a:r>
            <a:r>
              <a:rPr lang="uk-UA" b="1" dirty="0">
                <a:solidFill>
                  <a:srgbClr val="002060"/>
                </a:solidFill>
              </a:rPr>
              <a:t>відповідно до професійного стандарту педагогічних </a:t>
            </a:r>
            <a:r>
              <a:rPr lang="uk-UA" b="1" dirty="0" smtClean="0">
                <a:solidFill>
                  <a:srgbClr val="002060"/>
                </a:solidFill>
              </a:rPr>
              <a:t>працівників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76" y="188640"/>
            <a:ext cx="6846476" cy="38884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31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157192"/>
            <a:ext cx="7303302" cy="1465207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/>
              <a:t>Ключові </a:t>
            </a:r>
            <a:r>
              <a:rPr lang="uk-UA" sz="3600" dirty="0" smtClean="0"/>
              <a:t>поняття та </a:t>
            </a:r>
            <a:r>
              <a:rPr lang="uk-UA" sz="3600" dirty="0"/>
              <a:t>визначення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5472608" cy="2065903"/>
          </a:xfrm>
        </p:spPr>
        <p:txBody>
          <a:bodyPr>
            <a:normAutofit/>
          </a:bodyPr>
          <a:lstStyle/>
          <a:p>
            <a:r>
              <a:rPr lang="uk-UA" sz="2600" b="1" dirty="0"/>
              <a:t>Рефлексія </a:t>
            </a:r>
            <a:r>
              <a:rPr lang="uk-UA" dirty="0"/>
              <a:t>(від лат. </a:t>
            </a:r>
            <a:r>
              <a:rPr lang="uk-UA" dirty="0" err="1"/>
              <a:t>Reflexio</a:t>
            </a:r>
            <a:r>
              <a:rPr lang="uk-UA" dirty="0"/>
              <a:t> - звернення назад) - розумовий процес, спрямований на самопізнання, аналіз своїх емоцій і почуттів, станів, здібностей, </a:t>
            </a:r>
            <a:r>
              <a:rPr lang="uk-UA" dirty="0" smtClean="0"/>
              <a:t>поведінки </a:t>
            </a:r>
          </a:p>
        </p:txBody>
      </p:sp>
      <p:pic>
        <p:nvPicPr>
          <p:cNvPr id="5" name="Рисунок 4" descr="Ð§ÐµÑÐµÐ· Ð¾ÐºÐ½Ð¾ â ÑÑÐ¾ÐºÐ¾Ð²Ð¾Ðµ ÑÐ¾ÑÐ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4367"/>
            <a:ext cx="3312368" cy="44302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105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939" y="4581128"/>
            <a:ext cx="6512511" cy="164912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Ключові поняття та визначення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4860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uk-UA" sz="2000" i="1" dirty="0" smtClean="0">
                <a:solidFill>
                  <a:srgbClr val="002060"/>
                </a:solidFill>
              </a:rPr>
              <a:t>ГОЛОВНА ПРОБЛЕМА: 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uk-UA" sz="2000" i="1" dirty="0" smtClean="0">
                <a:solidFill>
                  <a:srgbClr val="002060"/>
                </a:solidFill>
              </a:rPr>
              <a:t>РЕФЛЕКСІЯ НАД ПИТАННЯМ «ХТО Я?»</a:t>
            </a:r>
            <a:endParaRPr lang="uk-UA" sz="2000" i="1" dirty="0">
              <a:solidFill>
                <a:srgbClr val="002060"/>
              </a:solidFill>
            </a:endParaRPr>
          </a:p>
        </p:txBody>
      </p:sp>
      <p:pic>
        <p:nvPicPr>
          <p:cNvPr id="6" name="Объект 4" descr="ÐÐ¾Ð²âÑÐ·Ð°Ð½Ðµ Ð·Ð¾Ð±ÑÐ°Ð¶ÐµÐ½Ð½Ñ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536504" cy="316835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465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1354" y="5301208"/>
            <a:ext cx="6512511" cy="1359024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/>
              <a:t>Ключові понятті та визначення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2425"/>
            <a:ext cx="6871400" cy="490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980728"/>
            <a:ext cx="3960440" cy="4363679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 smtClean="0">
                <a:solidFill>
                  <a:srgbClr val="002060"/>
                </a:solidFill>
              </a:rPr>
              <a:t>САМОРОЗВИТОК</a:t>
            </a: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dirty="0">
                <a:solidFill>
                  <a:srgbClr val="002060"/>
                </a:solidFill>
              </a:rPr>
              <a:t>- це постійна робота над собою, самовдосконалення і вироблення особистих </a:t>
            </a:r>
            <a:r>
              <a:rPr lang="uk-UA" i="1" dirty="0" smtClean="0">
                <a:solidFill>
                  <a:srgbClr val="002060"/>
                </a:solidFill>
              </a:rPr>
              <a:t>якостей </a:t>
            </a:r>
            <a:endParaRPr lang="uk-UA" i="1" dirty="0">
              <a:solidFill>
                <a:srgbClr val="002060"/>
              </a:solidFill>
            </a:endParaRPr>
          </a:p>
          <a:p>
            <a:endParaRPr lang="uk-UA" i="1" dirty="0">
              <a:solidFill>
                <a:srgbClr val="002060"/>
              </a:solidFill>
            </a:endParaRPr>
          </a:p>
          <a:p>
            <a:r>
              <a:rPr lang="uk-UA" i="1" dirty="0">
                <a:solidFill>
                  <a:srgbClr val="002060"/>
                </a:solidFill>
              </a:rPr>
              <a:t>У цьому процесі людина концентрується на своїх </a:t>
            </a:r>
            <a:r>
              <a:rPr lang="uk-UA" b="1" i="1" dirty="0" smtClean="0">
                <a:solidFill>
                  <a:srgbClr val="002060"/>
                </a:solidFill>
              </a:rPr>
              <a:t>БАЖАННЯХ І ЦІЛЯХ </a:t>
            </a:r>
            <a:r>
              <a:rPr lang="uk-UA" i="1" dirty="0" smtClean="0">
                <a:solidFill>
                  <a:srgbClr val="002060"/>
                </a:solidFill>
              </a:rPr>
              <a:t>і </a:t>
            </a:r>
            <a:r>
              <a:rPr lang="uk-UA" i="1" dirty="0">
                <a:solidFill>
                  <a:srgbClr val="002060"/>
                </a:solidFill>
              </a:rPr>
              <a:t>постійно видобуває все нові і </a:t>
            </a:r>
            <a:r>
              <a:rPr lang="uk-UA" b="1" i="1" dirty="0" smtClean="0">
                <a:solidFill>
                  <a:srgbClr val="002060"/>
                </a:solidFill>
              </a:rPr>
              <a:t>НОВІ ЗНАННЯ </a:t>
            </a:r>
            <a:r>
              <a:rPr lang="uk-UA" i="1" dirty="0" smtClean="0">
                <a:solidFill>
                  <a:srgbClr val="002060"/>
                </a:solidFill>
              </a:rPr>
              <a:t>для </a:t>
            </a:r>
            <a:r>
              <a:rPr lang="uk-UA" i="1" dirty="0">
                <a:solidFill>
                  <a:srgbClr val="002060"/>
                </a:solidFill>
              </a:rPr>
              <a:t>їх </a:t>
            </a:r>
            <a:r>
              <a:rPr lang="uk-UA" i="1" dirty="0" smtClean="0">
                <a:solidFill>
                  <a:srgbClr val="002060"/>
                </a:solidFill>
              </a:rPr>
              <a:t>досягнення </a:t>
            </a:r>
          </a:p>
          <a:p>
            <a:endParaRPr lang="uk-UA" i="1" dirty="0" smtClean="0">
              <a:solidFill>
                <a:srgbClr val="002060"/>
              </a:solidFill>
            </a:endParaRPr>
          </a:p>
          <a:p>
            <a:r>
              <a:rPr lang="uk-UA" i="1" dirty="0" smtClean="0">
                <a:solidFill>
                  <a:srgbClr val="002060"/>
                </a:solidFill>
              </a:rPr>
              <a:t>Цей </a:t>
            </a:r>
            <a:r>
              <a:rPr lang="uk-UA" i="1" dirty="0">
                <a:solidFill>
                  <a:srgbClr val="002060"/>
                </a:solidFill>
              </a:rPr>
              <a:t>процес є основним для досягнення </a:t>
            </a:r>
            <a:r>
              <a:rPr lang="uk-UA" b="1" i="1" dirty="0" smtClean="0">
                <a:solidFill>
                  <a:srgbClr val="002060"/>
                </a:solidFill>
              </a:rPr>
              <a:t>ЖИТТЄВОГО УСПІХУ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58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352928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>
                <a:effectLst/>
              </a:rPr>
              <a:t>Ієрархія цілей особистісно-професійної діяльності </a:t>
            </a:r>
            <a:endParaRPr lang="uk-UA" sz="3600" dirty="0"/>
          </a:p>
        </p:txBody>
      </p:sp>
      <p:pic>
        <p:nvPicPr>
          <p:cNvPr id="4" name="Объект 3" descr="ÐÐ¾Ð²âÑÐ·Ð°Ð½Ðµ Ð·Ð¾Ð±ÑÐ°Ð¶ÐµÐ½Ð½Ñ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499992" cy="338437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4016" y="332656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 суспільства</a:t>
            </a:r>
            <a:r>
              <a:rPr lang="uk-UA" b="1" i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соціальне </a:t>
            </a: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замовлення на формування самосвідомості розумно мислячого суб'єкта педагогічної діяльності, здатного до партнерських комунікацій в освітньому </a:t>
            </a:r>
            <a:r>
              <a:rPr lang="uk-UA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середовищі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 цілі: </a:t>
            </a:r>
            <a:r>
              <a:rPr lang="uk-UA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системна </a:t>
            </a: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реалізація теоретичних і методичних засад </a:t>
            </a:r>
            <a:r>
              <a:rPr lang="uk-UA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самопізнання і особистісно-професійного самовдосконалення; цілеспрямоване застосування їх в </a:t>
            </a: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 рівнях освітнього середовища: дошкільні, загальні, вищі заклади освіти, установи післядипломної </a:t>
            </a:r>
            <a:r>
              <a:rPr lang="uk-UA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Особистісні цілі:</a:t>
            </a:r>
            <a:r>
              <a:rPr lang="uk-UA" sz="2000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свідомий </a:t>
            </a:r>
            <a:r>
              <a:rPr lang="uk-UA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поступенево</a:t>
            </a: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-поступовий неперервний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саморозвиток з набуття додаткових професійних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185856"/>
            <a:ext cx="3519420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Визначення</a:t>
            </a:r>
            <a:endParaRPr lang="uk-UA" sz="3600" dirty="0"/>
          </a:p>
        </p:txBody>
      </p:sp>
      <p:pic>
        <p:nvPicPr>
          <p:cNvPr id="4" name="Рисунок 3" descr="ÐÑÐ°ÑÐ¸Ð²Ð°Ñ ÐÐµÐ²ÑÑÐºÐ° ÐÐ»ÑÐ´Ñ Ð¡ÑÐ¾Ð» ÐÐµÑÐºÐ°Ð»Ð¾ ÐÐ·Ð¾Ð»Ð¸ÑÐ¾Ð²Ð°Ð½Ð½ÑÐµ ÐÐµÐ»Ð¾Ð¼ ÐÐ¸Ð´ Ð¡Ð·Ð°Ð´Ð¸ â ÑÑÐ¾ÐºÐ¾Ð²Ð¾Ðµ ÑÐ¾ÑÐ¾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r="3528" b="8965"/>
          <a:stretch/>
        </p:blipFill>
        <p:spPr bwMode="auto">
          <a:xfrm>
            <a:off x="323528" y="0"/>
            <a:ext cx="5616624" cy="414908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28184" y="472138"/>
            <a:ext cx="2740198" cy="4067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b="1" i="1" dirty="0" smtClean="0"/>
              <a:t>САМОАНАЛІЗ</a:t>
            </a:r>
            <a:r>
              <a:rPr lang="uk-UA" i="1" dirty="0" smtClean="0"/>
              <a:t>, в контексті проблеми,</a:t>
            </a:r>
            <a:r>
              <a:rPr lang="uk-UA" dirty="0" smtClean="0"/>
              <a:t> розглядається </a:t>
            </a:r>
            <a:r>
              <a:rPr lang="uk-UA" i="1" dirty="0" smtClean="0"/>
              <a:t>як спосіб виховання волі на основі самодисципліни та самоорганізації,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715" y="4293096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uk-UA" sz="2000" i="1" dirty="0"/>
              <a:t>з прогнозованим результатом</a:t>
            </a:r>
            <a:endParaRPr lang="uk-UA" sz="2000" dirty="0"/>
          </a:p>
          <a:p>
            <a:pPr marL="45720" indent="0" algn="ctr">
              <a:buNone/>
            </a:pPr>
            <a:r>
              <a:rPr lang="uk-UA" sz="2000" i="1" dirty="0" smtClean="0"/>
              <a:t>у </a:t>
            </a:r>
            <a:r>
              <a:rPr lang="uk-UA" sz="2000" i="1" dirty="0"/>
              <a:t>вигляді розвиненого почуття міри, самовладання, позитивного, логічного, конструктивного, проектного </a:t>
            </a:r>
            <a:r>
              <a:rPr lang="uk-UA" sz="2000" i="1" dirty="0" smtClean="0"/>
              <a:t>мислення, вміння обирати головне з сукупності факторів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480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5652</TotalTime>
  <Words>716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Georgia</vt:lpstr>
      <vt:lpstr>inherit</vt:lpstr>
      <vt:lpstr>Times New Roman</vt:lpstr>
      <vt:lpstr>Trebuchet MS</vt:lpstr>
      <vt:lpstr>Verdana</vt:lpstr>
      <vt:lpstr>Wingdings</vt:lpstr>
      <vt:lpstr>Воздушный поток</vt:lpstr>
      <vt:lpstr>Методика реалізації функції «Рефлексія та професійний саморозвиток»  професійного стандарту педагогічних працівників </vt:lpstr>
      <vt:lpstr>Перелік модулів, тем методичного семінару </vt:lpstr>
      <vt:lpstr>Мотивація до самопізнання та саморозвитку</vt:lpstr>
      <vt:lpstr>Методологічні параметри. Завдання</vt:lpstr>
      <vt:lpstr>Ключові поняття та визначення</vt:lpstr>
      <vt:lpstr>Ключові поняття та визначення</vt:lpstr>
      <vt:lpstr>Ключові понятті та визначення</vt:lpstr>
      <vt:lpstr>Ієрархія цілей особистісно-професійної діяльності </vt:lpstr>
      <vt:lpstr>Визначення</vt:lpstr>
      <vt:lpstr>Інтегративні показники структурно-змістових складників ІРС</vt:lpstr>
      <vt:lpstr>Свідоме вдосконалення думок. Самоаналіз</vt:lpstr>
      <vt:lpstr>Алгоритм самоаналізу професійної діяльності з реалізації освітніх цілей і завдань</vt:lpstr>
      <vt:lpstr>Формула особистісно-професійних досягнень</vt:lpstr>
      <vt:lpstr>Алгоритм формування позитивного мислення </vt:lpstr>
      <vt:lpstr>Науково-методичне забезпечення</vt:lpstr>
      <vt:lpstr>Самоаналіз</vt:lpstr>
      <vt:lpstr>Самоаналіз </vt:lpstr>
      <vt:lpstr>Самоаналіз</vt:lpstr>
      <vt:lpstr>ДЯКУЄМО ЗА СПІВПРАЦЮ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362</cp:revision>
  <dcterms:created xsi:type="dcterms:W3CDTF">2019-06-24T05:58:41Z</dcterms:created>
  <dcterms:modified xsi:type="dcterms:W3CDTF">2019-08-26T10:57:10Z</dcterms:modified>
</cp:coreProperties>
</file>