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sldIdLst>
    <p:sldId id="257" r:id="rId2"/>
    <p:sldId id="258" r:id="rId3"/>
    <p:sldId id="259" r:id="rId4"/>
    <p:sldId id="268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5BD6-97D5-4F0A-B944-9233038395F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7060506-43D5-4B90-AF78-FAE4BD806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6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5BD6-97D5-4F0A-B944-9233038395F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060506-43D5-4B90-AF78-FAE4BD806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3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5BD6-97D5-4F0A-B944-9233038395F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060506-43D5-4B90-AF78-FAE4BD806F6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1320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5BD6-97D5-4F0A-B944-9233038395F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060506-43D5-4B90-AF78-FAE4BD806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33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5BD6-97D5-4F0A-B944-9233038395F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060506-43D5-4B90-AF78-FAE4BD806F6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3101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5BD6-97D5-4F0A-B944-9233038395F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060506-43D5-4B90-AF78-FAE4BD806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742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5BD6-97D5-4F0A-B944-9233038395F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60506-43D5-4B90-AF78-FAE4BD806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11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5BD6-97D5-4F0A-B944-9233038395F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60506-43D5-4B90-AF78-FAE4BD806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70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5BD6-97D5-4F0A-B944-9233038395F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60506-43D5-4B90-AF78-FAE4BD806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5BD6-97D5-4F0A-B944-9233038395F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060506-43D5-4B90-AF78-FAE4BD806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95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5BD6-97D5-4F0A-B944-9233038395F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060506-43D5-4B90-AF78-FAE4BD806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56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5BD6-97D5-4F0A-B944-9233038395F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060506-43D5-4B90-AF78-FAE4BD806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28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5BD6-97D5-4F0A-B944-9233038395F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60506-43D5-4B90-AF78-FAE4BD806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1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5BD6-97D5-4F0A-B944-9233038395F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60506-43D5-4B90-AF78-FAE4BD806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99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5BD6-97D5-4F0A-B944-9233038395F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60506-43D5-4B90-AF78-FAE4BD806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41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5BD6-97D5-4F0A-B944-9233038395F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060506-43D5-4B90-AF78-FAE4BD806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91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65BD6-97D5-4F0A-B944-9233038395F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7060506-43D5-4B90-AF78-FAE4BD806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0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1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63875" y="460001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i="1" dirty="0" err="1">
                <a:solidFill>
                  <a:schemeClr val="accent3"/>
                </a:solidFill>
                <a:latin typeface="Arial" panose="020B0604020202020204" pitchFamily="34" charset="0"/>
              </a:rPr>
              <a:t>Віртуальна</a:t>
            </a:r>
            <a:r>
              <a:rPr lang="ru-RU" sz="3600" i="1" dirty="0">
                <a:solidFill>
                  <a:schemeClr val="accent3"/>
                </a:solidFill>
                <a:latin typeface="Arial" panose="020B0604020202020204" pitchFamily="34" charset="0"/>
              </a:rPr>
              <a:t> </a:t>
            </a:r>
            <a:r>
              <a:rPr lang="ru-RU" sz="3600" i="1" dirty="0" err="1">
                <a:solidFill>
                  <a:schemeClr val="accent3"/>
                </a:solidFill>
                <a:latin typeface="Arial" panose="020B0604020202020204" pitchFamily="34" charset="0"/>
              </a:rPr>
              <a:t>книжкова</a:t>
            </a:r>
            <a:r>
              <a:rPr lang="ru-RU" sz="3600" i="1" dirty="0">
                <a:solidFill>
                  <a:schemeClr val="accent3"/>
                </a:solidFill>
                <a:latin typeface="Arial" panose="020B0604020202020204" pitchFamily="34" charset="0"/>
              </a:rPr>
              <a:t> </a:t>
            </a:r>
            <a:r>
              <a:rPr lang="ru-RU" sz="3600" i="1" dirty="0" err="1">
                <a:solidFill>
                  <a:schemeClr val="accent3"/>
                </a:solidFill>
                <a:latin typeface="Arial" panose="020B0604020202020204" pitchFamily="34" charset="0"/>
              </a:rPr>
              <a:t>виставка</a:t>
            </a:r>
            <a:r>
              <a:rPr lang="ru-RU" sz="3600" i="1" dirty="0">
                <a:solidFill>
                  <a:schemeClr val="accent3"/>
                </a:solidFill>
                <a:latin typeface="Arial" panose="020B0604020202020204" pitchFamily="34" charset="0"/>
              </a:rPr>
              <a:t> до </a:t>
            </a:r>
            <a:r>
              <a:rPr lang="uk-UA" sz="3600" i="1" dirty="0">
                <a:solidFill>
                  <a:schemeClr val="accent3"/>
                </a:solidFill>
                <a:latin typeface="Arial" panose="020B0604020202020204" pitchFamily="34" charset="0"/>
              </a:rPr>
              <a:t>230-ї річниці  з дня смерті Г. Сковороди</a:t>
            </a:r>
            <a:endParaRPr lang="ru-RU" sz="3600" i="1" dirty="0">
              <a:solidFill>
                <a:schemeClr val="accent3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275" y="-2281"/>
            <a:ext cx="69723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27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61" y="1051889"/>
            <a:ext cx="3218498" cy="51673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36123" y="170325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Сковорода, Г. С. Сад божественных </a:t>
            </a:r>
            <a:r>
              <a:rPr lang="ru-RU" dirty="0" err="1" smtClean="0"/>
              <a:t>пъсней</a:t>
            </a:r>
            <a:r>
              <a:rPr lang="ru-RU" dirty="0" smtClean="0"/>
              <a:t> </a:t>
            </a:r>
            <a:r>
              <a:rPr lang="ru-RU" dirty="0" smtClean="0"/>
              <a:t>: </a:t>
            </a:r>
            <a:r>
              <a:rPr lang="ru-RU" dirty="0" err="1" smtClean="0"/>
              <a:t>вірші</a:t>
            </a:r>
            <a:r>
              <a:rPr lang="ru-RU" dirty="0" smtClean="0"/>
              <a:t>, байки, </a:t>
            </a:r>
            <a:r>
              <a:rPr lang="ru-RU" dirty="0" err="1" smtClean="0"/>
              <a:t>діалоги</a:t>
            </a:r>
            <a:r>
              <a:rPr lang="ru-RU" dirty="0" smtClean="0"/>
              <a:t>, </a:t>
            </a:r>
            <a:r>
              <a:rPr lang="ru-RU" dirty="0" err="1" smtClean="0"/>
              <a:t>притчі</a:t>
            </a:r>
            <a:r>
              <a:rPr lang="ru-RU" dirty="0" smtClean="0"/>
              <a:t> / Г. С. Сковорода ; </a:t>
            </a:r>
            <a:r>
              <a:rPr lang="ru-RU" dirty="0" err="1" smtClean="0"/>
              <a:t>упоряд</a:t>
            </a:r>
            <a:r>
              <a:rPr lang="ru-RU" dirty="0" smtClean="0"/>
              <a:t>., авт., </a:t>
            </a:r>
            <a:r>
              <a:rPr lang="ru-RU" dirty="0" err="1" smtClean="0"/>
              <a:t>передм</a:t>
            </a:r>
            <a:r>
              <a:rPr lang="ru-RU" dirty="0" smtClean="0"/>
              <a:t>., та прим . В. А. </a:t>
            </a:r>
            <a:r>
              <a:rPr lang="ru-RU" dirty="0" err="1" smtClean="0"/>
              <a:t>Деркач</a:t>
            </a:r>
            <a:r>
              <a:rPr lang="ru-RU" dirty="0" smtClean="0"/>
              <a:t>. – </a:t>
            </a:r>
            <a:r>
              <a:rPr lang="ru-RU" dirty="0" err="1" smtClean="0"/>
              <a:t>Київ</a:t>
            </a:r>
            <a:r>
              <a:rPr lang="ru-RU" dirty="0" smtClean="0"/>
              <a:t> : </a:t>
            </a:r>
            <a:r>
              <a:rPr lang="ru-RU" dirty="0" err="1" smtClean="0"/>
              <a:t>Дніпро</a:t>
            </a:r>
            <a:r>
              <a:rPr lang="ru-RU" dirty="0" smtClean="0"/>
              <a:t>, 1988. – 319 с. – (</a:t>
            </a:r>
            <a:r>
              <a:rPr lang="ru-RU" dirty="0" err="1" smtClean="0"/>
              <a:t>Бібліотека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класики</a:t>
            </a:r>
            <a:r>
              <a:rPr lang="ru-RU" dirty="0" smtClean="0"/>
              <a:t> “</a:t>
            </a:r>
            <a:r>
              <a:rPr lang="ru-RU" dirty="0" err="1" smtClean="0"/>
              <a:t>Дніпро</a:t>
            </a:r>
            <a:r>
              <a:rPr lang="ru-RU" dirty="0" smtClean="0"/>
              <a:t>”).</a:t>
            </a:r>
          </a:p>
          <a:p>
            <a:endParaRPr lang="ru-RU" dirty="0" smtClean="0"/>
          </a:p>
          <a:p>
            <a:r>
              <a:rPr lang="ru-RU" dirty="0" err="1" smtClean="0"/>
              <a:t>Видатний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, </a:t>
            </a:r>
            <a:r>
              <a:rPr lang="ru-RU" dirty="0" err="1" smtClean="0"/>
              <a:t>філософ</a:t>
            </a:r>
            <a:r>
              <a:rPr lang="ru-RU" dirty="0" smtClean="0"/>
              <a:t>, </a:t>
            </a:r>
            <a:r>
              <a:rPr lang="ru-RU" dirty="0" err="1" smtClean="0"/>
              <a:t>гуманіст</a:t>
            </a:r>
            <a:r>
              <a:rPr lang="ru-RU" dirty="0" smtClean="0"/>
              <a:t> і </a:t>
            </a:r>
            <a:r>
              <a:rPr lang="ru-RU" dirty="0" err="1" smtClean="0"/>
              <a:t>просвітитель</a:t>
            </a:r>
            <a:r>
              <a:rPr lang="ru-RU" dirty="0" smtClean="0"/>
              <a:t>, </a:t>
            </a:r>
            <a:r>
              <a:rPr lang="ru-RU" dirty="0" err="1" smtClean="0"/>
              <a:t>представник</a:t>
            </a:r>
            <a:r>
              <a:rPr lang="ru-RU" dirty="0" smtClean="0"/>
              <a:t> </a:t>
            </a:r>
            <a:r>
              <a:rPr lang="ru-RU" dirty="0" err="1" smtClean="0"/>
              <a:t>демократичної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 (1722-1794) </a:t>
            </a:r>
            <a:r>
              <a:rPr lang="ru-RU" dirty="0" err="1" smtClean="0"/>
              <a:t>порушував</a:t>
            </a:r>
            <a:r>
              <a:rPr lang="ru-RU" dirty="0" smtClean="0"/>
              <a:t> </a:t>
            </a:r>
            <a:r>
              <a:rPr lang="ru-RU" dirty="0" err="1" smtClean="0"/>
              <a:t>животрепетні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суспільного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часу, </a:t>
            </a:r>
            <a:r>
              <a:rPr lang="ru-RU" dirty="0" err="1" smtClean="0"/>
              <a:t>гостро</a:t>
            </a:r>
            <a:r>
              <a:rPr lang="ru-RU" dirty="0" smtClean="0"/>
              <a:t> </a:t>
            </a:r>
            <a:r>
              <a:rPr lang="ru-RU" dirty="0" err="1" smtClean="0"/>
              <a:t>критикував</a:t>
            </a:r>
            <a:r>
              <a:rPr lang="ru-RU" dirty="0" smtClean="0"/>
              <a:t> </a:t>
            </a:r>
            <a:r>
              <a:rPr lang="ru-RU" dirty="0" err="1" smtClean="0"/>
              <a:t>панівні</a:t>
            </a:r>
            <a:r>
              <a:rPr lang="ru-RU" dirty="0" smtClean="0"/>
              <a:t> </a:t>
            </a:r>
            <a:r>
              <a:rPr lang="ru-RU" dirty="0" err="1" smtClean="0"/>
              <a:t>класи</a:t>
            </a:r>
            <a:r>
              <a:rPr lang="ru-RU" dirty="0" smtClean="0"/>
              <a:t>, </a:t>
            </a:r>
            <a:r>
              <a:rPr lang="ru-RU" dirty="0" err="1" smtClean="0"/>
              <a:t>мертву</a:t>
            </a:r>
            <a:r>
              <a:rPr lang="ru-RU" dirty="0" smtClean="0"/>
              <a:t> схоластику </a:t>
            </a:r>
            <a:r>
              <a:rPr lang="ru-RU" dirty="0" err="1" smtClean="0"/>
              <a:t>офіційної</a:t>
            </a:r>
            <a:r>
              <a:rPr lang="ru-RU" dirty="0" smtClean="0"/>
              <a:t> церкви.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177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53" y="1096830"/>
            <a:ext cx="2672620" cy="47005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91100" y="353969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Наш </a:t>
            </a:r>
            <a:r>
              <a:rPr lang="ru-RU" dirty="0" err="1" smtClean="0"/>
              <a:t>перворозум</a:t>
            </a:r>
            <a:r>
              <a:rPr lang="ru-RU" dirty="0" smtClean="0"/>
              <a:t>. </a:t>
            </a:r>
            <a:r>
              <a:rPr lang="ru-RU" dirty="0" err="1" smtClean="0"/>
              <a:t>Григорій</a:t>
            </a:r>
            <a:r>
              <a:rPr lang="ru-RU" dirty="0" smtClean="0"/>
              <a:t> Сковорода на </a:t>
            </a:r>
            <a:r>
              <a:rPr lang="ru-RU" dirty="0" err="1" smtClean="0"/>
              <a:t>портреті</a:t>
            </a:r>
            <a:r>
              <a:rPr lang="ru-RU" dirty="0" smtClean="0"/>
              <a:t> і в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smtClean="0"/>
              <a:t>: </a:t>
            </a:r>
            <a:r>
              <a:rPr lang="ru-RU" dirty="0" err="1" smtClean="0"/>
              <a:t>фотокнига</a:t>
            </a:r>
            <a:r>
              <a:rPr lang="ru-RU" dirty="0" smtClean="0"/>
              <a:t>. – </a:t>
            </a:r>
            <a:r>
              <a:rPr lang="ru-RU" dirty="0" err="1" smtClean="0"/>
              <a:t>Київ</a:t>
            </a:r>
            <a:r>
              <a:rPr lang="ru-RU" dirty="0" smtClean="0"/>
              <a:t> : </a:t>
            </a:r>
            <a:r>
              <a:rPr lang="ru-RU" dirty="0" err="1" smtClean="0"/>
              <a:t>Спалах</a:t>
            </a:r>
            <a:r>
              <a:rPr lang="ru-RU" dirty="0" smtClean="0"/>
              <a:t>, 2004. – 177 с.</a:t>
            </a:r>
          </a:p>
          <a:p>
            <a:endParaRPr lang="ru-RU" dirty="0" smtClean="0"/>
          </a:p>
          <a:p>
            <a:r>
              <a:rPr lang="ru-RU" dirty="0" err="1" smtClean="0"/>
              <a:t>Фотокнига</a:t>
            </a:r>
            <a:r>
              <a:rPr lang="ru-RU" dirty="0" smtClean="0"/>
              <a:t> «Наш </a:t>
            </a:r>
            <a:r>
              <a:rPr lang="ru-RU" dirty="0" err="1" smtClean="0"/>
              <a:t>перворозум</a:t>
            </a:r>
            <a:r>
              <a:rPr lang="ru-RU" dirty="0" smtClean="0"/>
              <a:t>» – </a:t>
            </a:r>
            <a:r>
              <a:rPr lang="ru-RU" dirty="0" err="1" smtClean="0"/>
              <a:t>продовження</a:t>
            </a:r>
            <a:r>
              <a:rPr lang="ru-RU" dirty="0" smtClean="0"/>
              <a:t> низки </a:t>
            </a:r>
            <a:r>
              <a:rPr lang="ru-RU" dirty="0" err="1" smtClean="0"/>
              <a:t>видань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започаткувало</a:t>
            </a:r>
            <a:r>
              <a:rPr lang="ru-RU" dirty="0" smtClean="0"/>
              <a:t> </a:t>
            </a:r>
            <a:r>
              <a:rPr lang="ru-RU" dirty="0" err="1" smtClean="0"/>
              <a:t>видавництво</a:t>
            </a:r>
            <a:r>
              <a:rPr lang="ru-RU" dirty="0" smtClean="0"/>
              <a:t> «</a:t>
            </a:r>
            <a:r>
              <a:rPr lang="ru-RU" dirty="0" err="1" smtClean="0"/>
              <a:t>Спалах</a:t>
            </a:r>
            <a:r>
              <a:rPr lang="ru-RU" dirty="0" smtClean="0"/>
              <a:t>» про </a:t>
            </a:r>
            <a:r>
              <a:rPr lang="ru-RU" dirty="0" err="1" smtClean="0"/>
              <a:t>славетних</a:t>
            </a:r>
            <a:r>
              <a:rPr lang="ru-RU" dirty="0" smtClean="0"/>
              <a:t> </a:t>
            </a:r>
            <a:r>
              <a:rPr lang="ru-RU" dirty="0" err="1" smtClean="0"/>
              <a:t>діячів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та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Загадкова</a:t>
            </a:r>
            <a:r>
              <a:rPr lang="ru-RU" dirty="0" smtClean="0"/>
              <a:t> </a:t>
            </a:r>
            <a:r>
              <a:rPr lang="ru-RU" dirty="0" err="1" smtClean="0"/>
              <a:t>постать</a:t>
            </a:r>
            <a:r>
              <a:rPr lang="ru-RU" dirty="0" smtClean="0"/>
              <a:t> великого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філософа</a:t>
            </a:r>
            <a:r>
              <a:rPr lang="ru-RU" dirty="0" smtClean="0"/>
              <a:t> </a:t>
            </a:r>
            <a:r>
              <a:rPr lang="ru-RU" dirty="0" err="1" smtClean="0"/>
              <a:t>Григорія</a:t>
            </a:r>
            <a:r>
              <a:rPr lang="ru-RU" dirty="0" smtClean="0"/>
              <a:t> Савича Сковороди </a:t>
            </a:r>
            <a:r>
              <a:rPr lang="ru-RU" dirty="0" err="1" smtClean="0"/>
              <a:t>приваблювала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дослідників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автори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книги –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журналісти</a:t>
            </a:r>
            <a:r>
              <a:rPr lang="ru-RU" dirty="0" smtClean="0"/>
              <a:t>, </a:t>
            </a:r>
            <a:r>
              <a:rPr lang="ru-RU" dirty="0" err="1" smtClean="0"/>
              <a:t>лауреати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Тараса </a:t>
            </a:r>
            <a:r>
              <a:rPr lang="ru-RU" dirty="0" err="1" smtClean="0"/>
              <a:t>Шевченка</a:t>
            </a:r>
            <a:r>
              <a:rPr lang="ru-RU" dirty="0" smtClean="0"/>
              <a:t> – </a:t>
            </a:r>
            <a:r>
              <a:rPr lang="ru-RU" dirty="0" err="1" smtClean="0"/>
              <a:t>Володимир</a:t>
            </a:r>
            <a:r>
              <a:rPr lang="ru-RU" dirty="0" smtClean="0"/>
              <a:t> Стадниченко й </a:t>
            </a:r>
            <a:r>
              <a:rPr lang="ru-RU" dirty="0" err="1" smtClean="0"/>
              <a:t>Микола</a:t>
            </a:r>
            <a:r>
              <a:rPr lang="ru-RU" dirty="0" smtClean="0"/>
              <a:t> </a:t>
            </a:r>
            <a:r>
              <a:rPr lang="ru-RU" dirty="0" err="1" smtClean="0"/>
              <a:t>Шудря</a:t>
            </a:r>
            <a:r>
              <a:rPr lang="ru-RU" dirty="0" smtClean="0"/>
              <a:t> </a:t>
            </a:r>
            <a:r>
              <a:rPr lang="ru-RU" dirty="0" err="1" smtClean="0"/>
              <a:t>знайшли</a:t>
            </a:r>
            <a:r>
              <a:rPr lang="ru-RU" dirty="0" smtClean="0"/>
              <a:t> </a:t>
            </a:r>
            <a:r>
              <a:rPr lang="ru-RU" dirty="0" err="1" smtClean="0"/>
              <a:t>самобутню</a:t>
            </a:r>
            <a:r>
              <a:rPr lang="ru-RU" dirty="0" smtClean="0"/>
              <a:t> </a:t>
            </a:r>
            <a:r>
              <a:rPr lang="ru-RU" dirty="0" err="1" smtClean="0"/>
              <a:t>художню</a:t>
            </a:r>
            <a:r>
              <a:rPr lang="ru-RU" dirty="0" smtClean="0"/>
              <a:t> форму, де у </a:t>
            </a:r>
            <a:r>
              <a:rPr lang="ru-RU" dirty="0" err="1" smtClean="0"/>
              <a:t>витонченій</a:t>
            </a:r>
            <a:r>
              <a:rPr lang="ru-RU" dirty="0" smtClean="0"/>
              <a:t> </a:t>
            </a:r>
            <a:r>
              <a:rPr lang="ru-RU" dirty="0" err="1" smtClean="0"/>
              <a:t>ліричній</a:t>
            </a:r>
            <a:r>
              <a:rPr lang="ru-RU" dirty="0" smtClean="0"/>
              <a:t> </a:t>
            </a:r>
            <a:r>
              <a:rPr lang="ru-RU" dirty="0" err="1" smtClean="0"/>
              <a:t>манері</a:t>
            </a:r>
            <a:r>
              <a:rPr lang="ru-RU" dirty="0" smtClean="0"/>
              <a:t> і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глибинно</a:t>
            </a:r>
            <a:r>
              <a:rPr lang="ru-RU" dirty="0" smtClean="0"/>
              <a:t> </a:t>
            </a:r>
            <a:r>
              <a:rPr lang="ru-RU" dirty="0" err="1" smtClean="0"/>
              <a:t>відтворено</a:t>
            </a:r>
            <a:r>
              <a:rPr lang="ru-RU" dirty="0" smtClean="0"/>
              <a:t> </a:t>
            </a:r>
            <a:r>
              <a:rPr lang="ru-RU" dirty="0" err="1" smtClean="0"/>
              <a:t>добу</a:t>
            </a:r>
            <a:r>
              <a:rPr lang="ru-RU" dirty="0" smtClean="0"/>
              <a:t>, на </a:t>
            </a:r>
            <a:r>
              <a:rPr lang="ru-RU" dirty="0" err="1" smtClean="0"/>
              <a:t>тлі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розгорталися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Г. С. Сковороди, </a:t>
            </a:r>
            <a:r>
              <a:rPr lang="ru-RU" dirty="0" err="1" smtClean="0"/>
              <a:t>означені</a:t>
            </a:r>
            <a:r>
              <a:rPr lang="ru-RU" dirty="0" smtClean="0"/>
              <a:t> </a:t>
            </a:r>
            <a:r>
              <a:rPr lang="ru-RU" dirty="0" err="1" smtClean="0"/>
              <a:t>скупими</a:t>
            </a:r>
            <a:r>
              <a:rPr lang="ru-RU" dirty="0" smtClean="0"/>
              <a:t> </a:t>
            </a:r>
            <a:r>
              <a:rPr lang="ru-RU" dirty="0" err="1" smtClean="0"/>
              <a:t>документальними</a:t>
            </a:r>
            <a:r>
              <a:rPr lang="ru-RU" dirty="0" smtClean="0"/>
              <a:t> </a:t>
            </a:r>
            <a:r>
              <a:rPr lang="ru-RU" dirty="0" err="1" smtClean="0"/>
              <a:t>свідченнями</a:t>
            </a:r>
            <a:r>
              <a:rPr lang="ru-RU" dirty="0" smtClean="0"/>
              <a:t>, </a:t>
            </a:r>
            <a:r>
              <a:rPr lang="ru-RU" dirty="0" err="1" smtClean="0"/>
              <a:t>багатющим</a:t>
            </a:r>
            <a:r>
              <a:rPr lang="ru-RU" dirty="0" smtClean="0"/>
              <a:t> </a:t>
            </a:r>
            <a:r>
              <a:rPr lang="ru-RU" dirty="0" err="1" smtClean="0"/>
              <a:t>ілюстративним</a:t>
            </a:r>
            <a:r>
              <a:rPr lang="ru-RU" dirty="0" smtClean="0"/>
              <a:t> </a:t>
            </a:r>
            <a:r>
              <a:rPr lang="ru-RU" dirty="0" err="1" smtClean="0"/>
              <a:t>матеріалом</a:t>
            </a:r>
            <a:r>
              <a:rPr lang="ru-RU" dirty="0" smtClean="0"/>
              <a:t> </a:t>
            </a:r>
            <a:r>
              <a:rPr lang="ru-RU" dirty="0" err="1" smtClean="0"/>
              <a:t>стосовно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сучасників</a:t>
            </a:r>
            <a:r>
              <a:rPr lang="ru-RU" dirty="0" smtClean="0"/>
              <a:t>, </a:t>
            </a:r>
            <a:r>
              <a:rPr lang="ru-RU" dirty="0" err="1" smtClean="0"/>
              <a:t>місць</a:t>
            </a:r>
            <a:r>
              <a:rPr lang="ru-RU" dirty="0" smtClean="0"/>
              <a:t>, де </a:t>
            </a:r>
            <a:r>
              <a:rPr lang="ru-RU" dirty="0" err="1" smtClean="0"/>
              <a:t>народився</a:t>
            </a:r>
            <a:r>
              <a:rPr lang="ru-RU" dirty="0" smtClean="0"/>
              <a:t> й </a:t>
            </a:r>
            <a:r>
              <a:rPr lang="ru-RU" dirty="0" err="1" smtClean="0"/>
              <a:t>перебував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–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Слобожанщини</a:t>
            </a:r>
            <a:r>
              <a:rPr lang="ru-RU" dirty="0" smtClean="0"/>
              <a:t> й до </a:t>
            </a:r>
            <a:r>
              <a:rPr lang="ru-RU" dirty="0" err="1" smtClean="0"/>
              <a:t>Угорщини</a:t>
            </a:r>
            <a:r>
              <a:rPr lang="ru-RU" dirty="0" smtClean="0"/>
              <a:t>, </a:t>
            </a:r>
            <a:r>
              <a:rPr lang="ru-RU" dirty="0" err="1" smtClean="0"/>
              <a:t>Чехії</a:t>
            </a:r>
            <a:r>
              <a:rPr lang="ru-RU" dirty="0" smtClean="0"/>
              <a:t>, </a:t>
            </a:r>
            <a:r>
              <a:rPr lang="ru-RU" dirty="0" err="1" smtClean="0"/>
              <a:t>Словаччини</a:t>
            </a:r>
            <a:r>
              <a:rPr lang="ru-RU" dirty="0" smtClean="0"/>
              <a:t>, </a:t>
            </a:r>
            <a:r>
              <a:rPr lang="ru-RU" dirty="0" err="1" smtClean="0"/>
              <a:t>Польщі</a:t>
            </a:r>
            <a:r>
              <a:rPr lang="ru-RU" dirty="0" smtClean="0"/>
              <a:t>, </a:t>
            </a:r>
            <a:r>
              <a:rPr lang="ru-RU" dirty="0" err="1" smtClean="0"/>
              <a:t>Німеччини</a:t>
            </a:r>
            <a:r>
              <a:rPr lang="ru-RU" dirty="0" smtClean="0"/>
              <a:t>, </a:t>
            </a:r>
            <a:r>
              <a:rPr lang="ru-RU" dirty="0" err="1" smtClean="0"/>
              <a:t>Італії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25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85" y="1036262"/>
            <a:ext cx="3678936" cy="47339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53000" y="230143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Ушкалов</a:t>
            </a:r>
            <a:r>
              <a:rPr lang="ru-RU" dirty="0" smtClean="0"/>
              <a:t>, Л. </a:t>
            </a:r>
            <a:r>
              <a:rPr lang="ru-RU" dirty="0" err="1" smtClean="0"/>
              <a:t>Григорій</a:t>
            </a:r>
            <a:r>
              <a:rPr lang="ru-RU" dirty="0" smtClean="0"/>
              <a:t> Сковорода </a:t>
            </a:r>
            <a:r>
              <a:rPr lang="ru-RU" dirty="0" smtClean="0"/>
              <a:t> </a:t>
            </a:r>
            <a:r>
              <a:rPr lang="ru-RU" dirty="0" smtClean="0"/>
              <a:t>/ Л. </a:t>
            </a:r>
            <a:r>
              <a:rPr lang="ru-RU" dirty="0" err="1" smtClean="0"/>
              <a:t>Ушкалов</a:t>
            </a:r>
            <a:r>
              <a:rPr lang="ru-RU" dirty="0" smtClean="0"/>
              <a:t>. – </a:t>
            </a:r>
            <a:r>
              <a:rPr lang="ru-RU" dirty="0" err="1" smtClean="0"/>
              <a:t>Харків</a:t>
            </a:r>
            <a:r>
              <a:rPr lang="ru-RU" dirty="0" smtClean="0"/>
              <a:t> : </a:t>
            </a:r>
            <a:r>
              <a:rPr lang="ru-RU" dirty="0" err="1" smtClean="0"/>
              <a:t>Фоліо</a:t>
            </a:r>
            <a:r>
              <a:rPr lang="ru-RU" dirty="0" smtClean="0"/>
              <a:t>, 2013. – 123 с.</a:t>
            </a:r>
          </a:p>
          <a:p>
            <a:endParaRPr lang="ru-RU" dirty="0" smtClean="0"/>
          </a:p>
          <a:p>
            <a:r>
              <a:rPr lang="ru-RU" dirty="0" err="1" smtClean="0"/>
              <a:t>Григорій</a:t>
            </a:r>
            <a:r>
              <a:rPr lang="ru-RU" dirty="0" smtClean="0"/>
              <a:t> Сковорода (1722 – 1794) – один з </a:t>
            </a:r>
            <a:r>
              <a:rPr lang="ru-RU" dirty="0" err="1" smtClean="0"/>
              <a:t>найбільших</a:t>
            </a:r>
            <a:r>
              <a:rPr lang="ru-RU" dirty="0" smtClean="0"/>
              <a:t> і </a:t>
            </a:r>
            <a:r>
              <a:rPr lang="ru-RU" dirty="0" err="1" smtClean="0"/>
              <a:t>найзагадковіших</a:t>
            </a:r>
            <a:r>
              <a:rPr lang="ru-RU" dirty="0" smtClean="0"/>
              <a:t> </a:t>
            </a:r>
            <a:r>
              <a:rPr lang="ru-RU" dirty="0" err="1" smtClean="0"/>
              <a:t>християнських</a:t>
            </a:r>
            <a:r>
              <a:rPr lang="ru-RU" dirty="0" smtClean="0"/>
              <a:t> </a:t>
            </a:r>
            <a:r>
              <a:rPr lang="ru-RU" dirty="0" err="1" smtClean="0"/>
              <a:t>філософів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чиї</a:t>
            </a:r>
            <a:r>
              <a:rPr lang="ru-RU" dirty="0" smtClean="0"/>
              <a:t> твори й зараз </a:t>
            </a:r>
            <a:r>
              <a:rPr lang="ru-RU" dirty="0" err="1" smtClean="0"/>
              <a:t>привертають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читачів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намагаються</a:t>
            </a:r>
            <a:r>
              <a:rPr lang="ru-RU" dirty="0" smtClean="0"/>
              <a:t> </a:t>
            </a:r>
            <a:r>
              <a:rPr lang="ru-RU" dirty="0" err="1" smtClean="0"/>
              <a:t>наблизитися</a:t>
            </a:r>
            <a:r>
              <a:rPr lang="ru-RU" dirty="0" smtClean="0"/>
              <a:t> до </a:t>
            </a:r>
            <a:r>
              <a:rPr lang="ru-RU" dirty="0" err="1" smtClean="0"/>
              <a:t>глибинних</a:t>
            </a:r>
            <a:r>
              <a:rPr lang="ru-RU" dirty="0" smtClean="0"/>
              <a:t> </a:t>
            </a:r>
            <a:r>
              <a:rPr lang="ru-RU" dirty="0" err="1" smtClean="0"/>
              <a:t>витоків</a:t>
            </a:r>
            <a:r>
              <a:rPr lang="ru-RU" dirty="0" smtClean="0"/>
              <a:t> “</a:t>
            </a:r>
            <a:r>
              <a:rPr lang="ru-RU" dirty="0" err="1" smtClean="0"/>
              <a:t>мандрівного</a:t>
            </a:r>
            <a:r>
              <a:rPr lang="ru-RU" dirty="0" smtClean="0"/>
              <a:t> </a:t>
            </a:r>
            <a:r>
              <a:rPr lang="ru-RU" dirty="0" err="1" smtClean="0"/>
              <a:t>філософа</a:t>
            </a:r>
            <a:r>
              <a:rPr lang="ru-RU" dirty="0" smtClean="0"/>
              <a:t>” й </a:t>
            </a:r>
            <a:r>
              <a:rPr lang="ru-RU" dirty="0" err="1" smtClean="0"/>
              <a:t>осягнути</a:t>
            </a:r>
            <a:r>
              <a:rPr lang="ru-RU" dirty="0" smtClean="0"/>
              <a:t> всю </a:t>
            </a:r>
            <a:r>
              <a:rPr lang="ru-RU" dirty="0" err="1" smtClean="0"/>
              <a:t>незбагненну</a:t>
            </a:r>
            <a:r>
              <a:rPr lang="ru-RU" dirty="0" smtClean="0"/>
              <a:t> </a:t>
            </a:r>
            <a:r>
              <a:rPr lang="ru-RU" dirty="0" err="1" smtClean="0"/>
              <a:t>мудрість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містики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988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29" y="815475"/>
            <a:ext cx="3128963" cy="50006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75739" y="1340511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Чижевський</a:t>
            </a:r>
            <a:r>
              <a:rPr lang="ru-RU" dirty="0" smtClean="0"/>
              <a:t>, Д. </a:t>
            </a:r>
            <a:r>
              <a:rPr lang="ru-RU" dirty="0" err="1" smtClean="0"/>
              <a:t>Філософія</a:t>
            </a:r>
            <a:r>
              <a:rPr lang="ru-RU" dirty="0" smtClean="0"/>
              <a:t> Г. С. Сковороди </a:t>
            </a:r>
            <a:r>
              <a:rPr lang="ru-RU" dirty="0" smtClean="0"/>
              <a:t>/                        Д</a:t>
            </a:r>
            <a:r>
              <a:rPr lang="ru-RU" dirty="0" smtClean="0"/>
              <a:t>. </a:t>
            </a:r>
            <a:r>
              <a:rPr lang="ru-RU" dirty="0" err="1" smtClean="0"/>
              <a:t>Чижевський</a:t>
            </a:r>
            <a:r>
              <a:rPr lang="ru-RU" dirty="0" smtClean="0"/>
              <a:t>. – </a:t>
            </a:r>
            <a:r>
              <a:rPr lang="ru-RU" dirty="0" err="1" smtClean="0"/>
              <a:t>Харків</a:t>
            </a:r>
            <a:r>
              <a:rPr lang="ru-RU" dirty="0" smtClean="0"/>
              <a:t> : Прапор, 2004. – 270 с.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книзі</a:t>
            </a:r>
            <a:r>
              <a:rPr lang="ru-RU" dirty="0" smtClean="0"/>
              <a:t> </a:t>
            </a:r>
            <a:r>
              <a:rPr lang="ru-RU" dirty="0" err="1" smtClean="0"/>
              <a:t>Чижевський</a:t>
            </a:r>
            <a:r>
              <a:rPr lang="ru-RU" dirty="0" smtClean="0"/>
              <a:t> на </a:t>
            </a:r>
            <a:r>
              <a:rPr lang="ru-RU" dirty="0" err="1" smtClean="0"/>
              <a:t>багатому</a:t>
            </a:r>
            <a:r>
              <a:rPr lang="ru-RU" dirty="0" smtClean="0"/>
              <a:t> </a:t>
            </a:r>
            <a:r>
              <a:rPr lang="ru-RU" dirty="0" err="1" smtClean="0"/>
              <a:t>джерельному</a:t>
            </a:r>
            <a:r>
              <a:rPr lang="ru-RU" dirty="0" smtClean="0"/>
              <a:t> </a:t>
            </a:r>
            <a:r>
              <a:rPr lang="ru-RU" dirty="0" err="1" smtClean="0"/>
              <a:t>матеріалі</a:t>
            </a:r>
            <a:r>
              <a:rPr lang="ru-RU" dirty="0" smtClean="0"/>
              <a:t> </a:t>
            </a:r>
            <a:r>
              <a:rPr lang="ru-RU" dirty="0" err="1" smtClean="0"/>
              <a:t>досліджує</a:t>
            </a:r>
            <a:r>
              <a:rPr lang="ru-RU" dirty="0" smtClean="0"/>
              <a:t> засади </a:t>
            </a:r>
            <a:r>
              <a:rPr lang="ru-RU" dirty="0" err="1" smtClean="0"/>
              <a:t>сковородинської</a:t>
            </a:r>
            <a:r>
              <a:rPr lang="ru-RU" dirty="0" smtClean="0"/>
              <a:t> </a:t>
            </a:r>
            <a:r>
              <a:rPr lang="ru-RU" dirty="0" err="1" smtClean="0"/>
              <a:t>метафізики</a:t>
            </a:r>
            <a:r>
              <a:rPr lang="ru-RU" dirty="0" smtClean="0"/>
              <a:t>, </a:t>
            </a:r>
            <a:r>
              <a:rPr lang="ru-RU" dirty="0" err="1" smtClean="0"/>
              <a:t>антропології</a:t>
            </a:r>
            <a:r>
              <a:rPr lang="ru-RU" dirty="0" smtClean="0"/>
              <a:t>, </a:t>
            </a:r>
            <a:r>
              <a:rPr lang="ru-RU" dirty="0" err="1" smtClean="0"/>
              <a:t>гносеології</a:t>
            </a:r>
            <a:r>
              <a:rPr lang="ru-RU" dirty="0" smtClean="0"/>
              <a:t>, </a:t>
            </a:r>
            <a:r>
              <a:rPr lang="ru-RU" dirty="0" err="1" smtClean="0"/>
              <a:t>етики</a:t>
            </a:r>
            <a:r>
              <a:rPr lang="ru-RU" dirty="0" smtClean="0"/>
              <a:t>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тези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 err="1" smtClean="0"/>
              <a:t>висунув</a:t>
            </a:r>
            <a:r>
              <a:rPr lang="ru-RU" dirty="0" smtClean="0"/>
              <a:t> і </a:t>
            </a:r>
            <a:r>
              <a:rPr lang="ru-RU" dirty="0" err="1" smtClean="0"/>
              <a:t>обґрунтував</a:t>
            </a:r>
            <a:r>
              <a:rPr lang="ru-RU" dirty="0" smtClean="0"/>
              <a:t> </a:t>
            </a:r>
            <a:r>
              <a:rPr lang="ru-RU" dirty="0" err="1" smtClean="0"/>
              <a:t>Чижевський</a:t>
            </a:r>
            <a:r>
              <a:rPr lang="ru-RU" dirty="0" smtClean="0"/>
              <a:t>, як-от думка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 Сковороди є «</a:t>
            </a:r>
            <a:r>
              <a:rPr lang="ru-RU" dirty="0" err="1" smtClean="0"/>
              <a:t>коментарем</a:t>
            </a:r>
            <a:r>
              <a:rPr lang="ru-RU" dirty="0" smtClean="0"/>
              <a:t>» до Святого Письма, </a:t>
            </a:r>
            <a:r>
              <a:rPr lang="ru-RU" dirty="0" err="1" smtClean="0"/>
              <a:t>що</a:t>
            </a:r>
            <a:r>
              <a:rPr lang="ru-RU" dirty="0" smtClean="0"/>
              <a:t> вона </a:t>
            </a:r>
            <a:r>
              <a:rPr lang="ru-RU" dirty="0" err="1" smtClean="0"/>
              <a:t>посутньо</a:t>
            </a:r>
            <a:r>
              <a:rPr lang="ru-RU" dirty="0" smtClean="0"/>
              <a:t> </a:t>
            </a:r>
            <a:r>
              <a:rPr lang="ru-RU" dirty="0" err="1" smtClean="0"/>
              <a:t>пов’язана</a:t>
            </a:r>
            <a:r>
              <a:rPr lang="ru-RU" dirty="0" smtClean="0"/>
              <a:t> з </a:t>
            </a:r>
            <a:r>
              <a:rPr lang="ru-RU" dirty="0" err="1" smtClean="0"/>
              <a:t>містичною</a:t>
            </a:r>
            <a:r>
              <a:rPr lang="ru-RU" dirty="0" smtClean="0"/>
              <a:t> </a:t>
            </a:r>
            <a:r>
              <a:rPr lang="ru-RU" dirty="0" err="1" smtClean="0"/>
              <a:t>традицією</a:t>
            </a:r>
            <a:r>
              <a:rPr lang="ru-RU" dirty="0" smtClean="0"/>
              <a:t>, а </a:t>
            </a:r>
            <a:r>
              <a:rPr lang="ru-RU" dirty="0" err="1" smtClean="0"/>
              <a:t>найвиразнішими</a:t>
            </a:r>
            <a:r>
              <a:rPr lang="ru-RU" dirty="0" smtClean="0"/>
              <a:t> </a:t>
            </a:r>
            <a:r>
              <a:rPr lang="ru-RU" dirty="0" err="1" smtClean="0"/>
              <a:t>прикметами</a:t>
            </a:r>
            <a:r>
              <a:rPr lang="ru-RU" dirty="0" smtClean="0"/>
              <a:t> </a:t>
            </a:r>
            <a:r>
              <a:rPr lang="ru-RU" dirty="0" err="1" smtClean="0"/>
              <a:t>сковородинського</a:t>
            </a:r>
            <a:r>
              <a:rPr lang="ru-RU" dirty="0" smtClean="0"/>
              <a:t> «</a:t>
            </a:r>
            <a:r>
              <a:rPr lang="ru-RU" dirty="0" err="1" smtClean="0"/>
              <a:t>барокового</a:t>
            </a:r>
            <a:r>
              <a:rPr lang="ru-RU" dirty="0" smtClean="0"/>
              <a:t> стилю» є </a:t>
            </a:r>
            <a:r>
              <a:rPr lang="ru-RU" dirty="0" err="1" smtClean="0"/>
              <a:t>антитетичність</a:t>
            </a:r>
            <a:r>
              <a:rPr lang="ru-RU" dirty="0" smtClean="0"/>
              <a:t> і </a:t>
            </a:r>
            <a:r>
              <a:rPr lang="ru-RU" dirty="0" err="1" smtClean="0"/>
              <a:t>символізм</a:t>
            </a:r>
            <a:r>
              <a:rPr lang="ru-RU" dirty="0" smtClean="0"/>
              <a:t>, з часом </a:t>
            </a:r>
            <a:r>
              <a:rPr lang="ru-RU" dirty="0" err="1" smtClean="0"/>
              <a:t>перетворилися</a:t>
            </a:r>
            <a:r>
              <a:rPr lang="ru-RU" dirty="0" smtClean="0"/>
              <a:t> на </a:t>
            </a:r>
            <a:r>
              <a:rPr lang="ru-RU" dirty="0" err="1" smtClean="0"/>
              <a:t>усталені</a:t>
            </a:r>
            <a:r>
              <a:rPr lang="ru-RU" dirty="0" smtClean="0"/>
              <a:t> </a:t>
            </a:r>
            <a:r>
              <a:rPr lang="ru-RU" dirty="0" err="1" smtClean="0"/>
              <a:t>сюжети</a:t>
            </a:r>
            <a:r>
              <a:rPr lang="ru-RU" dirty="0" smtClean="0"/>
              <a:t> </a:t>
            </a:r>
            <a:r>
              <a:rPr lang="ru-RU" dirty="0" err="1" smtClean="0"/>
              <a:t>академічної</a:t>
            </a:r>
            <a:r>
              <a:rPr lang="ru-RU" dirty="0" smtClean="0"/>
              <a:t> </a:t>
            </a:r>
            <a:r>
              <a:rPr lang="ru-RU" dirty="0" err="1" smtClean="0"/>
              <a:t>сковородіани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73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35" y="-189034"/>
            <a:ext cx="14859000" cy="8001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62200" y="204738"/>
            <a:ext cx="93345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9 листопада 1794 р. помер на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Харківщині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 на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хуторі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Іванівка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Григорій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 Савич Сковорода –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всесвітньо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відомий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український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філософ-містик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який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символізує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 для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українців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спадкоємність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вікової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історії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нації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.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Це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 символ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мудрості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нескореності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…</a:t>
            </a:r>
          </a:p>
          <a:p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Постать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 Г. С. Сковороди стала легендарною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ще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 за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життя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мандрівника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. Але не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лише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життя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, а і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його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 смерть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оповита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таємницями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ru-RU" sz="3600" b="0" i="0" dirty="0" err="1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домислами</a:t>
            </a:r>
            <a:r>
              <a:rPr lang="ru-RU" sz="3600" b="0" i="0" dirty="0" smtClean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 та легендами.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4746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1454" y="501134"/>
            <a:ext cx="6479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ТВОРЧА СПАДЩИНА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38700" y="2156936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Сковорода, </a:t>
            </a:r>
            <a:r>
              <a:rPr lang="ru-RU" dirty="0" smtClean="0"/>
              <a:t>Г. С. </a:t>
            </a:r>
            <a:r>
              <a:rPr lang="ru-RU" dirty="0" smtClean="0"/>
              <a:t>Сад </a:t>
            </a:r>
            <a:r>
              <a:rPr lang="ru-RU" dirty="0" err="1" smtClean="0"/>
              <a:t>пісень</a:t>
            </a:r>
            <a:r>
              <a:rPr lang="ru-RU" dirty="0" smtClean="0"/>
              <a:t>: </a:t>
            </a:r>
            <a:r>
              <a:rPr lang="ru-RU" dirty="0" err="1" smtClean="0"/>
              <a:t>вибр</a:t>
            </a:r>
            <a:r>
              <a:rPr lang="ru-RU" dirty="0" smtClean="0"/>
              <a:t>. твори: [</a:t>
            </a:r>
            <a:r>
              <a:rPr lang="ru-RU" dirty="0" err="1" smtClean="0"/>
              <a:t>поезії</a:t>
            </a:r>
            <a:r>
              <a:rPr lang="ru-RU" dirty="0" smtClean="0"/>
              <a:t>] / Г. С. Сковорода; </a:t>
            </a:r>
            <a:r>
              <a:rPr lang="ru-RU" dirty="0" err="1" smtClean="0"/>
              <a:t>редкол</a:t>
            </a:r>
            <a:r>
              <a:rPr lang="ru-RU" dirty="0" smtClean="0"/>
              <a:t>.: В. Я. </a:t>
            </a:r>
            <a:r>
              <a:rPr lang="ru-RU" dirty="0" err="1" smtClean="0"/>
              <a:t>Андрущенко</a:t>
            </a:r>
            <a:r>
              <a:rPr lang="ru-RU" dirty="0" smtClean="0"/>
              <a:t> [та </a:t>
            </a:r>
            <a:r>
              <a:rPr lang="ru-RU" dirty="0" err="1" smtClean="0"/>
              <a:t>ін</a:t>
            </a:r>
            <a:r>
              <a:rPr lang="ru-RU" dirty="0" smtClean="0"/>
              <a:t>.]; пер.: М. Зеров [та </a:t>
            </a:r>
            <a:r>
              <a:rPr lang="ru-RU" dirty="0" err="1" smtClean="0"/>
              <a:t>ін</a:t>
            </a:r>
            <a:r>
              <a:rPr lang="ru-RU" dirty="0" smtClean="0"/>
              <a:t>.]; вступ. ст., </a:t>
            </a:r>
            <a:r>
              <a:rPr lang="ru-RU" dirty="0" err="1" smtClean="0"/>
              <a:t>упоряд</a:t>
            </a:r>
            <a:r>
              <a:rPr lang="ru-RU" dirty="0" smtClean="0"/>
              <a:t>. та прим. В. Яременка; </a:t>
            </a:r>
            <a:r>
              <a:rPr lang="ru-RU" dirty="0" err="1" smtClean="0"/>
              <a:t>худож</a:t>
            </a:r>
            <a:r>
              <a:rPr lang="ru-RU" dirty="0" smtClean="0"/>
              <a:t>. </a:t>
            </a:r>
            <a:r>
              <a:rPr lang="ru-RU" dirty="0" smtClean="0"/>
              <a:t>С</a:t>
            </a:r>
            <a:r>
              <a:rPr lang="ru-RU" dirty="0" smtClean="0"/>
              <a:t>. </a:t>
            </a:r>
            <a:r>
              <a:rPr lang="ru-RU" dirty="0" err="1" smtClean="0"/>
              <a:t>Артюшенко</a:t>
            </a:r>
            <a:r>
              <a:rPr lang="ru-RU" dirty="0" smtClean="0"/>
              <a:t>. - </a:t>
            </a:r>
            <a:r>
              <a:rPr lang="ru-RU" dirty="0" err="1" smtClean="0"/>
              <a:t>Київ</a:t>
            </a:r>
            <a:r>
              <a:rPr lang="ru-RU" dirty="0" smtClean="0"/>
              <a:t>: </a:t>
            </a:r>
            <a:r>
              <a:rPr lang="ru-RU" dirty="0" smtClean="0"/>
              <a:t>Веселка</a:t>
            </a:r>
            <a:r>
              <a:rPr lang="ru-RU" dirty="0" smtClean="0"/>
              <a:t>, 1968. - 198 с.</a:t>
            </a:r>
          </a:p>
          <a:p>
            <a:endParaRPr lang="uk-UA" dirty="0"/>
          </a:p>
          <a:p>
            <a:r>
              <a:rPr lang="ru-RU" dirty="0" smtClean="0"/>
              <a:t>Сад </a:t>
            </a:r>
            <a:r>
              <a:rPr lang="ru-RU" dirty="0" err="1" smtClean="0"/>
              <a:t>божественних</a:t>
            </a:r>
            <a:r>
              <a:rPr lang="ru-RU" dirty="0" smtClean="0"/>
              <a:t> </a:t>
            </a:r>
            <a:r>
              <a:rPr lang="ru-RU" dirty="0" err="1" smtClean="0"/>
              <a:t>пісень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проросли </a:t>
            </a:r>
            <a:r>
              <a:rPr lang="ru-RU" dirty="0" err="1" smtClean="0"/>
              <a:t>із</a:t>
            </a:r>
            <a:r>
              <a:rPr lang="ru-RU" dirty="0" smtClean="0"/>
              <a:t> зерен Святого Письма - </a:t>
            </a:r>
            <a:r>
              <a:rPr lang="ru-RU" dirty="0" err="1" smtClean="0"/>
              <a:t>барокова</a:t>
            </a:r>
            <a:r>
              <a:rPr lang="ru-RU" dirty="0" smtClean="0"/>
              <a:t> </a:t>
            </a:r>
            <a:r>
              <a:rPr lang="ru-RU" dirty="0" err="1" smtClean="0"/>
              <a:t>збірка</a:t>
            </a:r>
            <a:r>
              <a:rPr lang="ru-RU" dirty="0" smtClean="0"/>
              <a:t> </a:t>
            </a:r>
            <a:r>
              <a:rPr lang="ru-RU" dirty="0" err="1" smtClean="0"/>
              <a:t>метафізичних</a:t>
            </a:r>
            <a:r>
              <a:rPr lang="ru-RU" dirty="0" smtClean="0"/>
              <a:t> </a:t>
            </a:r>
            <a:r>
              <a:rPr lang="ru-RU" dirty="0" err="1" smtClean="0"/>
              <a:t>віршів</a:t>
            </a:r>
            <a:r>
              <a:rPr lang="ru-RU" dirty="0" smtClean="0"/>
              <a:t>, написана </a:t>
            </a:r>
            <a:r>
              <a:rPr lang="ru-RU" dirty="0" err="1" smtClean="0"/>
              <a:t>Григорієм</a:t>
            </a:r>
            <a:r>
              <a:rPr lang="ru-RU" dirty="0" smtClean="0"/>
              <a:t> Сковородою й </a:t>
            </a:r>
            <a:r>
              <a:rPr lang="ru-RU" dirty="0" err="1" smtClean="0"/>
              <a:t>виданих</a:t>
            </a:r>
            <a:r>
              <a:rPr lang="ru-RU" dirty="0" smtClean="0"/>
              <a:t> посмертно у 1861 </a:t>
            </a:r>
            <a:r>
              <a:rPr lang="ru-RU" dirty="0" err="1" smtClean="0"/>
              <a:t>році</a:t>
            </a:r>
            <a:r>
              <a:rPr lang="ru-RU" dirty="0" smtClean="0"/>
              <a:t>. Одним з </a:t>
            </a:r>
            <a:r>
              <a:rPr lang="ru-RU" dirty="0" err="1" smtClean="0"/>
              <a:t>найвідоміших</a:t>
            </a:r>
            <a:r>
              <a:rPr lang="ru-RU" dirty="0" smtClean="0"/>
              <a:t> </a:t>
            </a:r>
            <a:r>
              <a:rPr lang="ru-RU" dirty="0" err="1" smtClean="0"/>
              <a:t>віршів</a:t>
            </a:r>
            <a:r>
              <a:rPr lang="ru-RU" dirty="0" smtClean="0"/>
              <a:t> </a:t>
            </a:r>
            <a:r>
              <a:rPr lang="ru-RU" dirty="0" err="1" smtClean="0"/>
              <a:t>збірки</a:t>
            </a:r>
            <a:r>
              <a:rPr lang="ru-RU" dirty="0" smtClean="0"/>
              <a:t> є 10-та </a:t>
            </a:r>
            <a:r>
              <a:rPr lang="ru-RU" dirty="0" err="1" smtClean="0"/>
              <a:t>пісня</a:t>
            </a:r>
            <a:r>
              <a:rPr lang="ru-RU" dirty="0" smtClean="0"/>
              <a:t> "Всякому городу нрав и права" "Всякому </a:t>
            </a:r>
            <a:r>
              <a:rPr lang="ru-RU" dirty="0" err="1" smtClean="0"/>
              <a:t>місту</a:t>
            </a:r>
            <a:r>
              <a:rPr lang="ru-RU" dirty="0" smtClean="0"/>
              <a:t> - </a:t>
            </a:r>
            <a:r>
              <a:rPr lang="ru-RU" dirty="0" err="1" smtClean="0"/>
              <a:t>звичай</a:t>
            </a:r>
            <a:r>
              <a:rPr lang="ru-RU" dirty="0" smtClean="0"/>
              <a:t> і права"</a:t>
            </a:r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56" y="1493448"/>
            <a:ext cx="2428088" cy="354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2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98" y="877020"/>
            <a:ext cx="3150680" cy="4967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83200" y="109850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Сковорода, Г. С. </a:t>
            </a:r>
            <a:r>
              <a:rPr lang="ru-RU" dirty="0" err="1"/>
              <a:t>Пізнай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/ </a:t>
            </a:r>
            <a:r>
              <a:rPr lang="ru-RU" dirty="0" smtClean="0"/>
              <a:t>                           Г</a:t>
            </a:r>
            <a:r>
              <a:rPr lang="ru-RU" dirty="0"/>
              <a:t>. С. Сковорода. – </a:t>
            </a:r>
            <a:r>
              <a:rPr lang="ru-RU" dirty="0" err="1"/>
              <a:t>Львів</a:t>
            </a:r>
            <a:r>
              <a:rPr lang="ru-RU" dirty="0"/>
              <a:t> : </a:t>
            </a:r>
            <a:r>
              <a:rPr lang="ru-RU" dirty="0" err="1"/>
              <a:t>Світ</a:t>
            </a:r>
            <a:r>
              <a:rPr lang="ru-RU" dirty="0"/>
              <a:t>, 1995. – 527 с.</a:t>
            </a:r>
          </a:p>
          <a:p>
            <a:endParaRPr lang="ru-RU" dirty="0"/>
          </a:p>
          <a:p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стала на шлях духовного </a:t>
            </a:r>
            <a:r>
              <a:rPr lang="ru-RU" dirty="0" err="1"/>
              <a:t>відродження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людей </a:t>
            </a:r>
            <a:r>
              <a:rPr lang="ru-RU" dirty="0" err="1"/>
              <a:t>повертаються</a:t>
            </a:r>
            <a:r>
              <a:rPr lang="ru-RU" dirty="0"/>
              <a:t> до Бога, </a:t>
            </a:r>
            <a:r>
              <a:rPr lang="ru-RU" dirty="0" err="1"/>
              <a:t>читають</a:t>
            </a:r>
            <a:r>
              <a:rPr lang="ru-RU" dirty="0"/>
              <a:t> </a:t>
            </a:r>
            <a:r>
              <a:rPr lang="ru-RU" dirty="0" err="1"/>
              <a:t>Біблію</a:t>
            </a:r>
            <a:r>
              <a:rPr lang="ru-RU" dirty="0"/>
              <a:t>. </a:t>
            </a:r>
            <a:r>
              <a:rPr lang="ru-RU" dirty="0" err="1"/>
              <a:t>Читають</a:t>
            </a:r>
            <a:r>
              <a:rPr lang="ru-RU" dirty="0"/>
              <a:t>… та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розуміють</a:t>
            </a:r>
            <a:r>
              <a:rPr lang="ru-RU" dirty="0"/>
              <a:t>? </a:t>
            </a:r>
            <a:r>
              <a:rPr lang="ru-RU" dirty="0" err="1"/>
              <a:t>Гадаємо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«любитель </a:t>
            </a:r>
            <a:r>
              <a:rPr lang="ru-RU" dirty="0" err="1"/>
              <a:t>священної</a:t>
            </a:r>
            <a:r>
              <a:rPr lang="ru-RU" dirty="0"/>
              <a:t> </a:t>
            </a:r>
            <a:r>
              <a:rPr lang="ru-RU" dirty="0" err="1"/>
              <a:t>Біблії</a:t>
            </a:r>
            <a:r>
              <a:rPr lang="ru-RU" dirty="0"/>
              <a:t>» </a:t>
            </a:r>
            <a:r>
              <a:rPr lang="ru-RU" dirty="0" err="1"/>
              <a:t>Григорій</a:t>
            </a:r>
            <a:r>
              <a:rPr lang="ru-RU" dirty="0"/>
              <a:t> Сковорода, </a:t>
            </a:r>
            <a:r>
              <a:rPr lang="ru-RU" dirty="0" err="1"/>
              <a:t>який</a:t>
            </a:r>
            <a:r>
              <a:rPr lang="ru-RU" dirty="0"/>
              <a:t> заговорив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книзі</a:t>
            </a:r>
            <a:r>
              <a:rPr lang="ru-RU" dirty="0"/>
              <a:t> </a:t>
            </a:r>
            <a:r>
              <a:rPr lang="ru-RU" dirty="0" err="1"/>
              <a:t>зрозумілою</a:t>
            </a:r>
            <a:r>
              <a:rPr lang="ru-RU" dirty="0"/>
              <a:t> </a:t>
            </a:r>
            <a:r>
              <a:rPr lang="ru-RU" dirty="0" err="1"/>
              <a:t>сучасною</a:t>
            </a:r>
            <a:r>
              <a:rPr lang="ru-RU" dirty="0"/>
              <a:t>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творчого</a:t>
            </a:r>
            <a:r>
              <a:rPr lang="ru-RU" dirty="0"/>
              <a:t> </a:t>
            </a:r>
            <a:r>
              <a:rPr lang="ru-RU" dirty="0" err="1"/>
              <a:t>доробку</a:t>
            </a:r>
            <a:r>
              <a:rPr lang="ru-RU" dirty="0"/>
              <a:t> </a:t>
            </a:r>
            <a:r>
              <a:rPr lang="ru-RU" dirty="0" err="1"/>
              <a:t>мислителя</a:t>
            </a:r>
            <a:r>
              <a:rPr lang="ru-RU" dirty="0"/>
              <a:t> тут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повно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діалоги</a:t>
            </a:r>
            <a:r>
              <a:rPr lang="ru-RU" dirty="0"/>
              <a:t> й </a:t>
            </a:r>
            <a:r>
              <a:rPr lang="ru-RU" dirty="0" err="1"/>
              <a:t>трактати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дається</a:t>
            </a:r>
            <a:r>
              <a:rPr lang="ru-RU" dirty="0"/>
              <a:t> </a:t>
            </a:r>
            <a:r>
              <a:rPr lang="ru-RU" dirty="0" err="1"/>
              <a:t>роз’яснення</a:t>
            </a:r>
            <a:r>
              <a:rPr lang="ru-RU" dirty="0"/>
              <a:t> «Святого письма», </a:t>
            </a:r>
            <a:r>
              <a:rPr lang="ru-RU" dirty="0" err="1"/>
              <a:t>розуміння</a:t>
            </a:r>
            <a:r>
              <a:rPr lang="ru-RU" dirty="0"/>
              <a:t> Бога, </a:t>
            </a:r>
            <a:r>
              <a:rPr lang="ru-RU" dirty="0" err="1"/>
              <a:t>Всесвіту</a:t>
            </a:r>
            <a:r>
              <a:rPr lang="ru-RU" dirty="0"/>
              <a:t>,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друкується</a:t>
            </a:r>
            <a:r>
              <a:rPr lang="ru-RU" dirty="0"/>
              <a:t> переклад </a:t>
            </a:r>
            <a:r>
              <a:rPr lang="ru-RU" dirty="0" err="1"/>
              <a:t>біографії</a:t>
            </a:r>
            <a:r>
              <a:rPr lang="ru-RU" dirty="0"/>
              <a:t> Г. Сковороди,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скомпонував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друг і </a:t>
            </a:r>
            <a:r>
              <a:rPr lang="ru-RU" dirty="0" err="1"/>
              <a:t>учень</a:t>
            </a:r>
            <a:r>
              <a:rPr lang="ru-RU" dirty="0"/>
              <a:t> М. </a:t>
            </a:r>
            <a:r>
              <a:rPr lang="ru-RU" dirty="0" err="1"/>
              <a:t>Ковалинський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439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7824" y="1632765"/>
            <a:ext cx="4595569" cy="34361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22900" y="105307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Григорій</a:t>
            </a:r>
            <a:r>
              <a:rPr lang="ru-RU" dirty="0" smtClean="0"/>
              <a:t> </a:t>
            </a:r>
            <a:r>
              <a:rPr lang="ru-RU" dirty="0"/>
              <a:t>Сковорода в </a:t>
            </a:r>
            <a:r>
              <a:rPr lang="ru-RU" dirty="0" err="1"/>
              <a:t>спогадах</a:t>
            </a:r>
            <a:r>
              <a:rPr lang="ru-RU" dirty="0"/>
              <a:t> </a:t>
            </a:r>
            <a:r>
              <a:rPr lang="ru-RU" dirty="0" err="1"/>
              <a:t>сучасників</a:t>
            </a:r>
            <a:r>
              <a:rPr lang="ru-RU" dirty="0"/>
              <a:t> і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smtClean="0"/>
              <a:t>легендах / </a:t>
            </a:r>
            <a:r>
              <a:rPr lang="ru-RU" dirty="0"/>
              <a:t>уклад. В. Г. </a:t>
            </a:r>
            <a:r>
              <a:rPr lang="ru-RU" dirty="0" err="1"/>
              <a:t>Штих</a:t>
            </a:r>
            <a:r>
              <a:rPr lang="ru-RU" dirty="0"/>
              <a:t> ; </a:t>
            </a:r>
            <a:r>
              <a:rPr lang="ru-RU" dirty="0" err="1"/>
              <a:t>передм</a:t>
            </a:r>
            <a:r>
              <a:rPr lang="ru-RU" dirty="0"/>
              <a:t>., пер. рос. </a:t>
            </a:r>
            <a:r>
              <a:rPr lang="ru-RU" dirty="0" err="1"/>
              <a:t>текстів</a:t>
            </a:r>
            <a:r>
              <a:rPr lang="ru-RU" dirty="0"/>
              <a:t> і </a:t>
            </a:r>
            <a:r>
              <a:rPr lang="ru-RU" dirty="0" err="1"/>
              <a:t>комент</a:t>
            </a:r>
            <a:r>
              <a:rPr lang="ru-RU" dirty="0"/>
              <a:t>. Д. М. Дудка ; </a:t>
            </a:r>
            <a:r>
              <a:rPr lang="ru-RU" dirty="0" err="1"/>
              <a:t>Літературно-меморіальний</a:t>
            </a:r>
            <a:r>
              <a:rPr lang="ru-RU" dirty="0"/>
              <a:t> музей </a:t>
            </a:r>
            <a:r>
              <a:rPr lang="ru-RU" dirty="0" err="1"/>
              <a:t>Г.С.Сковороди</a:t>
            </a:r>
            <a:r>
              <a:rPr lang="ru-RU" dirty="0"/>
              <a:t>. - </a:t>
            </a:r>
            <a:r>
              <a:rPr lang="ru-RU" dirty="0" err="1" smtClean="0"/>
              <a:t>Харків</a:t>
            </a:r>
            <a:r>
              <a:rPr lang="ru-RU" dirty="0" smtClean="0"/>
              <a:t> </a:t>
            </a:r>
            <a:r>
              <a:rPr lang="ru-RU" dirty="0"/>
              <a:t>: </a:t>
            </a:r>
            <a:r>
              <a:rPr lang="ru-RU" dirty="0" err="1"/>
              <a:t>Оригінал</a:t>
            </a:r>
            <a:r>
              <a:rPr lang="ru-RU" dirty="0"/>
              <a:t>, 2002. - 96 </a:t>
            </a:r>
            <a:r>
              <a:rPr lang="ru-RU" dirty="0" smtClean="0"/>
              <a:t>с.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ru-RU" dirty="0" err="1"/>
              <a:t>Вперше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книзі</a:t>
            </a:r>
            <a:r>
              <a:rPr lang="ru-RU" dirty="0"/>
              <a:t> </a:t>
            </a:r>
            <a:r>
              <a:rPr lang="ru-RU" dirty="0" err="1"/>
              <a:t>зібрано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спогади</a:t>
            </a:r>
            <a:r>
              <a:rPr lang="ru-RU" dirty="0"/>
              <a:t> </a:t>
            </a:r>
            <a:r>
              <a:rPr lang="ru-RU" dirty="0" err="1" smtClean="0"/>
              <a:t>сучасників</a:t>
            </a:r>
            <a:r>
              <a:rPr lang="ru-RU" dirty="0" smtClean="0"/>
              <a:t> і </a:t>
            </a:r>
            <a:r>
              <a:rPr lang="ru-RU" dirty="0" err="1" smtClean="0"/>
              <a:t>народні</a:t>
            </a:r>
            <a:r>
              <a:rPr lang="ru-RU" dirty="0" smtClean="0"/>
              <a:t> </a:t>
            </a:r>
            <a:r>
              <a:rPr lang="ru-RU" dirty="0" err="1" smtClean="0"/>
              <a:t>легенди</a:t>
            </a:r>
            <a:r>
              <a:rPr lang="ru-RU" dirty="0" smtClean="0"/>
              <a:t> про </a:t>
            </a:r>
            <a:r>
              <a:rPr lang="ru-RU" dirty="0" err="1"/>
              <a:t>видатного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філософа</a:t>
            </a:r>
            <a:r>
              <a:rPr lang="ru-RU" dirty="0"/>
              <a:t>, </a:t>
            </a:r>
            <a:r>
              <a:rPr lang="ru-RU" dirty="0" err="1"/>
              <a:t>літератора</a:t>
            </a:r>
            <a:r>
              <a:rPr lang="ru-RU" dirty="0"/>
              <a:t> та </a:t>
            </a:r>
            <a:r>
              <a:rPr lang="ru-RU" dirty="0" err="1"/>
              <a:t>неординарну</a:t>
            </a:r>
            <a:r>
              <a:rPr lang="ru-RU" dirty="0"/>
              <a:t> </a:t>
            </a:r>
            <a:r>
              <a:rPr lang="ru-RU" dirty="0" err="1" smtClean="0"/>
              <a:t>особистість</a:t>
            </a:r>
            <a:r>
              <a:rPr lang="ru-RU" dirty="0" smtClean="0"/>
              <a:t> Г. Сковороду, </a:t>
            </a:r>
            <a:r>
              <a:rPr lang="ru-RU" dirty="0" err="1" smtClean="0"/>
              <a:t>розкидані</a:t>
            </a:r>
            <a:r>
              <a:rPr lang="ru-RU" dirty="0" smtClean="0"/>
              <a:t> по </a:t>
            </a:r>
            <a:r>
              <a:rPr lang="ru-RU" dirty="0" err="1" smtClean="0"/>
              <a:t>багатьох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, </a:t>
            </a:r>
            <a:r>
              <a:rPr lang="ru-RU" dirty="0" err="1" smtClean="0"/>
              <a:t>рідкісних</a:t>
            </a:r>
            <a:r>
              <a:rPr lang="ru-RU" dirty="0" smtClean="0"/>
              <a:t> </a:t>
            </a:r>
            <a:r>
              <a:rPr lang="ru-RU" dirty="0" err="1" smtClean="0"/>
              <a:t>виданнях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3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5900" y="14983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Сковорода, </a:t>
            </a:r>
            <a:r>
              <a:rPr lang="ru-RU" dirty="0" smtClean="0"/>
              <a:t>Г. С. </a:t>
            </a:r>
            <a:r>
              <a:rPr lang="ru-RU" dirty="0" smtClean="0"/>
              <a:t>Байки </a:t>
            </a:r>
            <a:r>
              <a:rPr lang="ru-RU" dirty="0" err="1" smtClean="0"/>
              <a:t>Харківські</a:t>
            </a:r>
            <a:r>
              <a:rPr lang="ru-RU" dirty="0" smtClean="0"/>
              <a:t>. </a:t>
            </a:r>
            <a:r>
              <a:rPr lang="ru-RU" dirty="0" err="1" smtClean="0"/>
              <a:t>Афоризми</a:t>
            </a:r>
            <a:r>
              <a:rPr lang="ru-RU" dirty="0" smtClean="0"/>
              <a:t> / </a:t>
            </a:r>
            <a:r>
              <a:rPr lang="ru-RU" dirty="0" smtClean="0"/>
              <a:t>                   Г</a:t>
            </a:r>
            <a:r>
              <a:rPr lang="ru-RU" dirty="0" smtClean="0"/>
              <a:t>. С. Сковорода; за ред. О. Р. </a:t>
            </a:r>
            <a:r>
              <a:rPr lang="ru-RU" dirty="0" err="1" smtClean="0"/>
              <a:t>Мазуркевича</a:t>
            </a:r>
            <a:r>
              <a:rPr lang="ru-RU" dirty="0" smtClean="0"/>
              <a:t>; </a:t>
            </a:r>
            <a:r>
              <a:rPr lang="ru-RU" dirty="0" err="1" smtClean="0"/>
              <a:t>упоряд</a:t>
            </a:r>
            <a:r>
              <a:rPr lang="ru-RU" dirty="0" smtClean="0"/>
              <a:t>. і авт. </a:t>
            </a:r>
            <a:r>
              <a:rPr lang="ru-RU" dirty="0" err="1" smtClean="0"/>
              <a:t>предм</a:t>
            </a:r>
            <a:r>
              <a:rPr lang="ru-RU" dirty="0" smtClean="0"/>
              <a:t>. Н. О. </a:t>
            </a:r>
            <a:r>
              <a:rPr lang="ru-RU" dirty="0" err="1" smtClean="0"/>
              <a:t>Батюк</a:t>
            </a:r>
            <a:r>
              <a:rPr lang="ru-RU" dirty="0" smtClean="0"/>
              <a:t>; </a:t>
            </a:r>
            <a:r>
              <a:rPr lang="ru-RU" dirty="0" err="1" smtClean="0"/>
              <a:t>худож</a:t>
            </a:r>
            <a:r>
              <a:rPr lang="ru-RU" dirty="0" smtClean="0"/>
              <a:t>. </a:t>
            </a:r>
            <a:r>
              <a:rPr lang="ru-RU" dirty="0" smtClean="0"/>
              <a:t>                                В</a:t>
            </a:r>
            <a:r>
              <a:rPr lang="ru-RU" dirty="0" smtClean="0"/>
              <a:t>. Д. Чернуха. - </a:t>
            </a:r>
            <a:r>
              <a:rPr lang="ru-RU" dirty="0" err="1" smtClean="0"/>
              <a:t>Харків</a:t>
            </a:r>
            <a:r>
              <a:rPr lang="ru-RU" dirty="0" smtClean="0"/>
              <a:t>: Прапор, 1972. - 132 с.</a:t>
            </a:r>
          </a:p>
          <a:p>
            <a:endParaRPr lang="ru-RU" dirty="0"/>
          </a:p>
          <a:p>
            <a:r>
              <a:rPr lang="ru-RU" dirty="0" smtClean="0"/>
              <a:t> Книга видана до 250-річчя </a:t>
            </a:r>
            <a:r>
              <a:rPr lang="ru-RU" dirty="0" err="1" smtClean="0"/>
              <a:t>від</a:t>
            </a:r>
            <a:r>
              <a:rPr lang="ru-RU" dirty="0" smtClean="0"/>
              <a:t> дня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видатного</a:t>
            </a:r>
            <a:r>
              <a:rPr lang="ru-RU" dirty="0" smtClean="0"/>
              <a:t> </a:t>
            </a:r>
            <a:r>
              <a:rPr lang="ru-RU" dirty="0" err="1" smtClean="0"/>
              <a:t>представника</a:t>
            </a:r>
            <a:r>
              <a:rPr lang="ru-RU" dirty="0" smtClean="0"/>
              <a:t> </a:t>
            </a:r>
            <a:r>
              <a:rPr lang="ru-RU" dirty="0" err="1" smtClean="0"/>
              <a:t>демократичної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 </a:t>
            </a:r>
            <a:r>
              <a:rPr lang="ru-RU" dirty="0" err="1" smtClean="0"/>
              <a:t>Григорія</a:t>
            </a:r>
            <a:r>
              <a:rPr lang="ru-RU" dirty="0" smtClean="0"/>
              <a:t> Сковороди.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байкарської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тогочасне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з </a:t>
            </a:r>
            <a:r>
              <a:rPr lang="ru-RU" dirty="0" err="1" smtClean="0"/>
              <a:t>усіма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вадами</a:t>
            </a:r>
            <a:r>
              <a:rPr lang="ru-RU" dirty="0" smtClean="0"/>
              <a:t>. </a:t>
            </a:r>
            <a:r>
              <a:rPr lang="ru-RU" dirty="0" err="1" smtClean="0"/>
              <a:t>Афоризми</a:t>
            </a:r>
            <a:r>
              <a:rPr lang="ru-RU" dirty="0" smtClean="0"/>
              <a:t>- </a:t>
            </a:r>
            <a:r>
              <a:rPr lang="ru-RU" dirty="0" err="1" smtClean="0"/>
              <a:t>кращі</a:t>
            </a:r>
            <a:r>
              <a:rPr lang="ru-RU" dirty="0" smtClean="0"/>
              <a:t> </a:t>
            </a:r>
            <a:r>
              <a:rPr lang="ru-RU" dirty="0" err="1" smtClean="0"/>
              <a:t>вислови</a:t>
            </a:r>
            <a:r>
              <a:rPr lang="ru-RU" dirty="0" smtClean="0"/>
              <a:t>, думки, </a:t>
            </a:r>
            <a:r>
              <a:rPr lang="ru-RU" dirty="0" err="1" smtClean="0"/>
              <a:t>спостереження</a:t>
            </a:r>
            <a:r>
              <a:rPr lang="ru-RU" dirty="0" smtClean="0"/>
              <a:t>- </a:t>
            </a:r>
            <a:r>
              <a:rPr lang="ru-RU" dirty="0" err="1" smtClean="0"/>
              <a:t>дібрані</a:t>
            </a:r>
            <a:r>
              <a:rPr lang="ru-RU" dirty="0" smtClean="0"/>
              <a:t> з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поета</a:t>
            </a:r>
            <a:r>
              <a:rPr lang="ru-RU" dirty="0" smtClean="0"/>
              <a:t> і </a:t>
            </a:r>
            <a:r>
              <a:rPr lang="ru-RU" dirty="0" err="1" smtClean="0"/>
              <a:t>філософа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AutoShape 2" descr="Байки Харківські. Афориз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збірник «Байки харківські»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97" y="1036663"/>
            <a:ext cx="3536945" cy="48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06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obm.org.ua/wp-content/uploads/2022/11/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769" y="815717"/>
            <a:ext cx="3250692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05400" y="1004729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Сковорода, </a:t>
            </a:r>
            <a:r>
              <a:rPr lang="ru-RU" dirty="0" smtClean="0"/>
              <a:t>Г. С. </a:t>
            </a:r>
            <a:r>
              <a:rPr lang="ru-RU" dirty="0" err="1" smtClean="0"/>
              <a:t>Вірші</a:t>
            </a:r>
            <a:r>
              <a:rPr lang="ru-RU" dirty="0" smtClean="0"/>
              <a:t>. </a:t>
            </a:r>
            <a:r>
              <a:rPr lang="ru-RU" dirty="0" err="1" smtClean="0"/>
              <a:t>Пісні</a:t>
            </a:r>
            <a:r>
              <a:rPr lang="ru-RU" dirty="0" smtClean="0"/>
              <a:t>. Байки. </a:t>
            </a:r>
            <a:r>
              <a:rPr lang="ru-RU" dirty="0" err="1" smtClean="0"/>
              <a:t>Діалоги</a:t>
            </a:r>
            <a:r>
              <a:rPr lang="ru-RU" dirty="0" smtClean="0"/>
              <a:t>. </a:t>
            </a:r>
            <a:r>
              <a:rPr lang="ru-RU" dirty="0" err="1" smtClean="0"/>
              <a:t>Трактати</a:t>
            </a:r>
            <a:r>
              <a:rPr lang="ru-RU" dirty="0" smtClean="0"/>
              <a:t>. </a:t>
            </a:r>
            <a:r>
              <a:rPr lang="ru-RU" dirty="0" err="1" smtClean="0"/>
              <a:t>Притчі</a:t>
            </a:r>
            <a:r>
              <a:rPr lang="ru-RU" dirty="0" smtClean="0"/>
              <a:t>. </a:t>
            </a:r>
            <a:r>
              <a:rPr lang="ru-RU" dirty="0" err="1" smtClean="0"/>
              <a:t>Прозові</a:t>
            </a:r>
            <a:r>
              <a:rPr lang="ru-RU" dirty="0" smtClean="0"/>
              <a:t> </a:t>
            </a:r>
            <a:r>
              <a:rPr lang="ru-RU" dirty="0" err="1" smtClean="0"/>
              <a:t>переклади</a:t>
            </a:r>
            <a:r>
              <a:rPr lang="ru-RU" dirty="0" smtClean="0"/>
              <a:t>. </a:t>
            </a:r>
            <a:r>
              <a:rPr lang="ru-RU" dirty="0" err="1" smtClean="0"/>
              <a:t>Листи</a:t>
            </a:r>
            <a:r>
              <a:rPr lang="ru-RU" dirty="0" smtClean="0"/>
              <a:t> / </a:t>
            </a:r>
            <a:r>
              <a:rPr lang="ru-RU" dirty="0" smtClean="0"/>
              <a:t>                  Г</a:t>
            </a:r>
            <a:r>
              <a:rPr lang="ru-RU" dirty="0" smtClean="0"/>
              <a:t>. С. Сковорода; уклад., вступ. ст. і прим. І. В. </a:t>
            </a:r>
            <a:r>
              <a:rPr lang="ru-RU" dirty="0" err="1" smtClean="0"/>
              <a:t>Іваньо</a:t>
            </a:r>
            <a:r>
              <a:rPr lang="ru-RU" dirty="0" smtClean="0"/>
              <a:t>; АН УРСР. - </a:t>
            </a:r>
            <a:r>
              <a:rPr lang="ru-RU" dirty="0" err="1" smtClean="0"/>
              <a:t>Київ</a:t>
            </a:r>
            <a:r>
              <a:rPr lang="ru-RU" dirty="0" smtClean="0"/>
              <a:t>: Наук. думка, 1983. - 543 с.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особі</a:t>
            </a:r>
            <a:r>
              <a:rPr lang="ru-RU" dirty="0" smtClean="0"/>
              <a:t> </a:t>
            </a:r>
            <a:r>
              <a:rPr lang="ru-RU" dirty="0" err="1" smtClean="0"/>
              <a:t>Григорія</a:t>
            </a:r>
            <a:r>
              <a:rPr lang="ru-RU" dirty="0" smtClean="0"/>
              <a:t> Сковороди </a:t>
            </a:r>
            <a:r>
              <a:rPr lang="ru-RU" dirty="0" err="1" smtClean="0"/>
              <a:t>вітчизняна</a:t>
            </a:r>
            <a:r>
              <a:rPr lang="ru-RU" dirty="0" smtClean="0"/>
              <a:t> культура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оригінального</a:t>
            </a:r>
            <a:r>
              <a:rPr lang="ru-RU" dirty="0" smtClean="0"/>
              <a:t> </a:t>
            </a:r>
            <a:r>
              <a:rPr lang="ru-RU" dirty="0" err="1" smtClean="0"/>
              <a:t>мислителя</a:t>
            </a:r>
            <a:r>
              <a:rPr lang="ru-RU" dirty="0" smtClean="0"/>
              <a:t> і </a:t>
            </a:r>
            <a:r>
              <a:rPr lang="ru-RU" dirty="0" err="1" smtClean="0"/>
              <a:t>письменника</a:t>
            </a:r>
            <a:r>
              <a:rPr lang="ru-RU" dirty="0" smtClean="0"/>
              <a:t>, </a:t>
            </a:r>
            <a:r>
              <a:rPr lang="ru-RU" dirty="0" err="1" smtClean="0"/>
              <a:t>пристрасна</a:t>
            </a:r>
            <a:r>
              <a:rPr lang="ru-RU" dirty="0" smtClean="0"/>
              <a:t> думка </a:t>
            </a:r>
            <a:r>
              <a:rPr lang="ru-RU" dirty="0" err="1" smtClean="0"/>
              <a:t>якого</a:t>
            </a:r>
            <a:r>
              <a:rPr lang="ru-RU" dirty="0" smtClean="0"/>
              <a:t> не </a:t>
            </a:r>
            <a:r>
              <a:rPr lang="ru-RU" dirty="0" err="1" smtClean="0"/>
              <a:t>бажала</a:t>
            </a:r>
            <a:r>
              <a:rPr lang="ru-RU" dirty="0" smtClean="0"/>
              <a:t> й не могла </a:t>
            </a:r>
            <a:r>
              <a:rPr lang="ru-RU" dirty="0" err="1" smtClean="0"/>
              <a:t>миритися</a:t>
            </a:r>
            <a:r>
              <a:rPr lang="ru-RU" dirty="0" smtClean="0"/>
              <a:t> з несправедливою, </a:t>
            </a:r>
            <a:r>
              <a:rPr lang="ru-RU" dirty="0" err="1" smtClean="0"/>
              <a:t>ворожою</a:t>
            </a:r>
            <a:r>
              <a:rPr lang="ru-RU" dirty="0" smtClean="0"/>
              <a:t> </a:t>
            </a:r>
            <a:r>
              <a:rPr lang="ru-RU" dirty="0" err="1" smtClean="0"/>
              <a:t>трудовій</a:t>
            </a:r>
            <a:r>
              <a:rPr lang="ru-RU" dirty="0" smtClean="0"/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 </a:t>
            </a:r>
            <a:r>
              <a:rPr lang="ru-RU" dirty="0" err="1" smtClean="0"/>
              <a:t>соціальною</a:t>
            </a:r>
            <a:r>
              <a:rPr lang="ru-RU" dirty="0" smtClean="0"/>
              <a:t> </a:t>
            </a:r>
            <a:r>
              <a:rPr lang="ru-RU" dirty="0" err="1" smtClean="0"/>
              <a:t>дійсністю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виступив</a:t>
            </a:r>
            <a:r>
              <a:rPr lang="ru-RU" dirty="0" smtClean="0"/>
              <a:t> як </a:t>
            </a:r>
            <a:r>
              <a:rPr lang="ru-RU" dirty="0" err="1" smtClean="0"/>
              <a:t>виразник</a:t>
            </a:r>
            <a:r>
              <a:rPr lang="ru-RU" dirty="0" smtClean="0"/>
              <a:t> </a:t>
            </a:r>
            <a:r>
              <a:rPr lang="ru-RU" dirty="0" err="1" smtClean="0"/>
              <a:t>ідей</a:t>
            </a:r>
            <a:r>
              <a:rPr lang="ru-RU" dirty="0" smtClean="0"/>
              <a:t> </a:t>
            </a:r>
            <a:r>
              <a:rPr lang="ru-RU" dirty="0" err="1" smtClean="0"/>
              <a:t>гуманізму</a:t>
            </a:r>
            <a:r>
              <a:rPr lang="ru-RU" dirty="0" smtClean="0"/>
              <a:t> та </a:t>
            </a:r>
            <a:r>
              <a:rPr lang="ru-RU" dirty="0" err="1" smtClean="0"/>
              <a:t>селянського</a:t>
            </a:r>
            <a:r>
              <a:rPr lang="ru-RU" dirty="0" smtClean="0"/>
              <a:t> </a:t>
            </a:r>
            <a:r>
              <a:rPr lang="ru-RU" dirty="0" err="1" smtClean="0"/>
              <a:t>просвітительства</a:t>
            </a:r>
            <a:r>
              <a:rPr lang="ru-RU" dirty="0" smtClean="0"/>
              <a:t>, </a:t>
            </a:r>
            <a:r>
              <a:rPr lang="ru-RU" dirty="0" err="1" smtClean="0"/>
              <a:t>різко</a:t>
            </a:r>
            <a:r>
              <a:rPr lang="ru-RU" dirty="0" smtClean="0"/>
              <a:t> засудив </a:t>
            </a:r>
            <a:r>
              <a:rPr lang="ru-RU" dirty="0" err="1" smtClean="0"/>
              <a:t>хижацькі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</a:t>
            </a:r>
            <a:r>
              <a:rPr lang="ru-RU" dirty="0" err="1" smtClean="0"/>
              <a:t>панівних</a:t>
            </a:r>
            <a:r>
              <a:rPr lang="ru-RU" dirty="0" smtClean="0"/>
              <a:t> </a:t>
            </a:r>
            <a:r>
              <a:rPr lang="ru-RU" dirty="0" err="1" smtClean="0"/>
              <a:t>класів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злочинність</a:t>
            </a:r>
            <a:r>
              <a:rPr lang="ru-RU" dirty="0" smtClean="0"/>
              <a:t> та </a:t>
            </a:r>
            <a:r>
              <a:rPr lang="ru-RU" dirty="0" err="1" smtClean="0"/>
              <a:t>аморальність</a:t>
            </a:r>
            <a:r>
              <a:rPr lang="ru-RU" dirty="0" smtClean="0"/>
              <a:t>, </a:t>
            </a:r>
            <a:r>
              <a:rPr lang="ru-RU" dirty="0" err="1" smtClean="0"/>
              <a:t>жорстокість</a:t>
            </a:r>
            <a:r>
              <a:rPr lang="ru-RU" dirty="0" smtClean="0"/>
              <a:t> і </a:t>
            </a:r>
            <a:r>
              <a:rPr lang="ru-RU" dirty="0" err="1" smtClean="0"/>
              <a:t>зажерливість</a:t>
            </a:r>
            <a:r>
              <a:rPr lang="ru-RU" dirty="0" smtClean="0"/>
              <a:t>, паразитизм і </a:t>
            </a:r>
            <a:r>
              <a:rPr lang="ru-RU" dirty="0" err="1" smtClean="0"/>
              <a:t>пихатість</a:t>
            </a:r>
            <a:r>
              <a:rPr lang="ru-RU" dirty="0" smtClean="0"/>
              <a:t>.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Сковорода </a:t>
            </a:r>
            <a:r>
              <a:rPr lang="ru-RU" dirty="0" err="1" smtClean="0"/>
              <a:t>послідовно</a:t>
            </a:r>
            <a:r>
              <a:rPr lang="ru-RU" dirty="0" smtClean="0"/>
              <a:t> </a:t>
            </a:r>
            <a:r>
              <a:rPr lang="ru-RU" dirty="0" err="1" smtClean="0"/>
              <a:t>уникав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могло </a:t>
            </a:r>
            <a:r>
              <a:rPr lang="ru-RU" dirty="0" err="1" smtClean="0"/>
              <a:t>уярмити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дух і волю до </a:t>
            </a:r>
            <a:r>
              <a:rPr lang="ru-RU" dirty="0" err="1" smtClean="0"/>
              <a:t>свободи</a:t>
            </a:r>
            <a:r>
              <a:rPr lang="ru-RU" dirty="0" smtClean="0"/>
              <a:t>, і з </a:t>
            </a:r>
            <a:r>
              <a:rPr lang="ru-RU" dirty="0" err="1" smtClean="0"/>
              <a:t>повним</a:t>
            </a:r>
            <a:r>
              <a:rPr lang="ru-RU" dirty="0" smtClean="0"/>
              <a:t> правом </a:t>
            </a:r>
            <a:r>
              <a:rPr lang="ru-RU" dirty="0" err="1" smtClean="0"/>
              <a:t>заповів</a:t>
            </a:r>
            <a:r>
              <a:rPr lang="ru-RU" dirty="0" smtClean="0"/>
              <a:t> </a:t>
            </a:r>
            <a:r>
              <a:rPr lang="ru-RU" dirty="0" err="1" smtClean="0"/>
              <a:t>написати</a:t>
            </a:r>
            <a:r>
              <a:rPr lang="ru-RU" dirty="0" smtClean="0"/>
              <a:t> на </a:t>
            </a:r>
            <a:r>
              <a:rPr lang="ru-RU" dirty="0" err="1" smtClean="0"/>
              <a:t>могилі</a:t>
            </a:r>
            <a:r>
              <a:rPr lang="ru-RU" dirty="0" smtClean="0"/>
              <a:t> слова: «</a:t>
            </a:r>
            <a:r>
              <a:rPr lang="ru-RU" dirty="0" err="1" smtClean="0"/>
              <a:t>Світ</a:t>
            </a:r>
            <a:r>
              <a:rPr lang="ru-RU" dirty="0" smtClean="0"/>
              <a:t> ловив мене, та не </a:t>
            </a:r>
            <a:r>
              <a:rPr lang="ru-RU" dirty="0" err="1" smtClean="0"/>
              <a:t>впіймав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44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obm.org.ua/wp-content/uploads/2022/11/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63" y="1028688"/>
            <a:ext cx="322897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45100" y="1304141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effectLst/>
                <a:latin typeface="e-Ukraine"/>
              </a:rPr>
              <a:t>Сковорода, Г. </a:t>
            </a:r>
            <a:r>
              <a:rPr lang="ru-RU" b="0" i="0" dirty="0" smtClean="0">
                <a:effectLst/>
                <a:latin typeface="e-Ukraine"/>
              </a:rPr>
              <a:t>Твори] </a:t>
            </a:r>
            <a:r>
              <a:rPr lang="ru-RU" b="0" i="0" dirty="0" smtClean="0">
                <a:effectLst/>
                <a:latin typeface="e-Ukraine"/>
              </a:rPr>
              <a:t>= </a:t>
            </a:r>
            <a:r>
              <a:rPr lang="en-US" b="0" i="0" dirty="0" smtClean="0">
                <a:effectLst/>
                <a:latin typeface="e-Ukraine"/>
              </a:rPr>
              <a:t>Works in two volumes : </a:t>
            </a:r>
            <a:r>
              <a:rPr lang="ru-RU" b="0" i="0" dirty="0" smtClean="0">
                <a:effectLst/>
                <a:latin typeface="e-Ukraine"/>
              </a:rPr>
              <a:t>у 2 т. Т. 1 : </a:t>
            </a:r>
            <a:r>
              <a:rPr lang="ru-RU" b="0" i="0" dirty="0" err="1" smtClean="0">
                <a:effectLst/>
                <a:latin typeface="e-Ukraine"/>
              </a:rPr>
              <a:t>Поезії</a:t>
            </a:r>
            <a:r>
              <a:rPr lang="ru-RU" b="0" i="0" dirty="0" smtClean="0">
                <a:effectLst/>
                <a:latin typeface="e-Ukraine"/>
              </a:rPr>
              <a:t>. Байки. </a:t>
            </a:r>
            <a:r>
              <a:rPr lang="ru-RU" b="0" i="0" dirty="0" err="1" smtClean="0">
                <a:effectLst/>
                <a:latin typeface="e-Ukraine"/>
              </a:rPr>
              <a:t>Трактати</a:t>
            </a:r>
            <a:r>
              <a:rPr lang="ru-RU" b="0" i="0" dirty="0" smtClean="0">
                <a:effectLst/>
                <a:latin typeface="e-Ukraine"/>
              </a:rPr>
              <a:t>. </a:t>
            </a:r>
            <a:r>
              <a:rPr lang="ru-RU" b="0" i="0" dirty="0" err="1" smtClean="0">
                <a:effectLst/>
                <a:latin typeface="e-Ukraine"/>
              </a:rPr>
              <a:t>Діалоги</a:t>
            </a:r>
            <a:r>
              <a:rPr lang="ru-RU" b="0" i="0" dirty="0" smtClean="0">
                <a:effectLst/>
                <a:latin typeface="e-Ukraine"/>
              </a:rPr>
              <a:t> / Г. Сковорода. – </a:t>
            </a:r>
            <a:r>
              <a:rPr lang="ru-RU" b="0" i="0" dirty="0" err="1" smtClean="0">
                <a:effectLst/>
                <a:latin typeface="e-Ukraine"/>
              </a:rPr>
              <a:t>Київ</a:t>
            </a:r>
            <a:r>
              <a:rPr lang="ru-RU" b="0" i="0" dirty="0" smtClean="0">
                <a:effectLst/>
                <a:latin typeface="e-Ukraine"/>
              </a:rPr>
              <a:t> : Обереги, 2005. – 527 с. – (</a:t>
            </a:r>
            <a:r>
              <a:rPr lang="ru-RU" b="0" i="0" dirty="0" err="1" smtClean="0">
                <a:effectLst/>
                <a:latin typeface="e-Ukraine"/>
              </a:rPr>
              <a:t>Київська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бібліотека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давнього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українського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письменства</a:t>
            </a:r>
            <a:r>
              <a:rPr lang="ru-RU" b="0" i="0" dirty="0" smtClean="0">
                <a:effectLst/>
                <a:latin typeface="e-Ukraine"/>
              </a:rPr>
              <a:t>).</a:t>
            </a:r>
          </a:p>
          <a:p>
            <a:endParaRPr lang="ru-RU" b="0" i="0" dirty="0" smtClean="0">
              <a:effectLst/>
              <a:latin typeface="e-Ukraine"/>
            </a:endParaRPr>
          </a:p>
          <a:p>
            <a:r>
              <a:rPr lang="ru-RU" b="0" i="0" dirty="0" smtClean="0">
                <a:effectLst/>
                <a:latin typeface="e-Ukraine"/>
              </a:rPr>
              <a:t>До </a:t>
            </a:r>
            <a:r>
              <a:rPr lang="ru-RU" b="0" i="0" dirty="0" err="1" smtClean="0">
                <a:effectLst/>
                <a:latin typeface="e-Ukraine"/>
              </a:rPr>
              <a:t>двотомника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творів</a:t>
            </a:r>
            <a:r>
              <a:rPr lang="ru-RU" b="0" i="0" dirty="0" smtClean="0">
                <a:effectLst/>
                <a:latin typeface="e-Ukraine"/>
              </a:rPr>
              <a:t> Г. Сковороди </a:t>
            </a:r>
            <a:r>
              <a:rPr lang="ru-RU" b="0" i="0" dirty="0" err="1" smtClean="0">
                <a:effectLst/>
                <a:latin typeface="e-Ukraine"/>
              </a:rPr>
              <a:t>увійшли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поезії</a:t>
            </a:r>
            <a:r>
              <a:rPr lang="ru-RU" b="0" i="0" dirty="0" smtClean="0">
                <a:effectLst/>
                <a:latin typeface="e-Ukraine"/>
              </a:rPr>
              <a:t>, байки, </a:t>
            </a:r>
            <a:r>
              <a:rPr lang="ru-RU" b="0" i="0" dirty="0" err="1" smtClean="0">
                <a:effectLst/>
                <a:latin typeface="e-Ukraine"/>
              </a:rPr>
              <a:t>притчі</a:t>
            </a:r>
            <a:r>
              <a:rPr lang="ru-RU" b="0" i="0" dirty="0" smtClean="0">
                <a:effectLst/>
                <a:latin typeface="e-Ukraine"/>
              </a:rPr>
              <a:t>, </a:t>
            </a:r>
            <a:r>
              <a:rPr lang="ru-RU" b="0" i="0" dirty="0" err="1" smtClean="0">
                <a:effectLst/>
                <a:latin typeface="e-Ukraine"/>
              </a:rPr>
              <a:t>філософські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трактати</a:t>
            </a:r>
            <a:r>
              <a:rPr lang="ru-RU" b="0" i="0" dirty="0" smtClean="0">
                <a:effectLst/>
                <a:latin typeface="e-Ukraine"/>
              </a:rPr>
              <a:t> й </a:t>
            </a:r>
            <a:r>
              <a:rPr lang="ru-RU" b="0" i="0" dirty="0" err="1" smtClean="0">
                <a:effectLst/>
                <a:latin typeface="e-Ukraine"/>
              </a:rPr>
              <a:t>діалоги</a:t>
            </a:r>
            <a:r>
              <a:rPr lang="ru-RU" b="0" i="0" dirty="0" smtClean="0">
                <a:effectLst/>
                <a:latin typeface="e-Ukraine"/>
              </a:rPr>
              <a:t>, </a:t>
            </a:r>
            <a:r>
              <a:rPr lang="ru-RU" b="0" i="0" dirty="0" err="1" smtClean="0">
                <a:effectLst/>
                <a:latin typeface="e-Ukraine"/>
              </a:rPr>
              <a:t>переклади</a:t>
            </a:r>
            <a:r>
              <a:rPr lang="ru-RU" b="0" i="0" dirty="0" smtClean="0">
                <a:effectLst/>
                <a:latin typeface="e-Ukraine"/>
              </a:rPr>
              <a:t> й </a:t>
            </a:r>
            <a:r>
              <a:rPr lang="ru-RU" b="0" i="0" dirty="0" err="1" smtClean="0">
                <a:effectLst/>
                <a:latin typeface="e-Ukraine"/>
              </a:rPr>
              <a:t>листи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видатного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українського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письменника-гуманіста</a:t>
            </a:r>
            <a:r>
              <a:rPr lang="ru-RU" b="0" i="0" dirty="0" smtClean="0">
                <a:effectLst/>
                <a:latin typeface="e-Ukraine"/>
              </a:rPr>
              <a:t>, </a:t>
            </a:r>
            <a:r>
              <a:rPr lang="ru-RU" b="0" i="0" dirty="0" err="1" smtClean="0">
                <a:effectLst/>
                <a:latin typeface="e-Ukraine"/>
              </a:rPr>
              <a:t>філософа</a:t>
            </a:r>
            <a:r>
              <a:rPr lang="ru-RU" b="0" i="0" dirty="0" smtClean="0">
                <a:effectLst/>
                <a:latin typeface="e-Ukraine"/>
              </a:rPr>
              <a:t> і </a:t>
            </a:r>
            <a:r>
              <a:rPr lang="ru-RU" b="0" i="0" dirty="0" err="1" smtClean="0">
                <a:effectLst/>
                <a:latin typeface="e-Ukraine"/>
              </a:rPr>
              <a:t>мислителя</a:t>
            </a:r>
            <a:r>
              <a:rPr lang="ru-RU" b="0" i="0" dirty="0" smtClean="0">
                <a:effectLst/>
                <a:latin typeface="e-Ukraine"/>
              </a:rPr>
              <a:t>, </a:t>
            </a:r>
            <a:r>
              <a:rPr lang="ru-RU" b="0" i="0" dirty="0" err="1" smtClean="0">
                <a:effectLst/>
                <a:latin typeface="e-Ukraine"/>
              </a:rPr>
              <a:t>просвітителя</a:t>
            </a:r>
            <a:r>
              <a:rPr lang="ru-RU" b="0" i="0" dirty="0" smtClean="0">
                <a:effectLst/>
                <a:latin typeface="e-Ukraine"/>
              </a:rPr>
              <a:t> і педагога, </a:t>
            </a:r>
            <a:r>
              <a:rPr lang="ru-RU" b="0" i="0" dirty="0" err="1" smtClean="0">
                <a:effectLst/>
                <a:latin typeface="e-Ukraine"/>
              </a:rPr>
              <a:t>предтечі</a:t>
            </a:r>
            <a:r>
              <a:rPr lang="ru-RU" b="0" i="0" dirty="0" smtClean="0">
                <a:effectLst/>
                <a:latin typeface="e-Ukraine"/>
              </a:rPr>
              <a:t> нового </a:t>
            </a:r>
            <a:r>
              <a:rPr lang="ru-RU" b="0" i="0" dirty="0" err="1" smtClean="0">
                <a:effectLst/>
                <a:latin typeface="e-Ukraine"/>
              </a:rPr>
              <a:t>українського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письменства</a:t>
            </a:r>
            <a:r>
              <a:rPr lang="ru-RU" b="0" i="0" dirty="0" smtClean="0">
                <a:effectLst/>
                <a:latin typeface="e-Ukraine"/>
              </a:rPr>
              <a:t>. </a:t>
            </a:r>
            <a:r>
              <a:rPr lang="ru-RU" b="0" i="0" dirty="0" err="1" smtClean="0">
                <a:effectLst/>
                <a:latin typeface="e-Ukraine"/>
              </a:rPr>
              <a:t>Написані</a:t>
            </a:r>
            <a:r>
              <a:rPr lang="ru-RU" b="0" i="0" dirty="0" smtClean="0">
                <a:effectLst/>
                <a:latin typeface="e-Ukraine"/>
              </a:rPr>
              <a:t> книжною </a:t>
            </a:r>
            <a:r>
              <a:rPr lang="ru-RU" b="0" i="0" dirty="0" err="1" smtClean="0">
                <a:effectLst/>
                <a:latin typeface="e-Ukraine"/>
              </a:rPr>
              <a:t>староукраїнською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мовою</a:t>
            </a:r>
            <a:r>
              <a:rPr lang="ru-RU" b="0" i="0" dirty="0" smtClean="0">
                <a:effectLst/>
                <a:latin typeface="e-Ukraine"/>
              </a:rPr>
              <a:t> і </a:t>
            </a:r>
            <a:r>
              <a:rPr lang="ru-RU" b="0" i="0" dirty="0" err="1" smtClean="0">
                <a:effectLst/>
                <a:latin typeface="e-Ukraine"/>
              </a:rPr>
              <a:t>вперше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повністю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перекладені</a:t>
            </a:r>
            <a:r>
              <a:rPr lang="ru-RU" b="0" i="0" dirty="0" smtClean="0">
                <a:effectLst/>
                <a:latin typeface="e-Ukraine"/>
              </a:rPr>
              <a:t> на </a:t>
            </a:r>
            <a:r>
              <a:rPr lang="ru-RU" b="0" i="0" dirty="0" err="1" smtClean="0">
                <a:effectLst/>
                <a:latin typeface="e-Ukraine"/>
              </a:rPr>
              <a:t>нову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українську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літературну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мову</a:t>
            </a:r>
            <a:r>
              <a:rPr lang="ru-RU" b="0" i="0" dirty="0" smtClean="0">
                <a:effectLst/>
                <a:latin typeface="e-Ukraine"/>
              </a:rPr>
              <a:t>, вони </a:t>
            </a:r>
            <a:r>
              <a:rPr lang="ru-RU" b="0" i="0" dirty="0" err="1" smtClean="0">
                <a:effectLst/>
                <a:latin typeface="e-Ukraine"/>
              </a:rPr>
              <a:t>відкривають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сучасному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читачеві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дивосвіт</a:t>
            </a:r>
            <a:r>
              <a:rPr lang="ru-RU" b="0" i="0" dirty="0" smtClean="0">
                <a:effectLst/>
                <a:latin typeface="e-Ukraine"/>
              </a:rPr>
              <a:t> думок і </a:t>
            </a:r>
            <a:r>
              <a:rPr lang="ru-RU" b="0" i="0" dirty="0" err="1" smtClean="0">
                <a:effectLst/>
                <a:latin typeface="e-Ukraine"/>
              </a:rPr>
              <a:t>образів</a:t>
            </a:r>
            <a:r>
              <a:rPr lang="ru-RU" b="0" i="0" dirty="0" smtClean="0">
                <a:effectLst/>
                <a:latin typeface="e-Ukraine"/>
              </a:rPr>
              <a:t> великого народного любомудра.</a:t>
            </a:r>
            <a:endParaRPr lang="ru-RU" b="0" i="0" dirty="0">
              <a:effectLst/>
              <a:latin typeface="e-Ukraine"/>
            </a:endParaRPr>
          </a:p>
        </p:txBody>
      </p:sp>
    </p:spTree>
    <p:extLst>
      <p:ext uri="{BB962C8B-B14F-4D97-AF65-F5344CB8AC3E}">
        <p14:creationId xmlns:p14="http://schemas.microsoft.com/office/powerpoint/2010/main" val="408788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01" y="811567"/>
            <a:ext cx="3073146" cy="4933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53000" y="212438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effectLst/>
                <a:latin typeface="e-Ukraine"/>
              </a:rPr>
              <a:t>Сковорода, Г. С. </a:t>
            </a:r>
            <a:r>
              <a:rPr lang="ru-RU" b="0" i="0" dirty="0" err="1" smtClean="0">
                <a:effectLst/>
                <a:latin typeface="e-Ukraine"/>
              </a:rPr>
              <a:t>Розмова</a:t>
            </a:r>
            <a:r>
              <a:rPr lang="ru-RU" b="0" i="0" dirty="0" smtClean="0">
                <a:effectLst/>
                <a:latin typeface="e-Ukraine"/>
              </a:rPr>
              <a:t> про </a:t>
            </a:r>
            <a:r>
              <a:rPr lang="ru-RU" b="0" i="0" dirty="0" err="1" smtClean="0">
                <a:effectLst/>
                <a:latin typeface="e-Ukraine"/>
              </a:rPr>
              <a:t>істинне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щастя</a:t>
            </a:r>
            <a:r>
              <a:rPr lang="ru-RU" b="0" i="0" dirty="0" smtClean="0">
                <a:effectLst/>
                <a:latin typeface="e-Ukraine"/>
              </a:rPr>
              <a:t>  /               Г. С. Сковорода. – </a:t>
            </a:r>
            <a:r>
              <a:rPr lang="ru-RU" b="0" i="0" dirty="0" err="1" smtClean="0">
                <a:effectLst/>
                <a:latin typeface="e-Ukraine"/>
              </a:rPr>
              <a:t>Харків</a:t>
            </a:r>
            <a:r>
              <a:rPr lang="ru-RU" b="0" i="0" dirty="0" smtClean="0">
                <a:effectLst/>
                <a:latin typeface="e-Ukraine"/>
              </a:rPr>
              <a:t> : Прапор, 2002. – 271 с.</a:t>
            </a:r>
          </a:p>
          <a:p>
            <a:endParaRPr lang="ru-RU" b="0" i="0" dirty="0" smtClean="0">
              <a:effectLst/>
              <a:latin typeface="e-Ukraine"/>
            </a:endParaRPr>
          </a:p>
          <a:p>
            <a:r>
              <a:rPr lang="ru-RU" b="0" i="0" dirty="0" smtClean="0">
                <a:effectLst/>
                <a:latin typeface="e-Ukraine"/>
              </a:rPr>
              <a:t>Книгу </a:t>
            </a:r>
            <a:r>
              <a:rPr lang="ru-RU" b="0" i="0" dirty="0" err="1" smtClean="0">
                <a:effectLst/>
                <a:latin typeface="e-Ukraine"/>
              </a:rPr>
              <a:t>склали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поезії</a:t>
            </a:r>
            <a:r>
              <a:rPr lang="ru-RU" b="0" i="0" dirty="0" smtClean="0">
                <a:effectLst/>
                <a:latin typeface="e-Ukraine"/>
              </a:rPr>
              <a:t>, байки, </a:t>
            </a:r>
            <a:r>
              <a:rPr lang="ru-RU" b="0" i="0" dirty="0" err="1" smtClean="0">
                <a:effectLst/>
                <a:latin typeface="e-Ukraine"/>
              </a:rPr>
              <a:t>філософські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трактати</a:t>
            </a:r>
            <a:r>
              <a:rPr lang="ru-RU" b="0" i="0" dirty="0" smtClean="0">
                <a:effectLst/>
                <a:latin typeface="e-Ukraine"/>
              </a:rPr>
              <a:t>, </a:t>
            </a:r>
            <a:r>
              <a:rPr lang="ru-RU" b="0" i="0" dirty="0" err="1" smtClean="0">
                <a:effectLst/>
                <a:latin typeface="e-Ukraine"/>
              </a:rPr>
              <a:t>діалоги</a:t>
            </a:r>
            <a:r>
              <a:rPr lang="ru-RU" b="0" i="0" dirty="0" smtClean="0">
                <a:effectLst/>
                <a:latin typeface="e-Ukraine"/>
              </a:rPr>
              <a:t>, </a:t>
            </a:r>
            <a:r>
              <a:rPr lang="ru-RU" b="0" i="0" dirty="0" err="1" smtClean="0">
                <a:effectLst/>
                <a:latin typeface="e-Ukraine"/>
              </a:rPr>
              <a:t>притчі</a:t>
            </a:r>
            <a:r>
              <a:rPr lang="ru-RU" b="0" i="0" dirty="0" smtClean="0">
                <a:effectLst/>
                <a:latin typeface="e-Ukraine"/>
              </a:rPr>
              <a:t> та </a:t>
            </a:r>
            <a:r>
              <a:rPr lang="ru-RU" b="0" i="0" dirty="0" err="1" smtClean="0">
                <a:effectLst/>
                <a:latin typeface="e-Ukraine"/>
              </a:rPr>
              <a:t>афоризми</a:t>
            </a:r>
            <a:r>
              <a:rPr lang="ru-RU" b="0" i="0" dirty="0" smtClean="0">
                <a:effectLst/>
                <a:latin typeface="e-Ukraine"/>
              </a:rPr>
              <a:t> великого </a:t>
            </a:r>
            <a:r>
              <a:rPr lang="ru-RU" b="0" i="0" dirty="0" err="1" smtClean="0">
                <a:effectLst/>
                <a:latin typeface="e-Ukraine"/>
              </a:rPr>
              <a:t>українського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мислителя</a:t>
            </a:r>
            <a:r>
              <a:rPr lang="ru-RU" b="0" i="0" dirty="0" smtClean="0">
                <a:effectLst/>
                <a:latin typeface="e-Ukraine"/>
              </a:rPr>
              <a:t>, богослова, </a:t>
            </a:r>
            <a:r>
              <a:rPr lang="ru-RU" b="0" i="0" dirty="0" err="1" smtClean="0">
                <a:effectLst/>
                <a:latin typeface="e-Ukraine"/>
              </a:rPr>
              <a:t>філософа</a:t>
            </a:r>
            <a:r>
              <a:rPr lang="ru-RU" b="0" i="0" dirty="0" smtClean="0">
                <a:effectLst/>
                <a:latin typeface="e-Ukraine"/>
              </a:rPr>
              <a:t>, </a:t>
            </a:r>
            <a:r>
              <a:rPr lang="ru-RU" b="0" i="0" dirty="0" err="1" smtClean="0">
                <a:effectLst/>
                <a:latin typeface="e-Ukraine"/>
              </a:rPr>
              <a:t>письменника-гуманіста</a:t>
            </a:r>
            <a:r>
              <a:rPr lang="ru-RU" b="0" i="0" dirty="0" smtClean="0">
                <a:effectLst/>
                <a:latin typeface="e-Ukraine"/>
              </a:rPr>
              <a:t>, </a:t>
            </a:r>
            <a:r>
              <a:rPr lang="ru-RU" b="0" i="0" dirty="0" err="1" smtClean="0">
                <a:effectLst/>
                <a:latin typeface="e-Ukraine"/>
              </a:rPr>
              <a:t>просвітителя</a:t>
            </a:r>
            <a:r>
              <a:rPr lang="ru-RU" b="0" i="0" dirty="0" smtClean="0">
                <a:effectLst/>
                <a:latin typeface="e-Ukraine"/>
              </a:rPr>
              <a:t> і педагога Г. С. Сковороди. Написана книжною </a:t>
            </a:r>
            <a:r>
              <a:rPr lang="ru-RU" b="0" i="0" dirty="0" err="1" smtClean="0">
                <a:effectLst/>
                <a:latin typeface="e-Ukraine"/>
              </a:rPr>
              <a:t>староукраїнською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мовою</a:t>
            </a:r>
            <a:r>
              <a:rPr lang="ru-RU" b="0" i="0" dirty="0" smtClean="0">
                <a:effectLst/>
                <a:latin typeface="e-Ukraine"/>
              </a:rPr>
              <a:t>, тут вони </a:t>
            </a:r>
            <a:r>
              <a:rPr lang="ru-RU" b="0" i="0" dirty="0" err="1" smtClean="0">
                <a:effectLst/>
                <a:latin typeface="e-Ukraine"/>
              </a:rPr>
              <a:t>подаються</a:t>
            </a:r>
            <a:r>
              <a:rPr lang="ru-RU" b="0" i="0" dirty="0" smtClean="0">
                <a:effectLst/>
                <a:latin typeface="e-Ukraine"/>
              </a:rPr>
              <a:t> в </a:t>
            </a:r>
            <a:r>
              <a:rPr lang="ru-RU" b="0" i="0" dirty="0" err="1" smtClean="0">
                <a:effectLst/>
                <a:latin typeface="e-Ukraine"/>
              </a:rPr>
              <a:t>перекладі</a:t>
            </a:r>
            <a:r>
              <a:rPr lang="ru-RU" b="0" i="0" dirty="0" smtClean="0">
                <a:effectLst/>
                <a:latin typeface="e-Ukraine"/>
              </a:rPr>
              <a:t> новою </a:t>
            </a:r>
            <a:r>
              <a:rPr lang="ru-RU" b="0" i="0" dirty="0" err="1" smtClean="0">
                <a:effectLst/>
                <a:latin typeface="e-Ukraine"/>
              </a:rPr>
              <a:t>українською</a:t>
            </a:r>
            <a:r>
              <a:rPr lang="ru-RU" b="0" i="0" dirty="0" smtClean="0">
                <a:effectLst/>
                <a:latin typeface="e-Ukraine"/>
              </a:rPr>
              <a:t> </a:t>
            </a:r>
            <a:r>
              <a:rPr lang="ru-RU" b="0" i="0" dirty="0" err="1" smtClean="0">
                <a:effectLst/>
                <a:latin typeface="e-Ukraine"/>
              </a:rPr>
              <a:t>мовою</a:t>
            </a:r>
            <a:r>
              <a:rPr lang="ru-RU" b="0" i="0" dirty="0" smtClean="0">
                <a:effectLst/>
                <a:latin typeface="e-Ukraine"/>
              </a:rPr>
              <a:t>.</a:t>
            </a:r>
            <a:endParaRPr lang="ru-RU" b="0" i="0" dirty="0">
              <a:effectLst/>
              <a:latin typeface="e-Ukraine"/>
            </a:endParaRPr>
          </a:p>
        </p:txBody>
      </p:sp>
    </p:spTree>
    <p:extLst>
      <p:ext uri="{BB962C8B-B14F-4D97-AF65-F5344CB8AC3E}">
        <p14:creationId xmlns:p14="http://schemas.microsoft.com/office/powerpoint/2010/main" val="4041876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314</TotalTime>
  <Words>1194</Words>
  <Application>Microsoft Office PowerPoint</Application>
  <PresentationFormat>Широкоэкранный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e-Ukraine</vt:lpstr>
      <vt:lpstr>helvetica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 ловив мене та не спіймав</dc:title>
  <dc:creator>Hi-Tech</dc:creator>
  <cp:lastModifiedBy>Hi-Tech</cp:lastModifiedBy>
  <cp:revision>25</cp:revision>
  <dcterms:created xsi:type="dcterms:W3CDTF">2024-11-25T09:04:16Z</dcterms:created>
  <dcterms:modified xsi:type="dcterms:W3CDTF">2024-11-26T09:23:04Z</dcterms:modified>
</cp:coreProperties>
</file>