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57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0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80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58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4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75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7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59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3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65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34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4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86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2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AA9F8B-5FED-4B66-87C4-B06EF566B058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0F8664-60A3-4FC3-8457-D60C4CCD6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0" y="1093420"/>
            <a:ext cx="3900300" cy="51803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6686" y="437634"/>
            <a:ext cx="53814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Борис </a:t>
            </a:r>
            <a:r>
              <a:rPr lang="ru-RU" sz="4800" dirty="0" err="1"/>
              <a:t>Ілліч</a:t>
            </a:r>
            <a:r>
              <a:rPr lang="ru-RU" sz="4800" dirty="0"/>
              <a:t> </a:t>
            </a:r>
            <a:r>
              <a:rPr lang="ru-RU" sz="4800" dirty="0" err="1" smtClean="0"/>
              <a:t>Олійник</a:t>
            </a:r>
            <a:endParaRPr lang="ru-RU" sz="4800" dirty="0" smtClean="0"/>
          </a:p>
          <a:p>
            <a:r>
              <a:rPr lang="uk-UA" sz="4800" dirty="0" smtClean="0"/>
              <a:t>(1935-2017)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62386" y="352493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/>
              <a:t>Віртуальна</a:t>
            </a:r>
            <a:r>
              <a:rPr lang="ru-RU" sz="3600" dirty="0"/>
              <a:t> </a:t>
            </a:r>
            <a:r>
              <a:rPr lang="ru-RU" sz="3600" dirty="0" err="1"/>
              <a:t>книжкова</a:t>
            </a:r>
            <a:r>
              <a:rPr lang="ru-RU" sz="3600" dirty="0"/>
              <a:t> </a:t>
            </a:r>
            <a:r>
              <a:rPr lang="ru-RU" sz="3600" dirty="0" err="1"/>
              <a:t>виставка</a:t>
            </a:r>
            <a:r>
              <a:rPr lang="ru-RU" sz="3600" dirty="0"/>
              <a:t> до 90-річчя з дня </a:t>
            </a:r>
            <a:r>
              <a:rPr lang="ru-RU" sz="3600" dirty="0" err="1" smtClean="0"/>
              <a:t>народження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українського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поета</a:t>
            </a:r>
            <a:r>
              <a:rPr lang="ru-RU" sz="3600" dirty="0" smtClean="0"/>
              <a:t>, </a:t>
            </a:r>
            <a:r>
              <a:rPr lang="ru-RU" sz="3600" dirty="0" err="1" smtClean="0"/>
              <a:t>перекладача</a:t>
            </a:r>
            <a:r>
              <a:rPr lang="ru-RU" sz="3600" dirty="0" smtClean="0"/>
              <a:t>, Героя </a:t>
            </a:r>
            <a:r>
              <a:rPr lang="ru-RU" sz="3600" dirty="0" err="1" smtClean="0"/>
              <a:t>України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440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21" y="1023635"/>
            <a:ext cx="3550601" cy="5114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59212" y="898589"/>
            <a:ext cx="421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Олійник</a:t>
            </a:r>
            <a:r>
              <a:rPr lang="ru-RU" sz="2800" dirty="0" smtClean="0"/>
              <a:t> Б. </a:t>
            </a:r>
            <a:r>
              <a:rPr lang="ru-RU" sz="2800" dirty="0" err="1" smtClean="0"/>
              <a:t>Основи</a:t>
            </a:r>
            <a:r>
              <a:rPr lang="ru-RU" sz="2800" dirty="0" smtClean="0"/>
              <a:t> : </a:t>
            </a:r>
            <a:r>
              <a:rPr lang="ru-RU" sz="2800" dirty="0" err="1" smtClean="0"/>
              <a:t>поезії</a:t>
            </a:r>
            <a:r>
              <a:rPr lang="ru-RU" sz="2800" dirty="0" smtClean="0"/>
              <a:t> / Борис </a:t>
            </a:r>
            <a:r>
              <a:rPr lang="ru-RU" sz="2800" dirty="0" err="1" smtClean="0"/>
              <a:t>Олійник</a:t>
            </a:r>
            <a:r>
              <a:rPr lang="ru-RU" sz="2800" dirty="0" smtClean="0"/>
              <a:t> ; </a:t>
            </a:r>
            <a:r>
              <a:rPr lang="ru-RU" sz="2800" dirty="0" err="1" smtClean="0"/>
              <a:t>передм</a:t>
            </a:r>
            <a:r>
              <a:rPr lang="ru-RU" sz="2800" dirty="0" smtClean="0"/>
              <a:t>. М. В. </a:t>
            </a:r>
            <a:r>
              <a:rPr lang="ru-RU" sz="2800" dirty="0" err="1" smtClean="0"/>
              <a:t>Шевченка</a:t>
            </a:r>
            <a:r>
              <a:rPr lang="ru-RU" sz="2800" dirty="0" smtClean="0"/>
              <a:t>. К. : </a:t>
            </a:r>
            <a:r>
              <a:rPr lang="ru-RU" sz="2800" dirty="0" err="1" smtClean="0"/>
              <a:t>Дніпро</a:t>
            </a:r>
            <a:r>
              <a:rPr lang="ru-RU" sz="2800" dirty="0" smtClean="0"/>
              <a:t>, 2005. 456 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612" y="2908387"/>
            <a:ext cx="5487732" cy="3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00" y="909169"/>
            <a:ext cx="3490344" cy="52070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16500" y="260476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томі</a:t>
            </a:r>
            <a:r>
              <a:rPr lang="ru-RU" dirty="0" smtClean="0"/>
              <a:t> </a:t>
            </a:r>
            <a:r>
              <a:rPr lang="ru-RU" dirty="0" err="1" smtClean="0"/>
              <a:t>вміщено</a:t>
            </a:r>
            <a:r>
              <a:rPr lang="ru-RU" dirty="0" smtClean="0"/>
              <a:t> </a:t>
            </a:r>
            <a:r>
              <a:rPr lang="ru-RU" dirty="0" err="1" smtClean="0"/>
              <a:t>вірші</a:t>
            </a:r>
            <a:r>
              <a:rPr lang="ru-RU" dirty="0" smtClean="0"/>
              <a:t> та </a:t>
            </a:r>
            <a:r>
              <a:rPr lang="ru-RU" dirty="0" err="1" smtClean="0"/>
              <a:t>поеми</a:t>
            </a:r>
            <a:r>
              <a:rPr lang="ru-RU" dirty="0" smtClean="0"/>
              <a:t>, </a:t>
            </a:r>
            <a:r>
              <a:rPr lang="ru-RU" dirty="0" err="1" smtClean="0"/>
              <a:t>написані</a:t>
            </a:r>
            <a:r>
              <a:rPr lang="ru-RU" dirty="0" smtClean="0"/>
              <a:t> </a:t>
            </a:r>
            <a:r>
              <a:rPr lang="ru-RU" dirty="0" err="1" smtClean="0"/>
              <a:t>митцем</a:t>
            </a:r>
            <a:r>
              <a:rPr lang="ru-RU" dirty="0" smtClean="0"/>
              <a:t> у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періоди</a:t>
            </a:r>
            <a:r>
              <a:rPr lang="ru-RU" dirty="0" smtClean="0"/>
              <a:t> </a:t>
            </a:r>
            <a:r>
              <a:rPr lang="ru-RU" dirty="0" err="1" smtClean="0"/>
              <a:t>творчої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 </a:t>
            </a:r>
            <a:r>
              <a:rPr lang="ru-RU" dirty="0" err="1" smtClean="0"/>
              <a:t>Читач</a:t>
            </a:r>
            <a:r>
              <a:rPr lang="ru-RU" dirty="0" smtClean="0"/>
              <a:t> 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простежити</a:t>
            </a:r>
            <a:r>
              <a:rPr lang="ru-RU" dirty="0" smtClean="0"/>
              <a:t> шляхи </a:t>
            </a:r>
            <a:r>
              <a:rPr lang="ru-RU" dirty="0" err="1" smtClean="0"/>
              <a:t>становлення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, </a:t>
            </a:r>
            <a:r>
              <a:rPr lang="ru-RU" dirty="0" err="1" smtClean="0"/>
              <a:t>відчути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істинний</a:t>
            </a:r>
            <a:r>
              <a:rPr lang="ru-RU" dirty="0" smtClean="0"/>
              <a:t> </a:t>
            </a:r>
            <a:r>
              <a:rPr lang="ru-RU" dirty="0" err="1" smtClean="0"/>
              <a:t>патріотизм</a:t>
            </a:r>
            <a:r>
              <a:rPr lang="ru-RU" dirty="0" smtClean="0"/>
              <a:t>, </a:t>
            </a:r>
            <a:r>
              <a:rPr lang="ru-RU" dirty="0" err="1" smtClean="0"/>
              <a:t>вболівання</a:t>
            </a:r>
            <a:r>
              <a:rPr lang="ru-RU" dirty="0" smtClean="0"/>
              <a:t> за </a:t>
            </a:r>
            <a:r>
              <a:rPr lang="ru-RU" dirty="0" err="1" smtClean="0"/>
              <a:t>Україну</a:t>
            </a:r>
            <a:r>
              <a:rPr lang="ru-RU" dirty="0" smtClean="0"/>
              <a:t>, </a:t>
            </a:r>
            <a:r>
              <a:rPr lang="ru-RU" dirty="0" err="1" smtClean="0"/>
              <a:t>високу</a:t>
            </a:r>
            <a:r>
              <a:rPr lang="ru-RU" dirty="0" smtClean="0"/>
              <a:t> </a:t>
            </a:r>
            <a:r>
              <a:rPr lang="ru-RU" dirty="0" err="1" smtClean="0"/>
              <a:t>любов</a:t>
            </a:r>
            <a:r>
              <a:rPr lang="ru-RU" dirty="0" smtClean="0"/>
              <a:t> і </a:t>
            </a:r>
            <a:r>
              <a:rPr lang="ru-RU" dirty="0" err="1" smtClean="0"/>
              <a:t>шану</a:t>
            </a:r>
            <a:r>
              <a:rPr lang="ru-RU" dirty="0" smtClean="0"/>
              <a:t> до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заглибленість</a:t>
            </a:r>
            <a:r>
              <a:rPr lang="ru-RU" dirty="0" smtClean="0"/>
              <a:t> у </a:t>
            </a:r>
            <a:r>
              <a:rPr lang="ru-RU" dirty="0" err="1" smtClean="0"/>
              <a:t>сьогодення</a:t>
            </a:r>
            <a:r>
              <a:rPr lang="ru-RU" dirty="0" smtClean="0"/>
              <a:t> і </a:t>
            </a:r>
            <a:r>
              <a:rPr lang="ru-RU" dirty="0" err="1" smtClean="0"/>
              <a:t>минувшину</a:t>
            </a:r>
            <a:r>
              <a:rPr lang="ru-RU" dirty="0" smtClean="0"/>
              <a:t>, </a:t>
            </a:r>
            <a:r>
              <a:rPr lang="ru-RU" dirty="0" err="1" smtClean="0"/>
              <a:t>долучитися</a:t>
            </a:r>
            <a:r>
              <a:rPr lang="ru-RU" dirty="0" smtClean="0"/>
              <a:t> до </a:t>
            </a:r>
            <a:r>
              <a:rPr lang="ru-RU" dirty="0" err="1" smtClean="0"/>
              <a:t>справжніх</a:t>
            </a:r>
            <a:r>
              <a:rPr lang="ru-RU" dirty="0" smtClean="0"/>
              <a:t> </a:t>
            </a:r>
            <a:r>
              <a:rPr lang="ru-RU" dirty="0" err="1" smtClean="0"/>
              <a:t>шедеврів</a:t>
            </a:r>
            <a:r>
              <a:rPr lang="ru-RU" dirty="0" smtClean="0"/>
              <a:t> </a:t>
            </a:r>
            <a:r>
              <a:rPr lang="ru-RU" dirty="0" err="1" smtClean="0"/>
              <a:t>поетичного</a:t>
            </a:r>
            <a:r>
              <a:rPr lang="ru-RU" dirty="0" smtClean="0"/>
              <a:t> слова. Том </a:t>
            </a:r>
            <a:r>
              <a:rPr lang="ru-RU" dirty="0" err="1" smtClean="0"/>
              <a:t>супроводжується</a:t>
            </a:r>
            <a:r>
              <a:rPr lang="ru-RU" dirty="0" smtClean="0"/>
              <a:t> </a:t>
            </a:r>
            <a:r>
              <a:rPr lang="ru-RU" dirty="0" err="1" smtClean="0"/>
              <a:t>ґрунтовною</a:t>
            </a:r>
            <a:r>
              <a:rPr lang="ru-RU" dirty="0" smtClean="0"/>
              <a:t> </a:t>
            </a:r>
            <a:r>
              <a:rPr lang="ru-RU" dirty="0" err="1" smtClean="0"/>
              <a:t>вступною</a:t>
            </a:r>
            <a:r>
              <a:rPr lang="ru-RU" dirty="0" smtClean="0"/>
              <a:t> </a:t>
            </a:r>
            <a:r>
              <a:rPr lang="ru-RU" dirty="0" err="1" smtClean="0"/>
              <a:t>статтею</a:t>
            </a:r>
            <a:r>
              <a:rPr lang="ru-RU" dirty="0" smtClean="0"/>
              <a:t>, </a:t>
            </a:r>
            <a:r>
              <a:rPr lang="ru-RU" dirty="0" err="1" smtClean="0"/>
              <a:t>науково-енциклопедичними</a:t>
            </a:r>
            <a:r>
              <a:rPr lang="ru-RU" dirty="0" smtClean="0"/>
              <a:t> </a:t>
            </a:r>
            <a:r>
              <a:rPr lang="ru-RU" dirty="0" err="1" smtClean="0"/>
              <a:t>коментарями</a:t>
            </a:r>
            <a:r>
              <a:rPr lang="ru-RU" dirty="0" smtClean="0"/>
              <a:t> та </a:t>
            </a:r>
            <a:r>
              <a:rPr lang="ru-RU" dirty="0" err="1" smtClean="0"/>
              <a:t>примітками</a:t>
            </a:r>
            <a:r>
              <a:rPr lang="ru-RU" dirty="0" smtClean="0"/>
              <a:t>, </a:t>
            </a:r>
            <a:r>
              <a:rPr lang="ru-RU" dirty="0" err="1" smtClean="0"/>
              <a:t>бібліографією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У другому </a:t>
            </a:r>
            <a:r>
              <a:rPr lang="ru-RU" dirty="0" err="1" smtClean="0"/>
              <a:t>томі</a:t>
            </a:r>
            <a:r>
              <a:rPr lang="ru-RU" dirty="0" smtClean="0"/>
              <a:t> </a:t>
            </a:r>
            <a:r>
              <a:rPr lang="ru-RU" dirty="0" err="1" smtClean="0"/>
              <a:t>вміщено</a:t>
            </a:r>
            <a:r>
              <a:rPr lang="ru-RU" dirty="0" smtClean="0"/>
              <a:t> </a:t>
            </a:r>
            <a:r>
              <a:rPr lang="ru-RU" dirty="0" err="1" smtClean="0"/>
              <a:t>переклади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зарубіжної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публіцистичні</a:t>
            </a:r>
            <a:r>
              <a:rPr lang="ru-RU" dirty="0" smtClean="0"/>
              <a:t> твори автора, </a:t>
            </a:r>
            <a:r>
              <a:rPr lang="ru-RU" dirty="0" err="1" smtClean="0"/>
              <a:t>написані</a:t>
            </a:r>
            <a:r>
              <a:rPr lang="ru-RU" dirty="0" smtClean="0"/>
              <a:t> ним у </a:t>
            </a:r>
            <a:r>
              <a:rPr lang="ru-RU" dirty="0" err="1" smtClean="0"/>
              <a:t>різний</a:t>
            </a:r>
            <a:r>
              <a:rPr lang="ru-RU" dirty="0" smtClean="0"/>
              <a:t> час. </a:t>
            </a:r>
            <a:r>
              <a:rPr lang="ru-RU" dirty="0" err="1" smtClean="0"/>
              <a:t>Читач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ознайомитися</a:t>
            </a:r>
            <a:r>
              <a:rPr lang="ru-RU" dirty="0" smtClean="0"/>
              <a:t> з </a:t>
            </a:r>
            <a:r>
              <a:rPr lang="ru-RU" dirty="0" err="1" smtClean="0"/>
              <a:t>перекладацьким</a:t>
            </a:r>
            <a:r>
              <a:rPr lang="ru-RU" dirty="0" smtClean="0"/>
              <a:t> </a:t>
            </a:r>
            <a:r>
              <a:rPr lang="ru-RU" dirty="0" err="1" smtClean="0"/>
              <a:t>хистом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митця</a:t>
            </a:r>
            <a:r>
              <a:rPr lang="ru-RU" dirty="0" smtClean="0"/>
              <a:t>, </a:t>
            </a:r>
            <a:r>
              <a:rPr lang="ru-RU" dirty="0" err="1" smtClean="0"/>
              <a:t>відчути</a:t>
            </a:r>
            <a:r>
              <a:rPr lang="ru-RU" dirty="0" smtClean="0"/>
              <a:t> силу і </a:t>
            </a:r>
            <a:r>
              <a:rPr lang="ru-RU" dirty="0" err="1" smtClean="0"/>
              <a:t>неповторність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публіцистичного</a:t>
            </a:r>
            <a:r>
              <a:rPr lang="ru-RU" dirty="0" smtClean="0"/>
              <a:t> слова.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5400" y="51341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Олійник</a:t>
            </a:r>
            <a:r>
              <a:rPr lang="ru-RU" dirty="0" smtClean="0"/>
              <a:t> Б.</a:t>
            </a:r>
          </a:p>
          <a:p>
            <a:r>
              <a:rPr lang="ru-RU" dirty="0" smtClean="0"/>
              <a:t>    </a:t>
            </a:r>
            <a:r>
              <a:rPr lang="ru-RU" dirty="0" err="1" smtClean="0"/>
              <a:t>ВибранІ</a:t>
            </a:r>
            <a:r>
              <a:rPr lang="ru-RU" dirty="0" smtClean="0"/>
              <a:t> твори  : у 2 т. / Б. І. </a:t>
            </a:r>
            <a:r>
              <a:rPr lang="ru-RU" dirty="0" err="1" smtClean="0"/>
              <a:t>Олійник</a:t>
            </a:r>
            <a:r>
              <a:rPr lang="ru-RU" dirty="0" smtClean="0"/>
              <a:t> ; </a:t>
            </a:r>
            <a:r>
              <a:rPr lang="ru-RU" dirty="0" err="1" smtClean="0"/>
              <a:t>редкол</a:t>
            </a:r>
            <a:r>
              <a:rPr lang="ru-RU" dirty="0" smtClean="0"/>
              <a:t>. : Д. В. </a:t>
            </a:r>
            <a:r>
              <a:rPr lang="ru-RU" dirty="0" err="1" smtClean="0"/>
              <a:t>Павличко</a:t>
            </a:r>
            <a:r>
              <a:rPr lang="ru-RU" dirty="0" smtClean="0"/>
              <a:t> (голова) та </a:t>
            </a:r>
            <a:r>
              <a:rPr lang="ru-RU" dirty="0" err="1" smtClean="0"/>
              <a:t>ін</a:t>
            </a:r>
            <a:r>
              <a:rPr lang="ru-RU" dirty="0" smtClean="0"/>
              <a:t>. - </a:t>
            </a:r>
            <a:r>
              <a:rPr lang="ru-RU" dirty="0" err="1" smtClean="0"/>
              <a:t>Київ</a:t>
            </a:r>
            <a:r>
              <a:rPr lang="ru-RU" dirty="0" smtClean="0"/>
              <a:t> : "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енциклопедія</a:t>
            </a:r>
            <a:r>
              <a:rPr lang="ru-RU" dirty="0" smtClean="0"/>
              <a:t>" </a:t>
            </a:r>
            <a:r>
              <a:rPr lang="ru-RU" dirty="0" err="1" smtClean="0"/>
              <a:t>ім</a:t>
            </a:r>
            <a:r>
              <a:rPr lang="ru-RU" dirty="0" smtClean="0"/>
              <a:t>. М. П. Бажана, 2005 - 2006. - (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Літературної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: </a:t>
            </a:r>
            <a:r>
              <a:rPr lang="ru-RU" dirty="0" err="1" smtClean="0"/>
              <a:t>вершини</a:t>
            </a:r>
            <a:r>
              <a:rPr lang="ru-RU" dirty="0" smtClean="0"/>
              <a:t> </a:t>
            </a:r>
            <a:r>
              <a:rPr lang="ru-RU" dirty="0" err="1" smtClean="0"/>
              <a:t>письменства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95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23" y="734830"/>
            <a:ext cx="3519177" cy="52683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5200" y="31408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Нарис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радянського</a:t>
            </a:r>
            <a:r>
              <a:rPr lang="ru-RU" dirty="0" smtClean="0"/>
              <a:t> критика </a:t>
            </a:r>
            <a:r>
              <a:rPr lang="ru-RU" dirty="0" err="1" smtClean="0"/>
              <a:t>присвячений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відомого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, лауреата </a:t>
            </a:r>
            <a:r>
              <a:rPr lang="ru-RU" dirty="0" err="1" smtClean="0"/>
              <a:t>Державної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 СРСР і </a:t>
            </a:r>
            <a:r>
              <a:rPr lang="ru-RU" dirty="0" err="1" smtClean="0"/>
              <a:t>Державної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 УРСР </a:t>
            </a:r>
            <a:r>
              <a:rPr lang="ru-RU" dirty="0" err="1" smtClean="0"/>
              <a:t>ім</a:t>
            </a:r>
            <a:r>
              <a:rPr lang="ru-RU" dirty="0" smtClean="0"/>
              <a:t>. Т. Г. </a:t>
            </a:r>
            <a:r>
              <a:rPr lang="ru-RU" dirty="0" err="1" smtClean="0"/>
              <a:t>Шевченка</a:t>
            </a:r>
            <a:r>
              <a:rPr lang="ru-RU" dirty="0" smtClean="0"/>
              <a:t> Бориса </a:t>
            </a:r>
            <a:r>
              <a:rPr lang="ru-RU" dirty="0" err="1" smtClean="0"/>
              <a:t>олійника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твори </a:t>
            </a:r>
            <a:r>
              <a:rPr lang="ru-RU" dirty="0" err="1" smtClean="0"/>
              <a:t>розглядаються</a:t>
            </a:r>
            <a:r>
              <a:rPr lang="ru-RU" dirty="0" smtClean="0"/>
              <a:t> тут в </a:t>
            </a:r>
            <a:r>
              <a:rPr lang="ru-RU" dirty="0" err="1" smtClean="0"/>
              <a:t>аспекті</a:t>
            </a:r>
            <a:r>
              <a:rPr lang="ru-RU" dirty="0" smtClean="0"/>
              <a:t> морально-</a:t>
            </a:r>
            <a:r>
              <a:rPr lang="ru-RU" dirty="0" err="1" smtClean="0"/>
              <a:t>етичний</a:t>
            </a:r>
            <a:r>
              <a:rPr lang="ru-RU" dirty="0" smtClean="0"/>
              <a:t> </a:t>
            </a:r>
            <a:r>
              <a:rPr lang="ru-RU" dirty="0" err="1" smtClean="0"/>
              <a:t>шукань</a:t>
            </a:r>
            <a:r>
              <a:rPr lang="ru-RU" dirty="0" smtClean="0"/>
              <a:t>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. </a:t>
            </a:r>
            <a:r>
              <a:rPr lang="ru-RU" dirty="0" err="1" smtClean="0"/>
              <a:t>Аналізуються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художнього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, </a:t>
            </a:r>
            <a:r>
              <a:rPr lang="ru-RU" dirty="0" err="1" smtClean="0"/>
              <a:t>визначається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поетика</a:t>
            </a:r>
            <a:r>
              <a:rPr lang="ru-RU" dirty="0" smtClean="0"/>
              <a:t> як системно </a:t>
            </a:r>
            <a:r>
              <a:rPr lang="ru-RU" dirty="0" err="1" smtClean="0"/>
              <a:t>організована</a:t>
            </a:r>
            <a:r>
              <a:rPr lang="ru-RU" dirty="0" smtClean="0"/>
              <a:t> </a:t>
            </a:r>
            <a:r>
              <a:rPr lang="ru-RU" dirty="0" err="1" smtClean="0"/>
              <a:t>цілісність</a:t>
            </a:r>
            <a:r>
              <a:rPr lang="ru-RU" dirty="0" smtClean="0"/>
              <a:t>. </a:t>
            </a:r>
            <a:r>
              <a:rPr lang="ru-RU" dirty="0" err="1" smtClean="0"/>
              <a:t>Громадянськість</a:t>
            </a:r>
            <a:r>
              <a:rPr lang="ru-RU" dirty="0" smtClean="0"/>
              <a:t>, </a:t>
            </a:r>
            <a:r>
              <a:rPr lang="ru-RU" dirty="0" err="1" smtClean="0"/>
              <a:t>стверджує</a:t>
            </a:r>
            <a:r>
              <a:rPr lang="ru-RU" dirty="0" smtClean="0"/>
              <a:t> критик, є </a:t>
            </a:r>
            <a:r>
              <a:rPr lang="ru-RU" dirty="0" err="1" smtClean="0"/>
              <a:t>тією</a:t>
            </a:r>
            <a:r>
              <a:rPr lang="ru-RU" dirty="0" smtClean="0"/>
              <a:t> головною </a:t>
            </a:r>
            <a:r>
              <a:rPr lang="ru-RU" dirty="0" err="1" smtClean="0"/>
              <a:t>організуючою</a:t>
            </a:r>
            <a:r>
              <a:rPr lang="ru-RU" dirty="0" smtClean="0"/>
              <a:t> силою, яка </a:t>
            </a:r>
            <a:r>
              <a:rPr lang="ru-RU" dirty="0" err="1" smtClean="0"/>
              <a:t>взаємоузгоджує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компоненти</a:t>
            </a:r>
            <a:r>
              <a:rPr lang="ru-RU" dirty="0" smtClean="0"/>
              <a:t> </a:t>
            </a:r>
            <a:r>
              <a:rPr lang="ru-RU" dirty="0" err="1" smtClean="0"/>
              <a:t>художнього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видатного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75200" y="1030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Клочек</a:t>
            </a:r>
            <a:r>
              <a:rPr lang="ru-RU" dirty="0" smtClean="0"/>
              <a:t> Г. </a:t>
            </a:r>
            <a:r>
              <a:rPr lang="ru-RU" dirty="0" err="1" smtClean="0"/>
              <a:t>Поетика</a:t>
            </a:r>
            <a:r>
              <a:rPr lang="ru-RU" dirty="0" smtClean="0"/>
              <a:t> Бориса </a:t>
            </a:r>
            <a:r>
              <a:rPr lang="ru-RU" dirty="0" err="1" smtClean="0"/>
              <a:t>Олійника</a:t>
            </a:r>
            <a:r>
              <a:rPr lang="ru-RU" dirty="0" smtClean="0"/>
              <a:t>: [</a:t>
            </a:r>
            <a:r>
              <a:rPr lang="ru-RU" dirty="0" err="1" smtClean="0"/>
              <a:t>літ</a:t>
            </a:r>
            <a:r>
              <a:rPr lang="ru-RU" dirty="0" smtClean="0"/>
              <a:t>.-</a:t>
            </a:r>
            <a:r>
              <a:rPr lang="ru-RU" dirty="0" err="1" smtClean="0"/>
              <a:t>критич</a:t>
            </a:r>
            <a:r>
              <a:rPr lang="ru-RU" dirty="0" smtClean="0"/>
              <a:t>. </a:t>
            </a:r>
            <a:r>
              <a:rPr lang="ru-RU" dirty="0" err="1" smtClean="0"/>
              <a:t>нарис</a:t>
            </a:r>
            <a:r>
              <a:rPr lang="ru-RU" dirty="0" smtClean="0"/>
              <a:t>] / Г. </a:t>
            </a:r>
            <a:r>
              <a:rPr lang="ru-RU" dirty="0" err="1" smtClean="0"/>
              <a:t>Клочек</a:t>
            </a:r>
            <a:r>
              <a:rPr lang="ru-RU" dirty="0" smtClean="0"/>
              <a:t>. – </a:t>
            </a:r>
            <a:r>
              <a:rPr lang="ru-RU" dirty="0" err="1" smtClean="0"/>
              <a:t>Київ</a:t>
            </a:r>
            <a:r>
              <a:rPr lang="ru-RU" dirty="0" smtClean="0"/>
              <a:t>, 1989. – 330 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2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41" y="750277"/>
            <a:ext cx="3047429" cy="5181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7600" y="8518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 smtClean="0"/>
              <a:t>Олійник</a:t>
            </a:r>
            <a:r>
              <a:rPr lang="ru-RU" sz="2400" dirty="0"/>
              <a:t> </a:t>
            </a:r>
            <a:r>
              <a:rPr lang="ru-RU" sz="2400" dirty="0" smtClean="0"/>
              <a:t>Б.    </a:t>
            </a:r>
            <a:r>
              <a:rPr lang="ru-RU" sz="2400" dirty="0" err="1" smtClean="0"/>
              <a:t>Таємна</a:t>
            </a:r>
            <a:r>
              <a:rPr lang="ru-RU" sz="2400" dirty="0" smtClean="0"/>
              <a:t> вечеря : </a:t>
            </a:r>
            <a:r>
              <a:rPr lang="ru-RU" sz="2400" dirty="0" err="1" smtClean="0"/>
              <a:t>поезії</a:t>
            </a:r>
            <a:r>
              <a:rPr lang="ru-RU" sz="2400" dirty="0" smtClean="0"/>
              <a:t> (1989-2000) / Б. І. </a:t>
            </a:r>
            <a:r>
              <a:rPr lang="ru-RU" sz="2400" dirty="0" err="1" smtClean="0"/>
              <a:t>Олійник</a:t>
            </a:r>
            <a:r>
              <a:rPr lang="ru-RU" sz="2400" dirty="0" smtClean="0"/>
              <a:t> ; </a:t>
            </a:r>
            <a:r>
              <a:rPr lang="ru-RU" sz="2400" dirty="0" err="1" smtClean="0"/>
              <a:t>передм</a:t>
            </a:r>
            <a:r>
              <a:rPr lang="ru-RU" sz="2400" dirty="0" smtClean="0"/>
              <a:t>. І. С. </a:t>
            </a:r>
            <a:r>
              <a:rPr lang="ru-RU" sz="2400" dirty="0" err="1" smtClean="0"/>
              <a:t>Бокого</a:t>
            </a:r>
            <a:r>
              <a:rPr lang="ru-RU" sz="2400" dirty="0" smtClean="0"/>
              <a:t>. - </a:t>
            </a:r>
            <a:r>
              <a:rPr lang="ru-RU" sz="2400" dirty="0" err="1" smtClean="0"/>
              <a:t>Київ</a:t>
            </a:r>
            <a:r>
              <a:rPr lang="ru-RU" sz="2400" dirty="0" smtClean="0"/>
              <a:t> : </a:t>
            </a:r>
            <a:r>
              <a:rPr lang="ru-RU" sz="2400" dirty="0" err="1" smtClean="0"/>
              <a:t>Парламентське</a:t>
            </a:r>
            <a:r>
              <a:rPr lang="ru-RU" sz="2400" dirty="0" smtClean="0"/>
              <a:t> вид-во, 2000. - 144 с. 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83100" y="334107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лейтмотив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56" y="1220354"/>
            <a:ext cx="2712911" cy="4476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43867" y="9492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Б. Сива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ластівка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Борис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2-е вид.,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Веселка, 1984. — 102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82534" y="39464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пройнята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ліризмом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щирістю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уособлення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доброго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65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73" y="1231900"/>
            <a:ext cx="32004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88933" y="1023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Олійник</a:t>
            </a:r>
            <a:r>
              <a:rPr lang="ru-RU" dirty="0"/>
              <a:t> Б. </a:t>
            </a:r>
            <a:r>
              <a:rPr lang="ru-RU" dirty="0" err="1"/>
              <a:t>Пісня</a:t>
            </a:r>
            <a:r>
              <a:rPr lang="ru-RU" dirty="0"/>
              <a:t> про </a:t>
            </a:r>
            <a:r>
              <a:rPr lang="ru-RU" dirty="0" err="1"/>
              <a:t>матір</a:t>
            </a:r>
            <a:r>
              <a:rPr lang="ru-RU" dirty="0"/>
              <a:t>: </a:t>
            </a:r>
            <a:r>
              <a:rPr lang="ru-RU" dirty="0" err="1"/>
              <a:t>поезії</a:t>
            </a:r>
            <a:r>
              <a:rPr lang="ru-RU" dirty="0"/>
              <a:t> / Б. </a:t>
            </a:r>
            <a:r>
              <a:rPr lang="ru-RU" dirty="0" err="1"/>
              <a:t>Олійник</a:t>
            </a:r>
            <a:r>
              <a:rPr lang="ru-RU" dirty="0"/>
              <a:t>. – </a:t>
            </a:r>
            <a:r>
              <a:rPr lang="ru-RU" dirty="0" err="1"/>
              <a:t>Київ</a:t>
            </a:r>
            <a:r>
              <a:rPr lang="ru-RU" dirty="0"/>
              <a:t>, </a:t>
            </a:r>
            <a:r>
              <a:rPr lang="ru-RU" dirty="0" err="1" smtClean="0"/>
              <a:t>Дніпро</a:t>
            </a:r>
            <a:r>
              <a:rPr lang="ru-RU" dirty="0" smtClean="0"/>
              <a:t>, 2004</a:t>
            </a:r>
            <a:r>
              <a:rPr lang="ru-RU" dirty="0"/>
              <a:t>. – 192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88933" y="272087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Книгу </a:t>
            </a:r>
            <a:r>
              <a:rPr lang="ru-RU" sz="2000" dirty="0" err="1"/>
              <a:t>видатного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</a:t>
            </a:r>
            <a:r>
              <a:rPr lang="ru-RU" sz="2000" dirty="0" err="1"/>
              <a:t>поета</a:t>
            </a:r>
            <a:r>
              <a:rPr lang="ru-RU" sz="2000" dirty="0"/>
              <a:t>, лауреата </a:t>
            </a:r>
            <a:r>
              <a:rPr lang="ru-RU" sz="2000" dirty="0" err="1"/>
              <a:t>чиленних</a:t>
            </a:r>
            <a:r>
              <a:rPr lang="ru-RU" sz="2000" dirty="0"/>
              <a:t> </a:t>
            </a:r>
            <a:r>
              <a:rPr lang="ru-RU" sz="2000" dirty="0" err="1"/>
              <a:t>премій</a:t>
            </a:r>
            <a:r>
              <a:rPr lang="ru-RU" sz="2000" dirty="0"/>
              <a:t>,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Державна</a:t>
            </a:r>
            <a:r>
              <a:rPr lang="ru-RU" sz="2000" dirty="0"/>
              <a:t> </a:t>
            </a:r>
            <a:r>
              <a:rPr lang="ru-RU" sz="2000" dirty="0" err="1"/>
              <a:t>премія</a:t>
            </a:r>
            <a:r>
              <a:rPr lang="ru-RU" sz="2000" dirty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 </a:t>
            </a:r>
            <a:r>
              <a:rPr lang="ru-RU" sz="2000" dirty="0" err="1"/>
              <a:t>ім</a:t>
            </a:r>
            <a:r>
              <a:rPr lang="ru-RU" sz="2000" dirty="0"/>
              <a:t>. </a:t>
            </a:r>
            <a:r>
              <a:rPr lang="ru-RU" sz="2000" dirty="0" smtClean="0"/>
              <a:t>Т</a:t>
            </a:r>
            <a:r>
              <a:rPr lang="ru-RU" sz="2000" dirty="0"/>
              <a:t>. Г. </a:t>
            </a:r>
            <a:r>
              <a:rPr lang="ru-RU" sz="2000" dirty="0" err="1"/>
              <a:t>Шевченка</a:t>
            </a:r>
            <a:r>
              <a:rPr lang="ru-RU" sz="2000" dirty="0"/>
              <a:t>, </a:t>
            </a:r>
            <a:r>
              <a:rPr lang="ru-RU" sz="2000" dirty="0" err="1"/>
              <a:t>складають</a:t>
            </a:r>
            <a:r>
              <a:rPr lang="ru-RU" sz="2000" dirty="0"/>
              <a:t> </a:t>
            </a:r>
            <a:r>
              <a:rPr lang="ru-RU" sz="2000" dirty="0" err="1"/>
              <a:t>справжні</a:t>
            </a:r>
            <a:r>
              <a:rPr lang="ru-RU" sz="2000" dirty="0"/>
              <a:t> </a:t>
            </a:r>
            <a:r>
              <a:rPr lang="ru-RU" sz="2000" dirty="0" err="1"/>
              <a:t>ліричні</a:t>
            </a:r>
            <a:r>
              <a:rPr lang="ru-RU" sz="2000" dirty="0"/>
              <a:t> </a:t>
            </a:r>
            <a:r>
              <a:rPr lang="ru-RU" sz="2000" dirty="0" err="1"/>
              <a:t>шедеври</a:t>
            </a:r>
            <a:r>
              <a:rPr lang="ru-RU" sz="2000" dirty="0"/>
              <a:t> - </a:t>
            </a:r>
            <a:r>
              <a:rPr lang="ru-RU" sz="2000" dirty="0" err="1"/>
              <a:t>вірші</a:t>
            </a:r>
            <a:r>
              <a:rPr lang="ru-RU" sz="2000" dirty="0"/>
              <a:t> про </a:t>
            </a:r>
            <a:r>
              <a:rPr lang="ru-RU" sz="2000" dirty="0" err="1"/>
              <a:t>матір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вже</a:t>
            </a:r>
            <a:r>
              <a:rPr lang="ru-RU" sz="2000" dirty="0"/>
              <a:t> стали </a:t>
            </a:r>
            <a:r>
              <a:rPr lang="ru-RU" sz="2000" dirty="0" err="1"/>
              <a:t>класикою</a:t>
            </a:r>
            <a:r>
              <a:rPr lang="ru-RU" sz="2000" dirty="0"/>
              <a:t>. До </a:t>
            </a:r>
            <a:r>
              <a:rPr lang="ru-RU" sz="2000" dirty="0" err="1"/>
              <a:t>збірки</a:t>
            </a:r>
            <a:r>
              <a:rPr lang="ru-RU" sz="2000" dirty="0"/>
              <a:t> </a:t>
            </a:r>
            <a:r>
              <a:rPr lang="ru-RU" sz="2000" dirty="0" err="1"/>
              <a:t>увійшли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соціально-філософські</a:t>
            </a:r>
            <a:r>
              <a:rPr lang="ru-RU" sz="2000" dirty="0"/>
              <a:t> </a:t>
            </a:r>
            <a:r>
              <a:rPr lang="ru-RU" sz="2000" dirty="0" err="1"/>
              <a:t>роздуми</a:t>
            </a:r>
            <a:r>
              <a:rPr lang="ru-RU" sz="2000" dirty="0"/>
              <a:t> про долю </a:t>
            </a:r>
            <a:r>
              <a:rPr lang="ru-RU" sz="2000" dirty="0" err="1"/>
              <a:t>рідного</a:t>
            </a:r>
            <a:r>
              <a:rPr lang="ru-RU" sz="2000" dirty="0"/>
              <a:t> народу, </a:t>
            </a:r>
            <a:r>
              <a:rPr lang="ru-RU" sz="2000" dirty="0" err="1"/>
              <a:t>спадкоємність</a:t>
            </a:r>
            <a:r>
              <a:rPr lang="ru-RU" sz="2000" dirty="0"/>
              <a:t> </a:t>
            </a:r>
            <a:r>
              <a:rPr lang="ru-RU" sz="2000" dirty="0" err="1"/>
              <a:t>поколінь</a:t>
            </a:r>
            <a:r>
              <a:rPr lang="ru-RU" sz="2000" dirty="0"/>
              <a:t>, </a:t>
            </a:r>
            <a:r>
              <a:rPr lang="ru-RU" sz="2000" dirty="0" err="1"/>
              <a:t>історію</a:t>
            </a:r>
            <a:r>
              <a:rPr lang="ru-RU" sz="2000" dirty="0"/>
              <a:t> і </a:t>
            </a:r>
            <a:r>
              <a:rPr lang="ru-RU" sz="2000" dirty="0" err="1"/>
              <a:t>майбутнє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. </a:t>
            </a:r>
            <a:r>
              <a:rPr lang="ru-RU" sz="2000" dirty="0" err="1"/>
              <a:t>Завершує</a:t>
            </a:r>
            <a:r>
              <a:rPr lang="ru-RU" sz="2000" dirty="0"/>
              <a:t> книгу </a:t>
            </a:r>
            <a:r>
              <a:rPr lang="ru-RU" sz="2000" dirty="0" err="1"/>
              <a:t>витончена</a:t>
            </a:r>
            <a:r>
              <a:rPr lang="ru-RU" sz="2000" dirty="0"/>
              <a:t>, </a:t>
            </a:r>
            <a:r>
              <a:rPr lang="ru-RU" sz="2000" dirty="0" err="1"/>
              <a:t>шляхетно-возвишена</a:t>
            </a:r>
            <a:r>
              <a:rPr lang="ru-RU" sz="2000" dirty="0"/>
              <a:t>, </a:t>
            </a:r>
            <a:r>
              <a:rPr lang="ru-RU" sz="2000" dirty="0" err="1"/>
              <a:t>поліфонічна</a:t>
            </a:r>
            <a:r>
              <a:rPr lang="ru-RU" sz="2000" dirty="0"/>
              <a:t> </a:t>
            </a:r>
            <a:r>
              <a:rPr lang="ru-RU" sz="2000" dirty="0" err="1"/>
              <a:t>інтимна</a:t>
            </a:r>
            <a:r>
              <a:rPr lang="ru-RU" sz="2000" dirty="0"/>
              <a:t> </a:t>
            </a:r>
            <a:r>
              <a:rPr lang="ru-RU" sz="2000" dirty="0" err="1"/>
              <a:t>лірика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0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09" y="1582426"/>
            <a:ext cx="2695050" cy="3769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9733" y="333161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книги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лауреата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Ілліча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духу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злу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5560" y="1359660"/>
            <a:ext cx="81976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453 с.</a:t>
            </a:r>
          </a:p>
        </p:txBody>
      </p:sp>
    </p:spTree>
    <p:extLst>
      <p:ext uri="{BB962C8B-B14F-4D97-AF65-F5344CB8AC3E}">
        <p14:creationId xmlns:p14="http://schemas.microsoft.com/office/powerpoint/2010/main" val="35783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41" y="1537607"/>
            <a:ext cx="2228850" cy="381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2000" y="409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8533" y="1537607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І.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 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Молодь, 1989. – 96 с.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промовисте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епіцентрі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переконливо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найболючіші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помилявся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твердо стояв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роки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53" y="1032163"/>
            <a:ext cx="3088577" cy="4724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10666" y="117290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замкненому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окупаційного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Оріяни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 – 127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кожного з нас,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засторога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рішучого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спротиву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грабують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наснажені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господарями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трудівників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ватагами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прислужників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60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473200"/>
            <a:ext cx="2743200" cy="381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2166" y="844540"/>
            <a:ext cx="6096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І.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Б. І.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1976. – 390 с.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натуру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щедрою, 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ощадливою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пожадань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прихиляти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Бориса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передовсім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банальна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цнота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-прапор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моралістів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коханій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0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59400" y="145483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/>
              <a:t>“ </a:t>
            </a:r>
            <a:r>
              <a:rPr lang="ru-RU" sz="3600" dirty="0" smtClean="0"/>
              <a:t>Коли </a:t>
            </a:r>
            <a:r>
              <a:rPr lang="ru-RU" sz="3600" dirty="0" err="1" smtClean="0"/>
              <a:t>вже</a:t>
            </a:r>
            <a:r>
              <a:rPr lang="ru-RU" sz="3600" dirty="0" smtClean="0"/>
              <a:t> </a:t>
            </a:r>
            <a:r>
              <a:rPr lang="ru-RU" sz="3600" dirty="0" err="1" smtClean="0"/>
              <a:t>народився</a:t>
            </a:r>
            <a:r>
              <a:rPr lang="ru-RU" sz="3600" dirty="0" smtClean="0"/>
              <a:t> </a:t>
            </a:r>
            <a:r>
              <a:rPr lang="ru-RU" sz="3600" dirty="0" err="1" smtClean="0"/>
              <a:t>ти</a:t>
            </a:r>
            <a:r>
              <a:rPr lang="ru-RU" sz="3600" dirty="0" smtClean="0"/>
              <a:t> </a:t>
            </a:r>
            <a:r>
              <a:rPr lang="ru-RU" sz="3600" dirty="0" err="1" smtClean="0"/>
              <a:t>поетом</a:t>
            </a:r>
            <a:r>
              <a:rPr lang="ru-RU" sz="3600" dirty="0" smtClean="0"/>
              <a:t>, - За все </a:t>
            </a:r>
            <a:r>
              <a:rPr lang="ru-RU" sz="3600" dirty="0" err="1" smtClean="0"/>
              <a:t>відповідай</a:t>
            </a:r>
            <a:r>
              <a:rPr lang="ru-RU" sz="3600" dirty="0" smtClean="0"/>
              <a:t> у </a:t>
            </a:r>
            <a:r>
              <a:rPr lang="ru-RU" sz="3600" dirty="0" err="1" smtClean="0"/>
              <a:t>цім</a:t>
            </a:r>
            <a:r>
              <a:rPr lang="ru-RU" sz="3600" dirty="0" smtClean="0"/>
              <a:t> </a:t>
            </a:r>
            <a:r>
              <a:rPr lang="ru-RU" sz="3600" dirty="0" err="1" smtClean="0"/>
              <a:t>житті</a:t>
            </a:r>
            <a:r>
              <a:rPr lang="ru-RU" sz="3600" dirty="0" smtClean="0"/>
              <a:t> “, - </a:t>
            </a:r>
            <a:r>
              <a:rPr lang="ru-RU" sz="3600" dirty="0" err="1" smtClean="0"/>
              <a:t>ці</a:t>
            </a:r>
            <a:r>
              <a:rPr lang="ru-RU" sz="3600" dirty="0" smtClean="0"/>
              <a:t> слова </a:t>
            </a:r>
            <a:r>
              <a:rPr lang="ru-RU" sz="3600" dirty="0" err="1" smtClean="0"/>
              <a:t>Б.Олійника</a:t>
            </a:r>
            <a:r>
              <a:rPr lang="ru-RU" sz="3600" dirty="0" smtClean="0"/>
              <a:t> </a:t>
            </a:r>
            <a:r>
              <a:rPr lang="ru-RU" sz="3600" dirty="0" smtClean="0"/>
              <a:t>стали </a:t>
            </a:r>
            <a:r>
              <a:rPr lang="ru-RU" sz="3600" dirty="0" err="1" smtClean="0"/>
              <a:t>своєрідним</a:t>
            </a:r>
            <a:r>
              <a:rPr lang="ru-RU" sz="3600" dirty="0" smtClean="0"/>
              <a:t> кредо </a:t>
            </a:r>
            <a:r>
              <a:rPr lang="ru-RU" sz="3600" dirty="0" err="1" smtClean="0"/>
              <a:t>його</a:t>
            </a:r>
            <a:r>
              <a:rPr lang="ru-RU" sz="3600" dirty="0" smtClean="0"/>
              <a:t> </a:t>
            </a:r>
            <a:r>
              <a:rPr lang="ru-RU" sz="3600" dirty="0" err="1" smtClean="0"/>
              <a:t>творчості</a:t>
            </a:r>
            <a:r>
              <a:rPr lang="ru-RU" sz="4400" dirty="0" smtClean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08" y="1019155"/>
            <a:ext cx="3499771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70" y="1271289"/>
            <a:ext cx="2771325" cy="3807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4933" y="395532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книги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лауреата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Т.Г.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лірико-філософські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інтимна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38133" y="127128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 І.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Борис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1999.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109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–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395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2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615912"/>
            <a:ext cx="3352800" cy="5163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0000" y="99213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Борис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К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иїв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2009. - 636 с.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діяча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лауреата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Ілліча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духу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соціально-філософські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роздуми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долю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1" y="741949"/>
            <a:ext cx="3695778" cy="49740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67300" y="74194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І.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Борис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Ільницького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1983. – 183 с.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«Стою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книжці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 «Дорога», «Доля», «Урок», «Дума про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5461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443</TotalTime>
  <Words>1132</Words>
  <Application>Microsoft Office PowerPoint</Application>
  <PresentationFormat>Широкоэкранный</PresentationFormat>
  <Paragraphs>52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Hi-Tech</dc:creator>
  <cp:lastModifiedBy>Hi-Tech</cp:lastModifiedBy>
  <cp:revision>45</cp:revision>
  <dcterms:created xsi:type="dcterms:W3CDTF">2025-10-20T07:28:51Z</dcterms:created>
  <dcterms:modified xsi:type="dcterms:W3CDTF">2025-10-22T08:35:55Z</dcterms:modified>
</cp:coreProperties>
</file>