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61" r:id="rId3"/>
    <p:sldId id="256" r:id="rId4"/>
    <p:sldId id="257" r:id="rId5"/>
    <p:sldId id="258" r:id="rId6"/>
    <p:sldId id="259" r:id="rId7"/>
    <p:sldId id="263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4" autoAdjust="0"/>
    <p:restoredTop sz="94660"/>
  </p:normalViewPr>
  <p:slideViewPr>
    <p:cSldViewPr>
      <p:cViewPr>
        <p:scale>
          <a:sx n="60" d="100"/>
          <a:sy n="60" d="100"/>
        </p:scale>
        <p:origin x="-2310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04127-85F8-4426-B3F8-D1E308F3C15F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7BB6B-2518-4378-9E55-93DDD9A238C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3173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7BB6B-2518-4378-9E55-93DDD9A238CE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3634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B501C7-0CAD-49D6-8047-04B98A6A3B7A}" type="datetimeFigureOut">
              <a:rPr lang="uk-UA" smtClean="0"/>
              <a:pPr/>
              <a:t>19.09.2019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81ABC8F-9968-4A5A-85DC-DE68F0AF886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848600" cy="27654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uk-UA" sz="2400" b="1" dirty="0" err="1" smtClean="0"/>
              <a:t>обласнІ</a:t>
            </a:r>
            <a:r>
              <a:rPr lang="uk-UA" sz="2400" b="1" dirty="0" smtClean="0"/>
              <a:t> освітні </a:t>
            </a:r>
            <a:r>
              <a:rPr lang="uk-UA" sz="2400" b="1" dirty="0" err="1" smtClean="0"/>
              <a:t>проектИ</a:t>
            </a:r>
            <a:r>
              <a:rPr lang="uk-UA" sz="2400" b="1" dirty="0" smtClean="0"/>
              <a:t> соціально-психологічної підтримки учасників ОСВІТНЬОГО процесу у контексті суспільних ЗМІН, ПОВ'ЯЗАНИХ ЗІ ЗБРОЙНИМ КОНФЛІКТОМ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4419600"/>
            <a:ext cx="6400800" cy="1905000"/>
          </a:xfrm>
        </p:spPr>
        <p:txBody>
          <a:bodyPr>
            <a:normAutofit fontScale="55000" lnSpcReduction="20000"/>
          </a:bodyPr>
          <a:lstStyle/>
          <a:p>
            <a:r>
              <a:rPr lang="uk-UA" sz="3800" dirty="0" smtClean="0"/>
              <a:t>Модератор Т.Артеменко</a:t>
            </a:r>
          </a:p>
          <a:p>
            <a:r>
              <a:rPr lang="en-US" sz="38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artabor@ukr.net</a:t>
            </a:r>
            <a:endParaRPr lang="uk-UA" sz="38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3800" dirty="0" smtClean="0"/>
              <a:t>psycenter.at.ua</a:t>
            </a:r>
          </a:p>
          <a:p>
            <a:r>
              <a:rPr lang="uk-UA" sz="3800" dirty="0" smtClean="0"/>
              <a:t>тел./</a:t>
            </a:r>
            <a:r>
              <a:rPr lang="uk-UA" sz="3800" dirty="0" err="1" smtClean="0"/>
              <a:t>вайбер</a:t>
            </a:r>
            <a:r>
              <a:rPr lang="uk-UA" sz="3800" dirty="0" smtClean="0"/>
              <a:t>/телеграм: </a:t>
            </a:r>
            <a:r>
              <a:rPr lang="en-US" sz="3800" dirty="0" smtClean="0"/>
              <a:t>067</a:t>
            </a:r>
            <a:r>
              <a:rPr lang="uk-UA" sz="3800" dirty="0" smtClean="0"/>
              <a:t> </a:t>
            </a:r>
            <a:r>
              <a:rPr lang="en-US" sz="3800" dirty="0" smtClean="0"/>
              <a:t>500 48 35</a:t>
            </a:r>
            <a:endParaRPr lang="uk-UA" sz="3800" dirty="0" smtClean="0"/>
          </a:p>
          <a:p>
            <a:endParaRPr lang="uk-UA" dirty="0" smtClean="0"/>
          </a:p>
          <a:p>
            <a:r>
              <a:rPr lang="uk-UA" smtClean="0"/>
              <a:t>2019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Упровадження програми на Черкащині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Тренерами програми є працівники ГО </a:t>
            </a:r>
            <a:r>
              <a:rPr lang="uk-UA" dirty="0" err="1" smtClean="0"/>
              <a:t>“Регіональний</a:t>
            </a:r>
            <a:r>
              <a:rPr lang="uk-UA" dirty="0" smtClean="0"/>
              <a:t> кризовий психологічний центр міста </a:t>
            </a:r>
            <a:r>
              <a:rPr lang="uk-UA" dirty="0" err="1" smtClean="0"/>
              <a:t>Черкаси”</a:t>
            </a:r>
            <a:r>
              <a:rPr lang="uk-UA" dirty="0" smtClean="0"/>
              <a:t>, БО "Паритет"</a:t>
            </a:r>
          </a:p>
          <a:p>
            <a:r>
              <a:rPr lang="uk-UA" dirty="0" smtClean="0"/>
              <a:t>З 2016 року навчання проведено більше ніж для 150 осіб – зацікавлених фахівців області</a:t>
            </a:r>
          </a:p>
          <a:p>
            <a:r>
              <a:rPr lang="uk-UA" dirty="0" smtClean="0"/>
              <a:t>Навчання у </a:t>
            </a:r>
            <a:r>
              <a:rPr lang="uk-UA" smtClean="0"/>
              <a:t>програмі сертифікується ГО</a:t>
            </a:r>
            <a:endParaRPr lang="uk-UA" dirty="0" smtClean="0"/>
          </a:p>
          <a:p>
            <a:r>
              <a:rPr lang="uk-UA" dirty="0" smtClean="0"/>
              <a:t>Супровід упровадження програми спеціалістами психологічної служби системи  освіти підтримується тематичними заходами навчально-методичного центру психологічної служби Черкаської області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/>
              <a:t>Працівниками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психологічної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служби</a:t>
            </a:r>
            <a:r>
              <a:rPr lang="ru-RU" sz="3200" dirty="0" smtClean="0"/>
              <a:t> </a:t>
            </a:r>
            <a:r>
              <a:rPr lang="ru-RU" sz="3200" dirty="0" err="1" smtClean="0"/>
              <a:t>Черкащини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</a:t>
            </a:r>
            <a:r>
              <a:rPr lang="uk-UA" sz="3200" dirty="0" err="1" smtClean="0"/>
              <a:t>сихологічна</a:t>
            </a:r>
            <a:r>
              <a:rPr lang="uk-UA" sz="3200" dirty="0" smtClean="0"/>
              <a:t> допомога: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4384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 проблем міграції</a:t>
            </a:r>
          </a:p>
          <a:p>
            <a:r>
              <a:rPr lang="uk-UA" sz="3200" dirty="0" smtClean="0"/>
              <a:t>з проблем супроводу сімей, учасників АТО/ООС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mladiinfo.eu/wp-content/uploads/2013/11/NaUKMA-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5547" y="4627802"/>
            <a:ext cx="1581785" cy="18378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848600" cy="403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sz="1400" dirty="0" smtClean="0"/>
              <a:t>В.Г.Панок, С.О.</a:t>
            </a:r>
            <a:r>
              <a:rPr lang="uk-UA" sz="1400" dirty="0" err="1" smtClean="0"/>
              <a:t>Богданов</a:t>
            </a:r>
            <a:r>
              <a:rPr lang="uk-UA" sz="1400" dirty="0" smtClean="0"/>
              <a:t>, А.М.Гірник, О.В.</a:t>
            </a:r>
            <a:r>
              <a:rPr lang="uk-UA" sz="1400" dirty="0" err="1" smtClean="0"/>
              <a:t>Залеська</a:t>
            </a:r>
            <a:r>
              <a:rPr lang="uk-UA" sz="1400" dirty="0" smtClean="0"/>
              <a:t>, Н.П.</a:t>
            </a:r>
            <a:r>
              <a:rPr lang="uk-UA" sz="1400" dirty="0" err="1" smtClean="0"/>
              <a:t>Ломейко</a:t>
            </a:r>
            <a:r>
              <a:rPr lang="uk-UA" sz="1400" dirty="0" smtClean="0"/>
              <a:t>, Н.В.</a:t>
            </a:r>
            <a:r>
              <a:rPr lang="uk-UA" sz="1400" dirty="0" err="1" smtClean="0"/>
              <a:t>Лунченко</a:t>
            </a:r>
            <a:r>
              <a:rPr lang="uk-UA" sz="1400" dirty="0" smtClean="0"/>
              <a:t>, О.С.</a:t>
            </a:r>
            <a:r>
              <a:rPr lang="uk-UA" sz="1400" dirty="0" err="1" smtClean="0"/>
              <a:t>Нурєєва</a:t>
            </a:r>
            <a:r>
              <a:rPr lang="uk-UA" sz="1400" dirty="0" smtClean="0"/>
              <a:t>, О.В.</a:t>
            </a:r>
            <a:r>
              <a:rPr lang="uk-UA" sz="1400" dirty="0" err="1" smtClean="0"/>
              <a:t>Федорець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 smtClean="0"/>
              <a:t>навчальна програма та спецкурс для підвищення кваліфікації практичних  психологів і соціальних педагогів з проблеми </a:t>
            </a:r>
            <a:br>
              <a:rPr lang="uk-UA" sz="1800" b="1" dirty="0" smtClean="0"/>
            </a:br>
            <a:r>
              <a:rPr lang="uk-UA" sz="1800" b="1" dirty="0" smtClean="0"/>
              <a:t>«Навички кризового консультування та розвиток  психосоціальної стійкості до стресу у дітей»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uk-UA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0" y="5346805"/>
            <a:ext cx="2286000" cy="1371600"/>
          </a:xfrm>
        </p:spPr>
        <p:txBody>
          <a:bodyPr>
            <a:normAutofit/>
          </a:bodyPr>
          <a:lstStyle/>
          <a:p>
            <a:pPr algn="ctr"/>
            <a:endParaRPr lang="ru-RU" sz="1000" dirty="0" smtClean="0"/>
          </a:p>
          <a:p>
            <a:pPr algn="ctr"/>
            <a:endParaRPr lang="ru-RU" sz="1000" dirty="0" smtClean="0"/>
          </a:p>
          <a:p>
            <a:pPr algn="ctr"/>
            <a:endParaRPr lang="ru-RU" sz="1000" dirty="0" smtClean="0"/>
          </a:p>
          <a:p>
            <a:pPr algn="ctr"/>
            <a:endParaRPr lang="ru-RU" sz="1000" dirty="0" smtClean="0"/>
          </a:p>
          <a:p>
            <a:pPr algn="ctr"/>
            <a:endParaRPr lang="ru-RU" sz="1000" dirty="0" smtClean="0"/>
          </a:p>
          <a:p>
            <a:pPr algn="ctr"/>
            <a:r>
              <a:rPr lang="uk-UA" sz="1000" dirty="0" err="1" smtClean="0"/>
              <a:t>Национальный</a:t>
            </a:r>
            <a:r>
              <a:rPr lang="uk-UA" sz="1000" dirty="0" smtClean="0"/>
              <a:t> </a:t>
            </a:r>
            <a:r>
              <a:rPr lang="uk-UA" sz="1000" dirty="0" err="1" smtClean="0"/>
              <a:t>университет</a:t>
            </a:r>
            <a:r>
              <a:rPr lang="uk-UA" sz="1000" dirty="0" smtClean="0"/>
              <a:t> </a:t>
            </a:r>
          </a:p>
          <a:p>
            <a:pPr algn="ctr"/>
            <a:r>
              <a:rPr lang="uk-UA" sz="1000" dirty="0" err="1" smtClean="0"/>
              <a:t>Киево-Могилянская</a:t>
            </a:r>
            <a:r>
              <a:rPr lang="uk-UA" sz="1000" dirty="0" smtClean="0"/>
              <a:t> </a:t>
            </a:r>
            <a:r>
              <a:rPr lang="uk-UA" sz="1000" dirty="0" err="1" smtClean="0"/>
              <a:t>Академия</a:t>
            </a:r>
            <a:endParaRPr lang="ru-RU" sz="1000" dirty="0" smtClean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82945"/>
            <a:ext cx="2943225" cy="88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http://upload.wikimedia.org/wikipedia/commons/thumb/9/95/Lesser_Coat_of_Arms_of_Ukraine.svg/2000px-Lesser_Coat_of_Arms_of_Ukraine.svg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293598"/>
            <a:ext cx="651510" cy="9067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81000" y="6210574"/>
            <a:ext cx="2590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900" dirty="0"/>
              <a:t>Український науково-методичний центр практичної психології і соціальної роботи НАПН України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xmlns="" val="38878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програми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навчальна програма освітньої діяльності та спецкурс розроблені з метою забезпечення розвитку професійної компетентності працівників психологічної служби та підготовки їх до здійснення психологічного супроводу та соціально-педагогічного патронажу дітей та їхніх родин, що постраждали внаслідок кризи</a:t>
            </a:r>
          </a:p>
          <a:p>
            <a:r>
              <a:rPr lang="uk-UA" dirty="0" smtClean="0"/>
              <a:t>зменшення соціально-психологічних наслідків психічної травми, забезпечення сталого доступу до отримання психологічної допомоги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Результати упровадження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Упродовж періоду з 2015 року до тепер пройшли навчання біля 200 спеціалістів: практичні психологи, соціальні педагоги навчальних закладів та установ освіти, головні спеціалісти відділів освіти, керівники та методисти психологічних служб </a:t>
            </a:r>
          </a:p>
          <a:p>
            <a:r>
              <a:rPr lang="uk-UA" dirty="0" smtClean="0"/>
              <a:t>Здійснюється </a:t>
            </a:r>
            <a:r>
              <a:rPr lang="uk-UA" dirty="0" err="1" smtClean="0"/>
              <a:t>супервізійна</a:t>
            </a:r>
            <a:r>
              <a:rPr lang="uk-UA" dirty="0" smtClean="0"/>
              <a:t> та </a:t>
            </a:r>
            <a:r>
              <a:rPr lang="uk-UA" dirty="0" err="1" smtClean="0"/>
              <a:t>інтервізійна</a:t>
            </a:r>
            <a:r>
              <a:rPr lang="uk-UA" dirty="0" smtClean="0"/>
              <a:t> підтримка діяльності фахівців, які упроваджують програму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Зона успіху учасників навчань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висока мотивація до професійного розвитку</a:t>
            </a:r>
          </a:p>
          <a:p>
            <a:r>
              <a:rPr lang="uk-UA" dirty="0" smtClean="0"/>
              <a:t>наявність енергії для допомоги</a:t>
            </a:r>
          </a:p>
          <a:p>
            <a:r>
              <a:rPr lang="uk-UA" dirty="0" smtClean="0"/>
              <a:t>дружня позиція стосовно клієнта</a:t>
            </a:r>
          </a:p>
          <a:p>
            <a:r>
              <a:rPr lang="uk-UA" dirty="0" smtClean="0"/>
              <a:t>створення ситуації безпеки</a:t>
            </a:r>
          </a:p>
          <a:p>
            <a:r>
              <a:rPr lang="uk-UA" dirty="0" smtClean="0"/>
              <a:t>об'ємна діагностика</a:t>
            </a:r>
          </a:p>
          <a:p>
            <a:r>
              <a:rPr lang="uk-UA" dirty="0" smtClean="0"/>
              <a:t>слідування темі (предметній лінії) у консультуванні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Зона розвитку учасників навчань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встановлення та підтримання контакту</a:t>
            </a:r>
          </a:p>
          <a:p>
            <a:r>
              <a:rPr lang="uk-UA" dirty="0" smtClean="0"/>
              <a:t>оволодіння техніками відображення (на противагу розпитуванню)</a:t>
            </a:r>
          </a:p>
          <a:p>
            <a:r>
              <a:rPr lang="uk-UA" dirty="0" smtClean="0"/>
              <a:t>навички розрізнення власної реальності та реальності клієнта</a:t>
            </a:r>
          </a:p>
          <a:p>
            <a:r>
              <a:rPr lang="uk-UA" dirty="0" smtClean="0"/>
              <a:t>прийоми переведення запиту стосовно третьої особи у запит щодо першої особи</a:t>
            </a:r>
          </a:p>
          <a:p>
            <a:r>
              <a:rPr lang="uk-UA" dirty="0" smtClean="0"/>
              <a:t>прийоми дистанціювання, масштабування проблематики</a:t>
            </a:r>
          </a:p>
          <a:p>
            <a:r>
              <a:rPr lang="uk-UA" dirty="0" smtClean="0"/>
              <a:t>навички </a:t>
            </a:r>
            <a:r>
              <a:rPr lang="uk-UA" dirty="0" err="1" smtClean="0"/>
              <a:t>толерування</a:t>
            </a:r>
            <a:r>
              <a:rPr lang="uk-UA" dirty="0" smtClean="0"/>
              <a:t> (</a:t>
            </a:r>
            <a:r>
              <a:rPr lang="uk-UA" dirty="0" err="1" smtClean="0"/>
              <a:t>контейнування</a:t>
            </a:r>
            <a:r>
              <a:rPr lang="uk-UA" dirty="0" smtClean="0"/>
              <a:t>) сильних емоцій клієнта</a:t>
            </a:r>
          </a:p>
          <a:p>
            <a:r>
              <a:rPr lang="uk-UA" dirty="0" err="1" smtClean="0"/>
              <a:t>вибудування</a:t>
            </a:r>
            <a:r>
              <a:rPr lang="uk-UA" dirty="0" smtClean="0"/>
              <a:t> лінії стосунків психолог-клієнт (на противагу ігноруванню терапевтичного стосунку)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2600" y="1066801"/>
            <a:ext cx="6857999" cy="2133599"/>
          </a:xfrm>
        </p:spPr>
        <p:txBody>
          <a:bodyPr>
            <a:normAutofit fontScale="90000"/>
          </a:bodyPr>
          <a:lstStyle/>
          <a:p>
            <a:r>
              <a:rPr lang="uk-UA" sz="2000" dirty="0"/>
              <a:t>В.В. Горбунова, А.Б. </a:t>
            </a:r>
            <a:r>
              <a:rPr lang="uk-UA" sz="2000" dirty="0" err="1"/>
              <a:t>Карачевський</a:t>
            </a:r>
            <a:r>
              <a:rPr lang="uk-UA" sz="2000" dirty="0"/>
              <a:t>, В.О. </a:t>
            </a:r>
            <a:r>
              <a:rPr lang="uk-UA" sz="2000" dirty="0" err="1"/>
              <a:t>Климчук</a:t>
            </a:r>
            <a:r>
              <a:rPr lang="uk-UA" sz="2000" dirty="0"/>
              <a:t>, </a:t>
            </a:r>
            <a:r>
              <a:rPr lang="uk-UA" sz="2000" dirty="0" err="1"/>
              <a:t>Г.С</a:t>
            </a:r>
            <a:r>
              <a:rPr lang="uk-UA" sz="2000" dirty="0"/>
              <a:t>. </a:t>
            </a:r>
            <a:r>
              <a:rPr lang="uk-UA" sz="2000" dirty="0" err="1"/>
              <a:t>Нетлюх</a:t>
            </a:r>
            <a:r>
              <a:rPr lang="uk-UA" sz="2000" dirty="0"/>
              <a:t>, О.І. </a:t>
            </a:r>
            <a:r>
              <a:rPr lang="uk-UA" sz="2000" dirty="0" err="1" smtClean="0"/>
              <a:t>Романчук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ru-RU" sz="2700" b="1" dirty="0" smtClean="0"/>
              <a:t>СОЦІАЛЬНО-ПСИХОЛОГІЧНА ПІДТРИМКА АДАПТАЦІЇ ВЕТЕРАНІВ АТО</a:t>
            </a:r>
            <a:r>
              <a:rPr lang="uk-UA" sz="2700" dirty="0"/>
              <a:t/>
            </a:r>
            <a:br>
              <a:rPr lang="uk-UA" sz="2700" dirty="0"/>
            </a:br>
            <a:endParaRPr lang="ru-RU" sz="27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638800"/>
            <a:ext cx="2127917" cy="838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uk-UA" sz="1200" b="1" dirty="0" smtClean="0">
                <a:latin typeface="Arial Narrow" panose="020B0606020202030204" pitchFamily="34" charset="0"/>
              </a:rPr>
              <a:t>Інститут  психічного </a:t>
            </a:r>
            <a:r>
              <a:rPr lang="uk-UA" sz="1200" b="1" dirty="0" err="1" smtClean="0">
                <a:latin typeface="Arial Narrow" panose="020B0606020202030204" pitchFamily="34" charset="0"/>
              </a:rPr>
              <a:t>здоров</a:t>
            </a:r>
            <a:r>
              <a:rPr lang="en-US" sz="1200" b="1" dirty="0" smtClean="0">
                <a:latin typeface="Arial Narrow" panose="020B0606020202030204" pitchFamily="34" charset="0"/>
              </a:rPr>
              <a:t>’</a:t>
            </a:r>
            <a:r>
              <a:rPr lang="ru-RU" sz="1200" b="1" dirty="0" smtClean="0">
                <a:latin typeface="Arial Narrow" panose="020B0606020202030204" pitchFamily="34" charset="0"/>
              </a:rPr>
              <a:t>я </a:t>
            </a:r>
          </a:p>
          <a:p>
            <a:pPr algn="ctr">
              <a:spcBef>
                <a:spcPts val="0"/>
              </a:spcBef>
            </a:pPr>
            <a:r>
              <a:rPr lang="ru-RU" sz="1200" b="1" dirty="0" err="1" smtClean="0">
                <a:latin typeface="Arial Narrow" panose="020B0606020202030204" pitchFamily="34" charset="0"/>
              </a:rPr>
              <a:t>Укра</a:t>
            </a:r>
            <a:r>
              <a:rPr lang="uk-UA" sz="1200" b="1" dirty="0" err="1" smtClean="0">
                <a:latin typeface="Arial Narrow" panose="020B0606020202030204" pitchFamily="34" charset="0"/>
              </a:rPr>
              <a:t>їнського</a:t>
            </a:r>
            <a:r>
              <a:rPr lang="uk-UA" sz="1200" b="1" dirty="0" smtClean="0">
                <a:latin typeface="Arial Narrow" panose="020B0606020202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uk-UA" sz="1200" b="1" dirty="0" smtClean="0">
                <a:latin typeface="Arial Narrow" panose="020B0606020202030204" pitchFamily="34" charset="0"/>
              </a:rPr>
              <a:t>Католицького </a:t>
            </a:r>
          </a:p>
          <a:p>
            <a:pPr algn="ctr">
              <a:spcBef>
                <a:spcPts val="0"/>
              </a:spcBef>
            </a:pPr>
            <a:r>
              <a:rPr lang="uk-UA" sz="1200" b="1" dirty="0" smtClean="0">
                <a:latin typeface="Arial Narrow" panose="020B0606020202030204" pitchFamily="34" charset="0"/>
              </a:rPr>
              <a:t>Університету</a:t>
            </a:r>
            <a:endParaRPr lang="ru-RU" sz="1200" b="1" dirty="0">
              <a:latin typeface="Arial Narrow" panose="020B0606020202030204" pitchFamily="34" charset="0"/>
            </a:endParaRPr>
          </a:p>
        </p:txBody>
      </p:sp>
      <p:pic>
        <p:nvPicPr>
          <p:cNvPr id="8" name="Рисунок 7" descr="C:\Users\dell\AppData\Local\Microsoft\Windows\INetCache\Content.Word\logo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14800"/>
            <a:ext cx="1218852" cy="1513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dell\AppData\Local\Microsoft\Windows\INetCache\Content.Word\IRF_logo_UKR.T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562600"/>
            <a:ext cx="2358474" cy="847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3618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програми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набуття знань і умінь, що є корисними при переході від одних життєвих обставин до інших</a:t>
            </a:r>
          </a:p>
          <a:p>
            <a:r>
              <a:rPr lang="uk-UA" dirty="0" smtClean="0"/>
              <a:t>сприяння заміні некорисних стратегій мислення та поведінки на корисні, що відповідають новій життєвій ситуації </a:t>
            </a:r>
          </a:p>
          <a:p>
            <a:r>
              <a:rPr lang="ru-RU" dirty="0" smtClean="0"/>
              <a:t>опора на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посттравматичного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стресостійкості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когнітивно-поведінкову</a:t>
            </a:r>
            <a:r>
              <a:rPr lang="ru-RU" dirty="0" smtClean="0"/>
              <a:t> модель </a:t>
            </a:r>
            <a:r>
              <a:rPr lang="ru-RU" dirty="0" err="1" smtClean="0"/>
              <a:t>адаптації</a:t>
            </a:r>
            <a:endParaRPr lang="uk-UA" dirty="0" smtClean="0"/>
          </a:p>
          <a:p>
            <a:r>
              <a:rPr lang="uk-UA" dirty="0" smtClean="0"/>
              <a:t>полегшення процесу розуміння соціальним оточенням людини, яка адаптується до мирного життя</a:t>
            </a:r>
          </a:p>
          <a:p>
            <a:r>
              <a:rPr lang="uk-UA" dirty="0" smtClean="0"/>
              <a:t>створення міждисциплінарної мережі допомоги </a:t>
            </a:r>
            <a:r>
              <a:rPr lang="uk-UA" smtClean="0"/>
              <a:t>ветеранам АТО/ООС </a:t>
            </a:r>
            <a:r>
              <a:rPr lang="uk-UA" dirty="0" smtClean="0"/>
              <a:t>та членам їхніх сімей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557</TotalTime>
  <Words>373</Words>
  <Application>Microsoft Office PowerPoint</Application>
  <PresentationFormat>Экран (4:3)</PresentationFormat>
  <Paragraphs>57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Clarity</vt:lpstr>
      <vt:lpstr>         обласнІ освітні проектИ соціально-психологічної підтримки учасників ОСВІТНЬОГО процесу у контексті суспільних ЗМІН, ПОВ'ЯЗАНИХ ЗІ ЗБРОЙНИМ КОНФЛІКТОМ</vt:lpstr>
      <vt:lpstr>Працівниками психологічної служби Черкащини надається психологічна допомога:</vt:lpstr>
      <vt:lpstr>В.Г.Панок, С.О.Богданов, А.М.Гірник, О.В.Залеська, Н.П.Ломейко, Н.В.Лунченко, О.С.Нурєєва, О.В.Федорець  навчальна програма та спецкурс для підвищення кваліфікації практичних  психологів і соціальних педагогів з проблеми  «Навички кризового консультування та розвиток  психосоціальної стійкості до стресу у дітей» </vt:lpstr>
      <vt:lpstr>Мета програми</vt:lpstr>
      <vt:lpstr>Результати упровадження </vt:lpstr>
      <vt:lpstr>Зона успіху учасників навчань</vt:lpstr>
      <vt:lpstr>Зона розвитку учасників навчань</vt:lpstr>
      <vt:lpstr>В.В. Горбунова, А.Б. Карачевський, В.О. Климчук, Г.С. Нетлюх, О.І. Романчук  СОЦІАЛЬНО-ПСИХОЛОГІЧНА ПІДТРИМКА АДАПТАЦІЇ ВЕТЕРАНІВ АТО </vt:lpstr>
      <vt:lpstr>Мета програми</vt:lpstr>
      <vt:lpstr>Упровадження програми на Черкащині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Психотерапия посттравматического стре</dc:title>
  <dc:creator>Sergey</dc:creator>
  <cp:lastModifiedBy>User</cp:lastModifiedBy>
  <cp:revision>120</cp:revision>
  <dcterms:created xsi:type="dcterms:W3CDTF">2011-12-16T21:41:35Z</dcterms:created>
  <dcterms:modified xsi:type="dcterms:W3CDTF">2019-09-19T07:28:26Z</dcterms:modified>
</cp:coreProperties>
</file>