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61" r:id="rId5"/>
    <p:sldId id="262" r:id="rId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98C30323-4A78-49E2-8923-1D61528D8026}" type="datetimeFigureOut">
              <a:rPr lang="ru-RU" smtClean="0"/>
              <a:t>26.08.2019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BAA951B-21DF-44F7-B146-C82D484C5836}" type="slidenum">
              <a:rPr lang="ru-RU" smtClean="0"/>
              <a:t>‹#›</a:t>
            </a:fld>
            <a:endParaRPr lang="ru-RU"/>
          </a:p>
        </p:txBody>
      </p:sp>
    </p:spTree>
    <p:extLst>
      <p:ext uri="{BB962C8B-B14F-4D97-AF65-F5344CB8AC3E}">
        <p14:creationId xmlns:p14="http://schemas.microsoft.com/office/powerpoint/2010/main" val="1057999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8C30323-4A78-49E2-8923-1D61528D8026}" type="datetimeFigureOut">
              <a:rPr lang="ru-RU" smtClean="0"/>
              <a:t>26.08.2019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BAA951B-21DF-44F7-B146-C82D484C5836}" type="slidenum">
              <a:rPr lang="ru-RU" smtClean="0"/>
              <a:t>‹#›</a:t>
            </a:fld>
            <a:endParaRPr lang="ru-RU"/>
          </a:p>
        </p:txBody>
      </p:sp>
    </p:spTree>
    <p:extLst>
      <p:ext uri="{BB962C8B-B14F-4D97-AF65-F5344CB8AC3E}">
        <p14:creationId xmlns:p14="http://schemas.microsoft.com/office/powerpoint/2010/main" val="3668453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8C30323-4A78-49E2-8923-1D61528D8026}" type="datetimeFigureOut">
              <a:rPr lang="ru-RU" smtClean="0"/>
              <a:t>26.08.2019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BAA951B-21DF-44F7-B146-C82D484C5836}"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2288721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8C30323-4A78-49E2-8923-1D61528D8026}" type="datetimeFigureOut">
              <a:rPr lang="ru-RU" smtClean="0"/>
              <a:t>26.08.2019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BAA951B-21DF-44F7-B146-C82D484C5836}" type="slidenum">
              <a:rPr lang="ru-RU" smtClean="0"/>
              <a:t>‹#›</a:t>
            </a:fld>
            <a:endParaRPr lang="ru-RU"/>
          </a:p>
        </p:txBody>
      </p:sp>
    </p:spTree>
    <p:extLst>
      <p:ext uri="{BB962C8B-B14F-4D97-AF65-F5344CB8AC3E}">
        <p14:creationId xmlns:p14="http://schemas.microsoft.com/office/powerpoint/2010/main" val="4981049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8C30323-4A78-49E2-8923-1D61528D8026}" type="datetimeFigureOut">
              <a:rPr lang="ru-RU" smtClean="0"/>
              <a:t>26.08.2019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BAA951B-21DF-44F7-B146-C82D484C5836}"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934739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8C30323-4A78-49E2-8923-1D61528D8026}" type="datetimeFigureOut">
              <a:rPr lang="ru-RU" smtClean="0"/>
              <a:t>26.08.2019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BAA951B-21DF-44F7-B146-C82D484C5836}" type="slidenum">
              <a:rPr lang="ru-RU" smtClean="0"/>
              <a:t>‹#›</a:t>
            </a:fld>
            <a:endParaRPr lang="ru-RU"/>
          </a:p>
        </p:txBody>
      </p:sp>
    </p:spTree>
    <p:extLst>
      <p:ext uri="{BB962C8B-B14F-4D97-AF65-F5344CB8AC3E}">
        <p14:creationId xmlns:p14="http://schemas.microsoft.com/office/powerpoint/2010/main" val="2351432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8C30323-4A78-49E2-8923-1D61528D8026}" type="datetimeFigureOut">
              <a:rPr lang="ru-RU" smtClean="0"/>
              <a:t>26.08.2019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BAA951B-21DF-44F7-B146-C82D484C5836}" type="slidenum">
              <a:rPr lang="ru-RU" smtClean="0"/>
              <a:t>‹#›</a:t>
            </a:fld>
            <a:endParaRPr lang="ru-RU"/>
          </a:p>
        </p:txBody>
      </p:sp>
    </p:spTree>
    <p:extLst>
      <p:ext uri="{BB962C8B-B14F-4D97-AF65-F5344CB8AC3E}">
        <p14:creationId xmlns:p14="http://schemas.microsoft.com/office/powerpoint/2010/main" val="40829072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8C30323-4A78-49E2-8923-1D61528D8026}" type="datetimeFigureOut">
              <a:rPr lang="ru-RU" smtClean="0"/>
              <a:t>26.08.2019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BAA951B-21DF-44F7-B146-C82D484C5836}" type="slidenum">
              <a:rPr lang="ru-RU" smtClean="0"/>
              <a:t>‹#›</a:t>
            </a:fld>
            <a:endParaRPr lang="ru-RU"/>
          </a:p>
        </p:txBody>
      </p:sp>
    </p:spTree>
    <p:extLst>
      <p:ext uri="{BB962C8B-B14F-4D97-AF65-F5344CB8AC3E}">
        <p14:creationId xmlns:p14="http://schemas.microsoft.com/office/powerpoint/2010/main" val="2991419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8C30323-4A78-49E2-8923-1D61528D8026}" type="datetimeFigureOut">
              <a:rPr lang="ru-RU" smtClean="0"/>
              <a:t>26.08.2019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BAA951B-21DF-44F7-B146-C82D484C5836}" type="slidenum">
              <a:rPr lang="ru-RU" smtClean="0"/>
              <a:t>‹#›</a:t>
            </a:fld>
            <a:endParaRPr lang="ru-RU"/>
          </a:p>
        </p:txBody>
      </p:sp>
    </p:spTree>
    <p:extLst>
      <p:ext uri="{BB962C8B-B14F-4D97-AF65-F5344CB8AC3E}">
        <p14:creationId xmlns:p14="http://schemas.microsoft.com/office/powerpoint/2010/main" val="3148319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8C30323-4A78-49E2-8923-1D61528D8026}" type="datetimeFigureOut">
              <a:rPr lang="ru-RU" smtClean="0"/>
              <a:t>26.08.2019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BAA951B-21DF-44F7-B146-C82D484C5836}" type="slidenum">
              <a:rPr lang="ru-RU" smtClean="0"/>
              <a:t>‹#›</a:t>
            </a:fld>
            <a:endParaRPr lang="ru-RU"/>
          </a:p>
        </p:txBody>
      </p:sp>
    </p:spTree>
    <p:extLst>
      <p:ext uri="{BB962C8B-B14F-4D97-AF65-F5344CB8AC3E}">
        <p14:creationId xmlns:p14="http://schemas.microsoft.com/office/powerpoint/2010/main" val="1865165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8C30323-4A78-49E2-8923-1D61528D8026}" type="datetimeFigureOut">
              <a:rPr lang="ru-RU" smtClean="0"/>
              <a:t>26.08.2019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BAA951B-21DF-44F7-B146-C82D484C5836}" type="slidenum">
              <a:rPr lang="ru-RU" smtClean="0"/>
              <a:t>‹#›</a:t>
            </a:fld>
            <a:endParaRPr lang="ru-RU"/>
          </a:p>
        </p:txBody>
      </p:sp>
    </p:spTree>
    <p:extLst>
      <p:ext uri="{BB962C8B-B14F-4D97-AF65-F5344CB8AC3E}">
        <p14:creationId xmlns:p14="http://schemas.microsoft.com/office/powerpoint/2010/main" val="3981924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8C30323-4A78-49E2-8923-1D61528D8026}" type="datetimeFigureOut">
              <a:rPr lang="ru-RU" smtClean="0"/>
              <a:t>26.08.2019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BAA951B-21DF-44F7-B146-C82D484C5836}" type="slidenum">
              <a:rPr lang="ru-RU" smtClean="0"/>
              <a:t>‹#›</a:t>
            </a:fld>
            <a:endParaRPr lang="ru-RU"/>
          </a:p>
        </p:txBody>
      </p:sp>
    </p:spTree>
    <p:extLst>
      <p:ext uri="{BB962C8B-B14F-4D97-AF65-F5344CB8AC3E}">
        <p14:creationId xmlns:p14="http://schemas.microsoft.com/office/powerpoint/2010/main" val="347609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8C30323-4A78-49E2-8923-1D61528D8026}" type="datetimeFigureOut">
              <a:rPr lang="ru-RU" smtClean="0"/>
              <a:t>26.08.2019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BAA951B-21DF-44F7-B146-C82D484C5836}" type="slidenum">
              <a:rPr lang="ru-RU" smtClean="0"/>
              <a:t>‹#›</a:t>
            </a:fld>
            <a:endParaRPr lang="ru-RU"/>
          </a:p>
        </p:txBody>
      </p:sp>
    </p:spTree>
    <p:extLst>
      <p:ext uri="{BB962C8B-B14F-4D97-AF65-F5344CB8AC3E}">
        <p14:creationId xmlns:p14="http://schemas.microsoft.com/office/powerpoint/2010/main" val="2263801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C30323-4A78-49E2-8923-1D61528D8026}" type="datetimeFigureOut">
              <a:rPr lang="ru-RU" smtClean="0"/>
              <a:t>26.08.2019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BAA951B-21DF-44F7-B146-C82D484C5836}" type="slidenum">
              <a:rPr lang="ru-RU" smtClean="0"/>
              <a:t>‹#›</a:t>
            </a:fld>
            <a:endParaRPr lang="ru-RU"/>
          </a:p>
        </p:txBody>
      </p:sp>
    </p:spTree>
    <p:extLst>
      <p:ext uri="{BB962C8B-B14F-4D97-AF65-F5344CB8AC3E}">
        <p14:creationId xmlns:p14="http://schemas.microsoft.com/office/powerpoint/2010/main" val="1660467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98C30323-4A78-49E2-8923-1D61528D8026}" type="datetimeFigureOut">
              <a:rPr lang="ru-RU" smtClean="0"/>
              <a:t>26.08.2019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BAA951B-21DF-44F7-B146-C82D484C5836}" type="slidenum">
              <a:rPr lang="ru-RU" smtClean="0"/>
              <a:t>‹#›</a:t>
            </a:fld>
            <a:endParaRPr lang="ru-RU"/>
          </a:p>
        </p:txBody>
      </p:sp>
    </p:spTree>
    <p:extLst>
      <p:ext uri="{BB962C8B-B14F-4D97-AF65-F5344CB8AC3E}">
        <p14:creationId xmlns:p14="http://schemas.microsoft.com/office/powerpoint/2010/main" val="3527911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8C30323-4A78-49E2-8923-1D61528D8026}" type="datetimeFigureOut">
              <a:rPr lang="ru-RU" smtClean="0"/>
              <a:t>26.08.2019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BAA951B-21DF-44F7-B146-C82D484C5836}" type="slidenum">
              <a:rPr lang="ru-RU" smtClean="0"/>
              <a:t>‹#›</a:t>
            </a:fld>
            <a:endParaRPr lang="ru-RU"/>
          </a:p>
        </p:txBody>
      </p:sp>
    </p:spTree>
    <p:extLst>
      <p:ext uri="{BB962C8B-B14F-4D97-AF65-F5344CB8AC3E}">
        <p14:creationId xmlns:p14="http://schemas.microsoft.com/office/powerpoint/2010/main" val="2412968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8C30323-4A78-49E2-8923-1D61528D8026}" type="datetimeFigureOut">
              <a:rPr lang="ru-RU" smtClean="0"/>
              <a:t>26.08.2019</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BAA951B-21DF-44F7-B146-C82D484C5836}" type="slidenum">
              <a:rPr lang="ru-RU" smtClean="0"/>
              <a:t>‹#›</a:t>
            </a:fld>
            <a:endParaRPr lang="ru-RU"/>
          </a:p>
        </p:txBody>
      </p:sp>
    </p:spTree>
    <p:extLst>
      <p:ext uri="{BB962C8B-B14F-4D97-AF65-F5344CB8AC3E}">
        <p14:creationId xmlns:p14="http://schemas.microsoft.com/office/powerpoint/2010/main" val="39624855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409433"/>
            <a:ext cx="8592403" cy="5404513"/>
          </a:xfrm>
        </p:spPr>
        <p:txBody>
          <a:bodyPr>
            <a:normAutofit/>
          </a:bodyPr>
          <a:lstStyle/>
          <a:p>
            <a:pPr algn="r"/>
            <a:r>
              <a:rPr lang="uk-UA" b="1" dirty="0" smtClean="0">
                <a:solidFill>
                  <a:schemeClr val="tx1">
                    <a:lumMod val="85000"/>
                    <a:lumOff val="15000"/>
                  </a:schemeClr>
                </a:solidFill>
                <a:effectLst/>
                <a:latin typeface="Times New Roman" panose="02020603050405020304" pitchFamily="18" charset="0"/>
                <a:ea typeface="Calibri" panose="020F0502020204030204" pitchFamily="34" charset="0"/>
              </a:rPr>
              <a:t/>
            </a:r>
            <a:br>
              <a:rPr lang="uk-UA" b="1" dirty="0" smtClean="0">
                <a:solidFill>
                  <a:schemeClr val="tx1">
                    <a:lumMod val="85000"/>
                    <a:lumOff val="15000"/>
                  </a:schemeClr>
                </a:solidFill>
                <a:effectLst/>
                <a:latin typeface="Times New Roman" panose="02020603050405020304" pitchFamily="18" charset="0"/>
                <a:ea typeface="Calibri" panose="020F0502020204030204" pitchFamily="34" charset="0"/>
              </a:rPr>
            </a:br>
            <a:r>
              <a:rPr lang="uk-UA" b="1" dirty="0" smtClean="0">
                <a:solidFill>
                  <a:schemeClr val="tx1">
                    <a:lumMod val="85000"/>
                    <a:lumOff val="15000"/>
                  </a:schemeClr>
                </a:solidFill>
                <a:effectLst/>
                <a:latin typeface="Times New Roman" panose="02020603050405020304" pitchFamily="18" charset="0"/>
                <a:ea typeface="Calibri" panose="020F0502020204030204" pitchFamily="34" charset="0"/>
              </a:rPr>
              <a:t>Психологічні закономірності партнерської взаємодії в основі творчої самореалізації суб’єктів освітнього процесу закладу позашкільної освіти</a:t>
            </a:r>
            <a:br>
              <a:rPr lang="uk-UA" b="1" dirty="0" smtClean="0">
                <a:solidFill>
                  <a:schemeClr val="tx1">
                    <a:lumMod val="85000"/>
                    <a:lumOff val="15000"/>
                  </a:schemeClr>
                </a:solidFill>
                <a:effectLst/>
                <a:latin typeface="Times New Roman" panose="02020603050405020304" pitchFamily="18" charset="0"/>
                <a:ea typeface="Calibri" panose="020F0502020204030204" pitchFamily="34" charset="0"/>
              </a:rPr>
            </a:br>
            <a:r>
              <a:rPr lang="uk-UA" b="1" dirty="0">
                <a:solidFill>
                  <a:schemeClr val="tx1">
                    <a:lumMod val="85000"/>
                    <a:lumOff val="15000"/>
                  </a:schemeClr>
                </a:solidFill>
                <a:latin typeface="Times New Roman" panose="02020603050405020304" pitchFamily="18" charset="0"/>
                <a:ea typeface="Calibri" panose="020F0502020204030204" pitchFamily="34" charset="0"/>
              </a:rPr>
              <a:t/>
            </a:r>
            <a:br>
              <a:rPr lang="uk-UA" b="1" dirty="0">
                <a:solidFill>
                  <a:schemeClr val="tx1">
                    <a:lumMod val="85000"/>
                    <a:lumOff val="15000"/>
                  </a:schemeClr>
                </a:solidFill>
                <a:latin typeface="Times New Roman" panose="02020603050405020304" pitchFamily="18" charset="0"/>
                <a:ea typeface="Calibri" panose="020F0502020204030204" pitchFamily="34" charset="0"/>
              </a:rPr>
            </a:br>
            <a:r>
              <a:rPr lang="uk-UA" dirty="0" smtClean="0">
                <a:solidFill>
                  <a:srgbClr val="385623"/>
                </a:solidFill>
                <a:latin typeface="Times New Roman" panose="02020603050405020304" pitchFamily="18" charset="0"/>
                <a:ea typeface="Calibri" panose="020F0502020204030204" pitchFamily="34" charset="0"/>
              </a:rPr>
              <a:t/>
            </a:r>
            <a:br>
              <a:rPr lang="uk-UA" dirty="0" smtClean="0">
                <a:solidFill>
                  <a:srgbClr val="385623"/>
                </a:solidFill>
                <a:latin typeface="Times New Roman" panose="02020603050405020304" pitchFamily="18" charset="0"/>
                <a:ea typeface="Calibri" panose="020F0502020204030204" pitchFamily="34" charset="0"/>
              </a:rPr>
            </a:br>
            <a:r>
              <a:rPr lang="uk-UA" dirty="0">
                <a:solidFill>
                  <a:srgbClr val="385623"/>
                </a:solidFill>
                <a:latin typeface="Times New Roman" panose="02020603050405020304" pitchFamily="18" charset="0"/>
                <a:ea typeface="Calibri" panose="020F0502020204030204" pitchFamily="34" charset="0"/>
              </a:rPr>
              <a:t/>
            </a:r>
            <a:br>
              <a:rPr lang="uk-UA" dirty="0">
                <a:solidFill>
                  <a:srgbClr val="385623"/>
                </a:solidFill>
                <a:latin typeface="Times New Roman" panose="02020603050405020304" pitchFamily="18" charset="0"/>
                <a:ea typeface="Calibri" panose="020F0502020204030204" pitchFamily="34" charset="0"/>
              </a:rPr>
            </a:br>
            <a:r>
              <a:rPr lang="uk-UA" sz="2000" dirty="0" smtClean="0">
                <a:solidFill>
                  <a:schemeClr val="tx1">
                    <a:lumMod val="85000"/>
                    <a:lumOff val="15000"/>
                  </a:schemeClr>
                </a:solidFill>
                <a:latin typeface="Times New Roman" panose="02020603050405020304" pitchFamily="18" charset="0"/>
                <a:ea typeface="Calibri" panose="020F0502020204030204" pitchFamily="34" charset="0"/>
              </a:rPr>
              <a:t>Овчаренко Ольга Василівна, доцент кафедри </a:t>
            </a:r>
            <a:r>
              <a:rPr lang="uk-UA" sz="2000" dirty="0">
                <a:solidFill>
                  <a:schemeClr val="tx1">
                    <a:lumMod val="85000"/>
                    <a:lumOff val="15000"/>
                  </a:schemeClr>
                </a:solidFill>
                <a:latin typeface="Times New Roman" panose="02020603050405020304" pitchFamily="18" charset="0"/>
                <a:ea typeface="Calibri" panose="020F0502020204030204" pitchFamily="34" charset="0"/>
              </a:rPr>
              <a:t>психології </a:t>
            </a:r>
            <a:r>
              <a:rPr lang="uk-UA" sz="2000" dirty="0" smtClean="0">
                <a:solidFill>
                  <a:schemeClr val="tx1">
                    <a:lumMod val="85000"/>
                    <a:lumOff val="15000"/>
                  </a:schemeClr>
                </a:solidFill>
                <a:latin typeface="Times New Roman" panose="02020603050405020304" pitchFamily="18" charset="0"/>
                <a:ea typeface="Calibri" panose="020F0502020204030204" pitchFamily="34" charset="0"/>
              </a:rPr>
              <a:t/>
            </a:r>
            <a:br>
              <a:rPr lang="uk-UA" sz="2000" dirty="0" smtClean="0">
                <a:solidFill>
                  <a:schemeClr val="tx1">
                    <a:lumMod val="85000"/>
                    <a:lumOff val="15000"/>
                  </a:schemeClr>
                </a:solidFill>
                <a:latin typeface="Times New Roman" panose="02020603050405020304" pitchFamily="18" charset="0"/>
                <a:ea typeface="Calibri" panose="020F0502020204030204" pitchFamily="34" charset="0"/>
              </a:rPr>
            </a:br>
            <a:r>
              <a:rPr lang="uk-UA" sz="2000" dirty="0" smtClean="0">
                <a:solidFill>
                  <a:schemeClr val="tx1">
                    <a:lumMod val="85000"/>
                    <a:lumOff val="15000"/>
                  </a:schemeClr>
                </a:solidFill>
                <a:latin typeface="Times New Roman" panose="02020603050405020304" pitchFamily="18" charset="0"/>
                <a:ea typeface="Calibri" panose="020F0502020204030204" pitchFamily="34" charset="0"/>
              </a:rPr>
              <a:t>КНЗ </a:t>
            </a:r>
            <a:r>
              <a:rPr lang="uk-UA" sz="2000" dirty="0">
                <a:solidFill>
                  <a:schemeClr val="tx1">
                    <a:lumMod val="85000"/>
                    <a:lumOff val="15000"/>
                  </a:schemeClr>
                </a:solidFill>
                <a:latin typeface="Times New Roman" panose="02020603050405020304" pitchFamily="18" charset="0"/>
                <a:ea typeface="Calibri" panose="020F0502020204030204" pitchFamily="34" charset="0"/>
              </a:rPr>
              <a:t>«Черкаський обласний інститут післядипломної освіти педагогічних працівників Черкаської обласної ради»</a:t>
            </a:r>
            <a:endParaRPr lang="ru-RU" sz="2000" dirty="0">
              <a:solidFill>
                <a:schemeClr val="tx1">
                  <a:lumMod val="85000"/>
                  <a:lumOff val="15000"/>
                </a:schemeClr>
              </a:solidFill>
            </a:endParaRPr>
          </a:p>
        </p:txBody>
      </p:sp>
    </p:spTree>
    <p:extLst>
      <p:ext uri="{BB962C8B-B14F-4D97-AF65-F5344CB8AC3E}">
        <p14:creationId xmlns:p14="http://schemas.microsoft.com/office/powerpoint/2010/main" val="4244191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5910" y="421261"/>
            <a:ext cx="8215953" cy="3140805"/>
          </a:xfrm>
          <a:ln>
            <a:solidFill>
              <a:schemeClr val="accent2">
                <a:lumMod val="75000"/>
              </a:schemeClr>
            </a:solidFill>
          </a:ln>
        </p:spPr>
        <p:txBody>
          <a:bodyPr>
            <a:noAutofit/>
          </a:bodyPr>
          <a:lstStyle/>
          <a:p>
            <a:r>
              <a:rPr lang="uk-UA" sz="2400" b="1" dirty="0" smtClean="0">
                <a:solidFill>
                  <a:schemeClr val="tx1">
                    <a:lumMod val="85000"/>
                    <a:lumOff val="15000"/>
                  </a:schemeClr>
                </a:solidFill>
                <a:latin typeface="Times New Roman" panose="02020603050405020304" pitchFamily="18" charset="0"/>
                <a:ea typeface="Batang" panose="02030600000101010101" pitchFamily="18" charset="-127"/>
                <a:cs typeface="Times New Roman" panose="02020603050405020304" pitchFamily="18" charset="0"/>
              </a:rPr>
              <a:t>Взаємодія</a:t>
            </a:r>
            <a:br>
              <a:rPr lang="uk-UA" sz="2400" b="1" dirty="0" smtClean="0">
                <a:solidFill>
                  <a:schemeClr val="tx1">
                    <a:lumMod val="85000"/>
                    <a:lumOff val="15000"/>
                  </a:schemeClr>
                </a:solidFill>
                <a:latin typeface="Times New Roman" panose="02020603050405020304" pitchFamily="18" charset="0"/>
                <a:ea typeface="Batang" panose="02030600000101010101" pitchFamily="18" charset="-127"/>
                <a:cs typeface="Times New Roman" panose="02020603050405020304" pitchFamily="18" charset="0"/>
              </a:rPr>
            </a:br>
            <a:r>
              <a:rPr lang="ru-RU" sz="2400" dirty="0" smtClean="0">
                <a:solidFill>
                  <a:schemeClr val="tx1">
                    <a:lumMod val="95000"/>
                    <a:lumOff val="5000"/>
                  </a:schemeClr>
                </a:solidFill>
                <a:latin typeface="Times New Roman" panose="02020603050405020304" pitchFamily="18" charset="0"/>
                <a:ea typeface="Batang" panose="02030600000101010101" pitchFamily="18" charset="-127"/>
                <a:cs typeface="Times New Roman" panose="02020603050405020304" pitchFamily="18" charset="0"/>
              </a:rPr>
              <a:t>- </a:t>
            </a:r>
            <a:r>
              <a:rPr lang="uk-UA" sz="2400" dirty="0">
                <a:solidFill>
                  <a:schemeClr val="tx1">
                    <a:lumMod val="95000"/>
                    <a:lumOff val="5000"/>
                  </a:schemeClr>
                </a:solidFill>
                <a:latin typeface="Times New Roman" panose="02020603050405020304" pitchFamily="18" charset="0"/>
                <a:ea typeface="Batang" panose="02030600000101010101" pitchFamily="18" charset="-127"/>
                <a:cs typeface="Times New Roman" panose="02020603050405020304" pitchFamily="18" charset="0"/>
              </a:rPr>
              <a:t>взаємовплив, погоджена дія, взаємодопомога (</a:t>
            </a:r>
            <a:r>
              <a:rPr lang="uk-UA" sz="2400" i="1" dirty="0">
                <a:solidFill>
                  <a:schemeClr val="tx1">
                    <a:lumMod val="95000"/>
                    <a:lumOff val="5000"/>
                  </a:schemeClr>
                </a:solidFill>
                <a:latin typeface="Times New Roman" panose="02020603050405020304" pitchFamily="18" charset="0"/>
                <a:ea typeface="Batang" panose="02030600000101010101" pitchFamily="18" charset="-127"/>
                <a:cs typeface="Times New Roman" panose="02020603050405020304" pitchFamily="18" charset="0"/>
              </a:rPr>
              <a:t>Тлумачний словник української мови</a:t>
            </a:r>
            <a:r>
              <a:rPr lang="uk-UA" sz="2400" dirty="0">
                <a:solidFill>
                  <a:schemeClr val="tx1">
                    <a:lumMod val="95000"/>
                    <a:lumOff val="5000"/>
                  </a:schemeClr>
                </a:solidFill>
                <a:latin typeface="Times New Roman" panose="02020603050405020304" pitchFamily="18" charset="0"/>
                <a:ea typeface="Batang" panose="02030600000101010101" pitchFamily="18" charset="-127"/>
                <a:cs typeface="Times New Roman" panose="02020603050405020304" pitchFamily="18" charset="0"/>
              </a:rPr>
              <a:t>)</a:t>
            </a:r>
            <a:br>
              <a:rPr lang="uk-UA" sz="2400" dirty="0">
                <a:solidFill>
                  <a:schemeClr val="tx1">
                    <a:lumMod val="95000"/>
                    <a:lumOff val="5000"/>
                  </a:schemeClr>
                </a:solidFill>
                <a:latin typeface="Times New Roman" panose="02020603050405020304" pitchFamily="18" charset="0"/>
                <a:ea typeface="Batang" panose="02030600000101010101" pitchFamily="18" charset="-127"/>
                <a:cs typeface="Times New Roman" panose="02020603050405020304" pitchFamily="18" charset="0"/>
              </a:rPr>
            </a:br>
            <a:r>
              <a:rPr lang="uk-UA" sz="2400" dirty="0">
                <a:solidFill>
                  <a:schemeClr val="tx1">
                    <a:lumMod val="95000"/>
                    <a:lumOff val="5000"/>
                  </a:schemeClr>
                </a:solidFill>
                <a:latin typeface="Times New Roman" panose="02020603050405020304" pitchFamily="18" charset="0"/>
                <a:ea typeface="Batang" panose="02030600000101010101" pitchFamily="18" charset="-127"/>
                <a:cs typeface="Times New Roman" panose="02020603050405020304" pitchFamily="18" charset="0"/>
              </a:rPr>
              <a:t>- випадковий або навмисний, приватний або публічний, тривалий або короткочасний, вербальний або невербальний особистий контакт двох або більше осіб, що тягне за собою взаємні зміни їх поведінки, діяльності, відносин та установок (</a:t>
            </a:r>
            <a:r>
              <a:rPr lang="uk-UA" sz="2400" i="1" dirty="0">
                <a:solidFill>
                  <a:schemeClr val="tx1">
                    <a:lumMod val="95000"/>
                    <a:lumOff val="5000"/>
                  </a:schemeClr>
                </a:solidFill>
                <a:latin typeface="Times New Roman" panose="02020603050405020304" pitchFamily="18" charset="0"/>
                <a:ea typeface="Batang" panose="02030600000101010101" pitchFamily="18" charset="-127"/>
                <a:cs typeface="Times New Roman" panose="02020603050405020304" pitchFamily="18" charset="0"/>
              </a:rPr>
              <a:t>Психологічний словник</a:t>
            </a:r>
            <a:r>
              <a:rPr lang="uk-UA" sz="2400" dirty="0" smtClean="0">
                <a:solidFill>
                  <a:schemeClr val="tx1">
                    <a:lumMod val="95000"/>
                    <a:lumOff val="5000"/>
                  </a:schemeClr>
                </a:solidFill>
                <a:latin typeface="Times New Roman" panose="02020603050405020304" pitchFamily="18" charset="0"/>
                <a:ea typeface="Batang" panose="02030600000101010101" pitchFamily="18" charset="-127"/>
                <a:cs typeface="Times New Roman" panose="02020603050405020304" pitchFamily="18" charset="0"/>
              </a:rPr>
              <a:t>)</a:t>
            </a:r>
            <a:endParaRPr lang="ru-RU" sz="2400" dirty="0">
              <a:solidFill>
                <a:schemeClr val="tx1"/>
              </a:solidFill>
              <a:latin typeface="Times New Roman" panose="02020603050405020304" pitchFamily="18" charset="0"/>
              <a:ea typeface="Batang" panose="02030600000101010101" pitchFamily="18" charset="-127"/>
              <a:cs typeface="Times New Roman" panose="02020603050405020304" pitchFamily="18" charset="0"/>
            </a:endParaRPr>
          </a:p>
        </p:txBody>
      </p:sp>
      <p:sp>
        <p:nvSpPr>
          <p:cNvPr id="3" name="Объект 2"/>
          <p:cNvSpPr>
            <a:spLocks noGrp="1"/>
          </p:cNvSpPr>
          <p:nvPr>
            <p:ph idx="1"/>
          </p:nvPr>
        </p:nvSpPr>
        <p:spPr>
          <a:xfrm>
            <a:off x="2303743" y="3903260"/>
            <a:ext cx="7877487" cy="2606494"/>
          </a:xfrm>
          <a:ln>
            <a:solidFill>
              <a:schemeClr val="tx2">
                <a:lumMod val="60000"/>
                <a:lumOff val="40000"/>
              </a:schemeClr>
            </a:solidFill>
          </a:ln>
        </p:spPr>
        <p:txBody>
          <a:bodyPr>
            <a:noAutofit/>
          </a:bodyPr>
          <a:lstStyle/>
          <a:p>
            <a:pPr marL="0" indent="0">
              <a:buNone/>
            </a:pPr>
            <a:r>
              <a:rPr lang="uk-UA" sz="2400" b="1" dirty="0" smtClean="0">
                <a:solidFill>
                  <a:schemeClr val="tx1">
                    <a:lumMod val="95000"/>
                    <a:lumOff val="5000"/>
                  </a:schemeClr>
                </a:solidFill>
                <a:latin typeface="Times New Roman" panose="02020603050405020304" pitchFamily="18" charset="0"/>
                <a:ea typeface="Batang" panose="02030600000101010101" pitchFamily="18" charset="-127"/>
                <a:cs typeface="Times New Roman" panose="02020603050405020304" pitchFamily="18" charset="0"/>
              </a:rPr>
              <a:t>Партнерська взаємодія  </a:t>
            </a:r>
            <a:r>
              <a:rPr lang="uk-UA" sz="2400" dirty="0" smtClean="0">
                <a:solidFill>
                  <a:schemeClr val="tx1">
                    <a:lumMod val="95000"/>
                    <a:lumOff val="5000"/>
                  </a:schemeClr>
                </a:solidFill>
                <a:latin typeface="Times New Roman" panose="02020603050405020304" pitchFamily="18" charset="0"/>
                <a:ea typeface="Batang" panose="02030600000101010101" pitchFamily="18" charset="-127"/>
                <a:cs typeface="Times New Roman" panose="02020603050405020304" pitchFamily="18" charset="0"/>
              </a:rPr>
              <a:t>є  формою  безпосереднього  впливу  автономних,  рівноправних суб’єктів, орієнтованих на спільне задоволення загального інтересу, що характеризується добровільністю, взаємним визнанням і довірою, взаємною відповідальністю і орієнтованістю на досягнення певних цілей</a:t>
            </a:r>
            <a:r>
              <a:rPr lang="en-US" sz="2400" dirty="0" smtClean="0">
                <a:solidFill>
                  <a:schemeClr val="tx1">
                    <a:lumMod val="95000"/>
                    <a:lumOff val="5000"/>
                  </a:schemeClr>
                </a:solidFill>
                <a:latin typeface="Times New Roman" panose="02020603050405020304" pitchFamily="18" charset="0"/>
                <a:ea typeface="Batang" panose="02030600000101010101" pitchFamily="18" charset="-127"/>
                <a:cs typeface="Times New Roman" panose="02020603050405020304" pitchFamily="18" charset="0"/>
              </a:rPr>
              <a:t> </a:t>
            </a:r>
            <a:r>
              <a:rPr lang="uk-UA" sz="2400" dirty="0" smtClean="0">
                <a:solidFill>
                  <a:schemeClr val="tx1">
                    <a:lumMod val="95000"/>
                    <a:lumOff val="5000"/>
                  </a:schemeClr>
                </a:solidFill>
                <a:latin typeface="Times New Roman" panose="02020603050405020304" pitchFamily="18" charset="0"/>
                <a:ea typeface="Batang" panose="02030600000101010101" pitchFamily="18" charset="-127"/>
                <a:cs typeface="Times New Roman" panose="02020603050405020304" pitchFamily="18" charset="0"/>
              </a:rPr>
              <a:t>(</a:t>
            </a:r>
            <a:r>
              <a:rPr lang="uk-UA" sz="2400" i="1" dirty="0" err="1" smtClean="0">
                <a:solidFill>
                  <a:schemeClr val="tx1">
                    <a:lumMod val="95000"/>
                    <a:lumOff val="5000"/>
                  </a:schemeClr>
                </a:solidFill>
                <a:latin typeface="Times New Roman" panose="02020603050405020304" pitchFamily="18" charset="0"/>
                <a:ea typeface="Batang" panose="02030600000101010101" pitchFamily="18" charset="-127"/>
                <a:cs typeface="Times New Roman" panose="02020603050405020304" pitchFamily="18" charset="0"/>
              </a:rPr>
              <a:t>О.П.Коханова</a:t>
            </a:r>
            <a:r>
              <a:rPr lang="uk-UA" sz="2400" dirty="0" smtClean="0">
                <a:solidFill>
                  <a:schemeClr val="tx1">
                    <a:lumMod val="95000"/>
                    <a:lumOff val="5000"/>
                  </a:schemeClr>
                </a:solidFill>
                <a:latin typeface="Times New Roman" panose="02020603050405020304" pitchFamily="18" charset="0"/>
                <a:ea typeface="Batang" panose="02030600000101010101" pitchFamily="18" charset="-127"/>
                <a:cs typeface="Times New Roman" panose="02020603050405020304" pitchFamily="18" charset="0"/>
              </a:rPr>
              <a:t>)</a:t>
            </a:r>
            <a:endParaRPr lang="uk-UA" sz="2400" dirty="0">
              <a:solidFill>
                <a:schemeClr val="tx1">
                  <a:lumMod val="95000"/>
                  <a:lumOff val="5000"/>
                </a:schemeClr>
              </a:solidFill>
              <a:latin typeface="Times New Roman" panose="02020603050405020304" pitchFamily="18" charset="0"/>
              <a:ea typeface="Batang" panose="02030600000101010101" pitchFamily="18" charset="-127"/>
              <a:cs typeface="Times New Roman" panose="02020603050405020304" pitchFamily="18" charset="0"/>
            </a:endParaRPr>
          </a:p>
        </p:txBody>
      </p:sp>
    </p:spTree>
    <p:extLst>
      <p:ext uri="{BB962C8B-B14F-4D97-AF65-F5344CB8AC3E}">
        <p14:creationId xmlns:p14="http://schemas.microsoft.com/office/powerpoint/2010/main" val="3645131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2400" y="365760"/>
            <a:ext cx="6598920" cy="5958839"/>
          </a:xfrm>
        </p:spPr>
        <p:txBody>
          <a:bodyPr>
            <a:normAutofit/>
          </a:bodyPr>
          <a:lstStyle/>
          <a:p>
            <a:pPr marL="0" indent="0" algn="ctr">
              <a:buNone/>
            </a:pPr>
            <a:r>
              <a:rPr lang="uk-UA" sz="2800" b="1" dirty="0" smtClean="0"/>
              <a:t>Психологічні закономірності партнерської взаємодії </a:t>
            </a:r>
          </a:p>
          <a:p>
            <a:pPr marL="0" indent="0" algn="ctr">
              <a:buNone/>
            </a:pPr>
            <a:r>
              <a:rPr lang="uk-UA" sz="2800" b="1" dirty="0" smtClean="0"/>
              <a:t>(за І. Я. Мельничук):</a:t>
            </a:r>
            <a:endParaRPr lang="en-US" sz="2800" b="1" dirty="0" smtClean="0"/>
          </a:p>
          <a:p>
            <a:pPr marL="0" indent="0" algn="ctr">
              <a:buNone/>
            </a:pPr>
            <a:endParaRPr lang="uk-UA" sz="2800" b="1" dirty="0" smtClean="0"/>
          </a:p>
          <a:p>
            <a:pPr algn="ctr"/>
            <a:r>
              <a:rPr lang="uk-UA" i="1" dirty="0" smtClean="0"/>
              <a:t>Потреба в </a:t>
            </a:r>
            <a:r>
              <a:rPr lang="uk-UA" i="1" dirty="0" smtClean="0">
                <a:solidFill>
                  <a:srgbClr val="C00000"/>
                </a:solidFill>
              </a:rPr>
              <a:t>зближенні з людьми </a:t>
            </a:r>
            <a:r>
              <a:rPr lang="uk-UA" i="1" dirty="0" smtClean="0"/>
              <a:t>сприяє ідентифікації з ними, проникненню в їх внутрішній світ, розумінню думок та потреб іншого.</a:t>
            </a:r>
          </a:p>
          <a:p>
            <a:pPr algn="ctr"/>
            <a:r>
              <a:rPr lang="uk-UA" i="1" dirty="0" smtClean="0"/>
              <a:t>Навички </a:t>
            </a:r>
            <a:r>
              <a:rPr lang="uk-UA" i="1" dirty="0" smtClean="0">
                <a:solidFill>
                  <a:srgbClr val="C00000"/>
                </a:solidFill>
              </a:rPr>
              <a:t>диференціації власних потреб та потреб інших людей </a:t>
            </a:r>
            <a:r>
              <a:rPr lang="uk-UA" i="1" dirty="0" smtClean="0"/>
              <a:t>стають фактором зниження емоційності, розвитку саморегуляції, розуміння мотивів поведінки кожного з учасників взаємодії.</a:t>
            </a:r>
          </a:p>
          <a:p>
            <a:pPr algn="ctr"/>
            <a:r>
              <a:rPr lang="uk-UA" i="1" dirty="0" smtClean="0"/>
              <a:t>Потреба в </a:t>
            </a:r>
            <a:r>
              <a:rPr lang="uk-UA" i="1" dirty="0" smtClean="0">
                <a:solidFill>
                  <a:srgbClr val="C00000"/>
                </a:solidFill>
              </a:rPr>
              <a:t>збереженні власної автономії </a:t>
            </a:r>
            <a:r>
              <a:rPr lang="uk-UA" i="1" dirty="0" smtClean="0"/>
              <a:t>та прояві самостійності провокує неможливість прийняття іншого, орієнтацію на власні інтереси, відмову від партнерства.</a:t>
            </a:r>
          </a:p>
          <a:p>
            <a:endParaRPr lang="ru-RU" dirty="0"/>
          </a:p>
        </p:txBody>
      </p:sp>
      <p:pic>
        <p:nvPicPr>
          <p:cNvPr id="4" name="Рисунок 3"/>
          <p:cNvPicPr>
            <a:picLocks noChangeAspect="1"/>
          </p:cNvPicPr>
          <p:nvPr/>
        </p:nvPicPr>
        <p:blipFill rotWithShape="1">
          <a:blip r:embed="rId2"/>
          <a:srcRect t="1232"/>
          <a:stretch/>
        </p:blipFill>
        <p:spPr>
          <a:xfrm>
            <a:off x="7418537" y="1203960"/>
            <a:ext cx="3767623" cy="4754881"/>
          </a:xfrm>
          <a:prstGeom prst="rect">
            <a:avLst/>
          </a:prstGeom>
          <a:ln>
            <a:solidFill>
              <a:schemeClr val="accent2">
                <a:lumMod val="75000"/>
              </a:schemeClr>
            </a:solidFill>
          </a:ln>
        </p:spPr>
      </p:pic>
    </p:spTree>
    <p:extLst>
      <p:ext uri="{BB962C8B-B14F-4D97-AF65-F5344CB8AC3E}">
        <p14:creationId xmlns:p14="http://schemas.microsoft.com/office/powerpoint/2010/main" val="4010949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8364" y="395785"/>
            <a:ext cx="8035519" cy="1064524"/>
          </a:xfrm>
        </p:spPr>
        <p:txBody>
          <a:bodyPr>
            <a:normAutofit fontScale="90000"/>
          </a:bodyPr>
          <a:lstStyle/>
          <a:p>
            <a:pPr algn="ctr"/>
            <a:r>
              <a:rPr lang="uk-UA" dirty="0" smtClean="0"/>
              <a:t>Партнерська взаємодія сприяє творчому самовираженню особистості</a:t>
            </a:r>
            <a:endParaRPr lang="ru-RU" dirty="0"/>
          </a:p>
        </p:txBody>
      </p:sp>
      <p:sp>
        <p:nvSpPr>
          <p:cNvPr id="3" name="Объект 2"/>
          <p:cNvSpPr>
            <a:spLocks noGrp="1"/>
          </p:cNvSpPr>
          <p:nvPr>
            <p:ph idx="1"/>
          </p:nvPr>
        </p:nvSpPr>
        <p:spPr>
          <a:xfrm>
            <a:off x="2478838" y="5061092"/>
            <a:ext cx="8596668" cy="1298765"/>
          </a:xfrm>
        </p:spPr>
        <p:txBody>
          <a:bodyPr>
            <a:normAutofit fontScale="92500" lnSpcReduction="20000"/>
          </a:bodyPr>
          <a:lstStyle/>
          <a:p>
            <a:pPr marL="0" indent="0" algn="ctr">
              <a:buNone/>
            </a:pPr>
            <a:r>
              <a:rPr lang="uk-UA" sz="2400" dirty="0" smtClean="0">
                <a:solidFill>
                  <a:schemeClr val="accent5">
                    <a:lumMod val="50000"/>
                  </a:schemeClr>
                </a:solidFill>
              </a:rPr>
              <a:t>В основі </a:t>
            </a:r>
            <a:r>
              <a:rPr lang="uk-UA" sz="2400" dirty="0">
                <a:solidFill>
                  <a:schemeClr val="accent5">
                    <a:lumMod val="50000"/>
                  </a:schemeClr>
                </a:solidFill>
              </a:rPr>
              <a:t>ефективної творчої самореалізації </a:t>
            </a:r>
            <a:r>
              <a:rPr lang="uk-UA" sz="2400" dirty="0" smtClean="0">
                <a:solidFill>
                  <a:schemeClr val="accent5">
                    <a:lumMod val="50000"/>
                  </a:schemeClr>
                </a:solidFill>
              </a:rPr>
              <a:t>людини є</a:t>
            </a:r>
            <a:endParaRPr lang="ru-RU" sz="2400" dirty="0">
              <a:solidFill>
                <a:schemeClr val="accent5">
                  <a:lumMod val="50000"/>
                </a:schemeClr>
              </a:solidFill>
            </a:endParaRPr>
          </a:p>
          <a:p>
            <a:pPr marL="0" indent="0" algn="ctr">
              <a:buNone/>
            </a:pPr>
            <a:r>
              <a:rPr lang="uk-UA" sz="2400" dirty="0" smtClean="0">
                <a:solidFill>
                  <a:schemeClr val="accent5">
                    <a:lumMod val="50000"/>
                  </a:schemeClr>
                </a:solidFill>
              </a:rPr>
              <a:t>пошукова спрямованість, ініціативність, самодіяльність, цілеспрямованість, внутрішня свобода, прагнення до індивідуального самовираження.</a:t>
            </a:r>
            <a:endParaRPr lang="ru-RU" sz="2400" dirty="0">
              <a:solidFill>
                <a:schemeClr val="accent5">
                  <a:lumMod val="50000"/>
                </a:schemeClr>
              </a:solidFill>
            </a:endParaRPr>
          </a:p>
        </p:txBody>
      </p:sp>
      <p:pic>
        <p:nvPicPr>
          <p:cNvPr id="4" name="Рисунок 3"/>
          <p:cNvPicPr>
            <a:picLocks noChangeAspect="1"/>
          </p:cNvPicPr>
          <p:nvPr/>
        </p:nvPicPr>
        <p:blipFill>
          <a:blip r:embed="rId2"/>
          <a:stretch>
            <a:fillRect/>
          </a:stretch>
        </p:blipFill>
        <p:spPr>
          <a:xfrm rot="649298">
            <a:off x="8305798" y="299974"/>
            <a:ext cx="3499516" cy="3210565"/>
          </a:xfrm>
          <a:prstGeom prst="rect">
            <a:avLst/>
          </a:prstGeom>
        </p:spPr>
      </p:pic>
      <p:pic>
        <p:nvPicPr>
          <p:cNvPr id="5" name="Рисунок 4"/>
          <p:cNvPicPr>
            <a:picLocks noChangeAspect="1"/>
          </p:cNvPicPr>
          <p:nvPr/>
        </p:nvPicPr>
        <p:blipFill rotWithShape="1">
          <a:blip r:embed="rId3"/>
          <a:srcRect l="31153" t="40627" r="23953" b="19448"/>
          <a:stretch/>
        </p:blipFill>
        <p:spPr>
          <a:xfrm>
            <a:off x="641445" y="1650265"/>
            <a:ext cx="6365175" cy="3182587"/>
          </a:xfrm>
          <a:prstGeom prst="rect">
            <a:avLst/>
          </a:prstGeom>
        </p:spPr>
      </p:pic>
    </p:spTree>
    <p:extLst>
      <p:ext uri="{BB962C8B-B14F-4D97-AF65-F5344CB8AC3E}">
        <p14:creationId xmlns:p14="http://schemas.microsoft.com/office/powerpoint/2010/main" val="3696152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7209" y="1882002"/>
            <a:ext cx="8596668" cy="1826581"/>
          </a:xfrm>
        </p:spPr>
        <p:txBody>
          <a:bodyPr/>
          <a:lstStyle/>
          <a:p>
            <a:r>
              <a:rPr lang="uk-UA" dirty="0" smtClean="0"/>
              <a:t>Діагностика готовності до партнерської взаємодії</a:t>
            </a:r>
            <a:endParaRPr lang="ru-RU" dirty="0"/>
          </a:p>
        </p:txBody>
      </p:sp>
    </p:spTree>
    <p:extLst>
      <p:ext uri="{BB962C8B-B14F-4D97-AF65-F5344CB8AC3E}">
        <p14:creationId xmlns:p14="http://schemas.microsoft.com/office/powerpoint/2010/main" val="2872439790"/>
      </p:ext>
    </p:extLst>
  </p:cSld>
  <p:clrMapOvr>
    <a:masterClrMapping/>
  </p:clrMapOvr>
</p:sld>
</file>

<file path=ppt/theme/theme1.xml><?xml version="1.0" encoding="utf-8"?>
<a:theme xmlns:a="http://schemas.openxmlformats.org/drawingml/2006/main" name="Грань">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823</TotalTime>
  <Words>154</Words>
  <Application>Microsoft Office PowerPoint</Application>
  <PresentationFormat>Широкоэкранный</PresentationFormat>
  <Paragraphs>13</Paragraphs>
  <Slides>5</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5</vt:i4>
      </vt:variant>
    </vt:vector>
  </HeadingPairs>
  <TitlesOfParts>
    <vt:vector size="12" baseType="lpstr">
      <vt:lpstr>Batang</vt:lpstr>
      <vt:lpstr>Arial</vt:lpstr>
      <vt:lpstr>Calibri</vt:lpstr>
      <vt:lpstr>Times New Roman</vt:lpstr>
      <vt:lpstr>Trebuchet MS</vt:lpstr>
      <vt:lpstr>Wingdings 3</vt:lpstr>
      <vt:lpstr>Грань</vt:lpstr>
      <vt:lpstr> Психологічні закономірності партнерської взаємодії в основі творчої самореалізації суб’єктів освітнього процесу закладу позашкільної освіти    Овчаренко Ольга Василівна, доцент кафедри психології  КНЗ «Черкаський обласний інститут післядипломної освіти педагогічних працівників Черкаської обласної ради»</vt:lpstr>
      <vt:lpstr>Взаємодія - взаємовплив, погоджена дія, взаємодопомога (Тлумачний словник української мови) - випадковий або навмисний, приватний або публічний, тривалий або короткочасний, вербальний або невербальний особистий контакт двох або більше осіб, що тягне за собою взаємні зміни їх поведінки, діяльності, відносин та установок (Психологічний словник)</vt:lpstr>
      <vt:lpstr>Презентация PowerPoint</vt:lpstr>
      <vt:lpstr>Партнерська взаємодія сприяє творчому самовираженню особистості</vt:lpstr>
      <vt:lpstr>Діагностика готовності до партнерської взаємодії</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Психологічні закономірності партнерської взаємодії в основі творчої самореалізації суб’єктів освітнього процесу закладу позашкільної освіти    Овчаренко Ольга Василівна, доцент кафедри психології  КНЗ «Черкаський обласний інститут післядипломної освіти педагогічних працівників Черкаської обласної ради»</dc:title>
  <dc:creator>ОЛЯ</dc:creator>
  <cp:lastModifiedBy>ОЛЯ</cp:lastModifiedBy>
  <cp:revision>33</cp:revision>
  <dcterms:created xsi:type="dcterms:W3CDTF">2019-08-24T07:17:01Z</dcterms:created>
  <dcterms:modified xsi:type="dcterms:W3CDTF">2019-08-26T18:22:25Z</dcterms:modified>
</cp:coreProperties>
</file>