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35"/>
  </p:notesMasterIdLst>
  <p:sldIdLst>
    <p:sldId id="382" r:id="rId2"/>
    <p:sldId id="340" r:id="rId3"/>
    <p:sldId id="341" r:id="rId4"/>
    <p:sldId id="346" r:id="rId5"/>
    <p:sldId id="347" r:id="rId6"/>
    <p:sldId id="349" r:id="rId7"/>
    <p:sldId id="350" r:id="rId8"/>
    <p:sldId id="353" r:id="rId9"/>
    <p:sldId id="354" r:id="rId10"/>
    <p:sldId id="355" r:id="rId11"/>
    <p:sldId id="357" r:id="rId12"/>
    <p:sldId id="358" r:id="rId13"/>
    <p:sldId id="360" r:id="rId14"/>
    <p:sldId id="362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3" r:id="rId23"/>
    <p:sldId id="374" r:id="rId24"/>
    <p:sldId id="376" r:id="rId25"/>
    <p:sldId id="377" r:id="rId26"/>
    <p:sldId id="378" r:id="rId27"/>
    <p:sldId id="380" r:id="rId28"/>
    <p:sldId id="261" r:id="rId29"/>
    <p:sldId id="263" r:id="rId30"/>
    <p:sldId id="300" r:id="rId31"/>
    <p:sldId id="301" r:id="rId32"/>
    <p:sldId id="383" r:id="rId33"/>
    <p:sldId id="384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B2B2B2"/>
    <a:srgbClr val="FFFFFF"/>
    <a:srgbClr val="0458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3728" autoAdjust="0"/>
  </p:normalViewPr>
  <p:slideViewPr>
    <p:cSldViewPr>
      <p:cViewPr varScale="1">
        <p:scale>
          <a:sx n="64" d="100"/>
          <a:sy n="64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AFB4D0-98E0-49D3-ADD6-57FBFD5EFD8B}" type="datetimeFigureOut">
              <a:rPr lang="ru-RU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EFC0BD-F3CE-41BA-AA3E-F6821AF263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E66387-EB2A-46E7-B45F-087E81ECE710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A70AACAE-9106-4408-A3CB-A47880BC2E7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0686F5-9AFA-4467-8F02-24CB8B164A66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D41D8C-D8AF-4101-A185-9C65907D33D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FE6E2A-239A-4724-9899-CBDFDFA82461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C40E9-6C27-47F7-8878-A030529E4A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C8DE39-0454-4350-B54A-7B956375010F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5FDCBD58-9D80-41B2-9FE4-3F493C17CAD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06559B-3516-40E2-952B-7649140888F1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A2C1D8-01D9-4C22-852D-31A11EA08C9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0BEC28-4C61-4676-91E9-7ABAB2BD5AB3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8D56C8-90A5-4A5C-9A70-38AE53EF6D0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3AF136-F687-4371-9228-810B76958C27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9207DC9C-4FEC-404B-A373-0E52E518438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297561-D067-44D8-B1FA-9AC49A7E79BE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E1F354-94C4-46FF-91DC-E21AD2D7DD0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8D5107-1D9E-4D77-A2A5-018C20A80EF4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60D01D-BEE6-4559-8FB2-36059ED60F8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5AE1FF-487A-4377-A965-A94750070D8A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9B2FF9-8308-413E-92CF-CA339D978AD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CDD748-4008-4B67-81DD-D71849A8C44E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C6214-193E-4B18-9FB5-2B5365923F9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0D02D73-CCB0-4E6C-9821-BD3F26F46B1F}" type="datetimeFigureOut">
              <a:rPr lang="ru-RU" smtClean="0"/>
              <a:pPr>
                <a:defRPr/>
              </a:pPr>
              <a:t>27.02.2017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BDA36A7-29F5-4008-B644-51CD08220AD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ihaylo_Starickiy-Viklik.mp3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Ot_pobedy_k_pobede-Stepom.mp3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&#1030;&#1085;&#1090;&#1077;&#1088;&#1085;&#1077;&#1090;%20&#1088;&#1077;&#1089;&#1091;&#1088;&#1089;&#1080;.docx" TargetMode="External"/><Relationship Id="rId2" Type="http://schemas.openxmlformats.org/officeDocument/2006/relationships/hyperlink" Target="&#1057;&#1055;&#1048;&#1057;&#1054;&#1050;%20&#1042;&#1048;&#1050;&#1054;&#1056;&#1048;&#1057;&#1058;&#1040;&#1053;&#1048;&#1061;%20%20&#1044;&#1046;&#1045;&#1056;&#1045;&#1051;.docx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56;&#1045;&#1057;&#1059;&#1056;&#1057;\&#1042;&#1030;&#1050;&#1054;&#1050;%20&#1057;&#1051;&#1040;&#1042;&#1048;%20&#8211;%20&#1043;&#1086;&#1083;&#1086;&#1074;&#1085;&#1072;.pptx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hyperlink" Target="&#1042;&#1030;&#1053;&#1054;&#1050;%20&#1057;&#1051;&#1040;&#1042;&#1048;%20&#8211;%20&#1043;&#1086;&#1083;&#1086;&#1074;&#1085;&#1072;.ppt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stream.mp3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428604"/>
            <a:ext cx="7286676" cy="510542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14282" y="2000240"/>
            <a:ext cx="8305800" cy="1981200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</a:rPr>
              <a:t>                           Частина </a:t>
            </a:r>
            <a:r>
              <a:rPr lang="uk-UA" sz="7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500063"/>
            <a:ext cx="8048625" cy="6035675"/>
          </a:xfrm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35150" y="1196975"/>
            <a:ext cx="47529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2000" b="1" dirty="0">
                <a:latin typeface="Times New Roman" pitchFamily="18" charset="0"/>
              </a:rPr>
              <a:t>Дорогу до мене так легко знайти – </a:t>
            </a:r>
          </a:p>
          <a:p>
            <a:pPr algn="just"/>
            <a:r>
              <a:rPr lang="uk-UA" sz="2000" b="1" dirty="0">
                <a:latin typeface="Times New Roman" pitchFamily="18" charset="0"/>
              </a:rPr>
              <a:t>Дорога до мене минає мости:                                                                                            Все поле, та поле, та пісня в житах,                                                                       Та сонце гойдається на проводах.                                                                                  Дорогу здолавши, як зайдеш в село,                                                                                          То ти не питайся, де </a:t>
            </a:r>
            <a:r>
              <a:rPr lang="uk-UA" sz="2000" b="1" dirty="0" err="1">
                <a:latin typeface="Times New Roman" pitchFamily="18" charset="0"/>
              </a:rPr>
              <a:t>мешка</a:t>
            </a:r>
            <a:r>
              <a:rPr lang="uk-UA" sz="2000" b="1" dirty="0">
                <a:latin typeface="Times New Roman" pitchFamily="18" charset="0"/>
              </a:rPr>
              <a:t> Масло,-                                                                                    Найвища тополя з гніздом на вершку –                                                                    Найкраща прикмета мандрівнику.                                                                              Воріт ще немає. Ворина – як вісь.                                                                                  Нема і собаки – заходь же , не бійсь.                                                                               А півень вітатиме: «</a:t>
            </a:r>
            <a:r>
              <a:rPr lang="uk-UA" sz="2000" b="1" dirty="0" err="1">
                <a:latin typeface="Times New Roman" pitchFamily="18" charset="0"/>
              </a:rPr>
              <a:t>Ку-ку-рі-ку</a:t>
            </a:r>
            <a:r>
              <a:rPr lang="uk-UA" sz="2000" b="1" dirty="0">
                <a:latin typeface="Times New Roman" pitchFamily="18" charset="0"/>
              </a:rPr>
              <a:t>!» -                                                                                         То вибач йому недоречність таку.                                                                                    На цямрині кухоль, відерце води –                                                                                          З дороги умийсь, як спітнів од ходи.                                                                                        У хату заходь, і сідай, і гости –                                                                                   Дорогу до мене так легко знайти!</a:t>
            </a:r>
            <a:endParaRPr lang="ru-RU" sz="20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28604"/>
            <a:ext cx="8610600" cy="8826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Чорнобаївський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uk-UA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0" y="1714488"/>
            <a:ext cx="5500694" cy="4643470"/>
          </a:xfrm>
        </p:spPr>
        <p:txBody>
          <a:bodyPr>
            <a:normAutofit fontScale="47500" lnSpcReduction="20000"/>
          </a:bodyPr>
          <a:lstStyle/>
          <a:p>
            <a:pPr marL="868680" lvl="1" indent="-283464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None/>
              <a:defRPr/>
            </a:pPr>
            <a:endParaRPr lang="ru-RU" sz="1800" dirty="0" smtClean="0"/>
          </a:p>
          <a:p>
            <a:pPr marL="868680" lvl="1" indent="-283464" algn="ctr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None/>
              <a:defRPr/>
            </a:pPr>
            <a:r>
              <a:rPr lang="uk-UA" sz="5900" dirty="0" smtClean="0">
                <a:latin typeface="Times New Roman" pitchFamily="18" charset="0"/>
                <a:cs typeface="Times New Roman" pitchFamily="18" charset="0"/>
              </a:rPr>
              <a:t>Музей «Козацькі землі України» у </a:t>
            </a:r>
          </a:p>
          <a:p>
            <a:pPr marL="868680" lvl="1" indent="-283464" algn="ctr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None/>
              <a:defRPr/>
            </a:pPr>
            <a:r>
              <a:rPr lang="uk-UA" sz="5900" dirty="0" smtClean="0">
                <a:latin typeface="Times New Roman" pitchFamily="18" charset="0"/>
                <a:cs typeface="Times New Roman" pitchFamily="18" charset="0"/>
              </a:rPr>
              <a:t> с. </a:t>
            </a:r>
            <a:r>
              <a:rPr lang="uk-UA" sz="5900" dirty="0" err="1" smtClean="0">
                <a:latin typeface="Times New Roman" pitchFamily="18" charset="0"/>
                <a:cs typeface="Times New Roman" pitchFamily="18" charset="0"/>
              </a:rPr>
              <a:t>Вереміївка</a:t>
            </a:r>
            <a:r>
              <a:rPr lang="uk-UA" sz="5900" dirty="0" smtClean="0">
                <a:latin typeface="Times New Roman" pitchFamily="18" charset="0"/>
                <a:cs typeface="Times New Roman" pitchFamily="18" charset="0"/>
              </a:rPr>
              <a:t>, зараз на березі Дніпра, Кременчуцьке водосховище. Музей являє собою модель козацького хутора середини XVII-XVIII ст. </a:t>
            </a:r>
            <a:r>
              <a:rPr lang="uk-UA" sz="5900" dirty="0" err="1" smtClean="0">
                <a:latin typeface="Times New Roman" pitchFamily="18" charset="0"/>
                <a:cs typeface="Times New Roman" pitchFamily="18" charset="0"/>
              </a:rPr>
              <a:t>Музей-скансен</a:t>
            </a:r>
            <a:r>
              <a:rPr lang="uk-UA" sz="5900" dirty="0" smtClean="0">
                <a:latin typeface="Times New Roman" pitchFamily="18" charset="0"/>
                <a:cs typeface="Times New Roman" pitchFamily="18" charset="0"/>
              </a:rPr>
              <a:t> носить назву «Хутір Тараса Бульби».</a:t>
            </a:r>
          </a:p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sz="5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1" name="Рисунок 6" descr="http://static.panoramio.com/photos/1920x1280/504149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714374"/>
            <a:ext cx="3143280" cy="292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7" descr="http://ua.igotoworld.com/frontend/webcontent/websites/50/images/gallery/14698_170x128__5-1322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929066"/>
            <a:ext cx="321471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Михайло  Старицький</a:t>
            </a:r>
            <a:b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   грудня 1840 – 27 квітня 1904)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1800" dirty="0" smtClean="0"/>
              <a:t>         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Народився  в селі Кліщинці 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Чорнобаївського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 району. Походив зі шляхетського роду. Залишившись сиротою, Михайло виховувався у родині свого дядька — Віталія Романовича Лисенка, батька композитора Миколи Лисенка.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У 1883 році Михайло Старицький став керівником і режисером першої об'єднаної української професійної трупи.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Поетичну творчість Старицький розпочав перекладами з російської,польської, німецької мов, сербських пісень та ін.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Одночасно писав оригінальні поезії, друкуючи їх у галицьких періодичних виданнях. У Києві були надруковані казки в його перекладі (псевдонім М. Старченко) М. Андерсена (1873), сербські народні думи і пісні (1876), збірка поезій «З давнього зшитку. Пісні і думи» (1881 — 1883)та інші.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Основне місце в оригінальній поетичній спадщині Старицького посідає його громадянська лірика з виразними соціальними, патріотичними мотивами,з оспівуванням героїчного минулого («</a:t>
            </a:r>
            <a:r>
              <a:rPr lang="uk-UA" sz="2900" dirty="0" err="1" smtClean="0">
                <a:latin typeface="Times New Roman" pitchFamily="18" charset="0"/>
                <a:cs typeface="Times New Roman" pitchFamily="18" charset="0"/>
              </a:rPr>
              <a:t>Морітурі</a:t>
            </a:r>
            <a:r>
              <a:rPr lang="uk-UA" sz="2900" dirty="0" smtClean="0">
                <a:latin typeface="Times New Roman" pitchFamily="18" charset="0"/>
                <a:cs typeface="Times New Roman" pitchFamily="18" charset="0"/>
              </a:rPr>
              <a:t>») чи протестом проти царизму («До Шевченка»). 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290"/>
            <a:ext cx="1357313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Sound">
            <a:hlinkClick r:id="rId3" action="ppaction://hlinkfile"/>
          </p:cNvPr>
          <p:cNvSpPr>
            <a:spLocks noEditPoints="1" noChangeArrowheads="1"/>
          </p:cNvSpPr>
          <p:nvPr/>
        </p:nvSpPr>
        <p:spPr bwMode="auto">
          <a:xfrm>
            <a:off x="7643834" y="214290"/>
            <a:ext cx="1190627" cy="904875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Черкаський район           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>
            <a:off x="428596" y="1928802"/>
            <a:ext cx="6429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 err="1">
                <a:latin typeface="Times New Roman" pitchFamily="18" charset="0"/>
              </a:rPr>
              <a:t>Територія</a:t>
            </a:r>
            <a:r>
              <a:rPr lang="ru-RU" sz="2000" dirty="0">
                <a:latin typeface="Times New Roman" pitchFamily="18" charset="0"/>
              </a:rPr>
              <a:t> району </a:t>
            </a:r>
            <a:r>
              <a:rPr lang="ru-RU" sz="2000" dirty="0" err="1">
                <a:latin typeface="Times New Roman" pitchFamily="18" charset="0"/>
              </a:rPr>
              <a:t>знаходиться</a:t>
            </a:r>
            <a:r>
              <a:rPr lang="ru-RU" sz="2000" dirty="0">
                <a:latin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</a:rPr>
              <a:t>Придніпровській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</a:rPr>
              <a:t>височині</a:t>
            </a:r>
            <a:r>
              <a:rPr lang="ru-RU" sz="2000" dirty="0">
                <a:latin typeface="Times New Roman" pitchFamily="18" charset="0"/>
              </a:rPr>
              <a:t>.</a:t>
            </a:r>
          </a:p>
        </p:txBody>
      </p:sp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285720" y="1285860"/>
            <a:ext cx="7786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</a:rPr>
              <a:t>На </a:t>
            </a:r>
            <a:r>
              <a:rPr lang="ru-RU" sz="2000" dirty="0" err="1">
                <a:latin typeface="Times New Roman" pitchFamily="18" charset="0"/>
              </a:rPr>
              <a:t>північному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</a:rPr>
              <a:t>заході</a:t>
            </a:r>
            <a:r>
              <a:rPr lang="ru-RU" sz="2000" dirty="0">
                <a:latin typeface="Times New Roman" pitchFamily="18" charset="0"/>
              </a:rPr>
              <a:t> району </a:t>
            </a:r>
            <a:r>
              <a:rPr lang="ru-RU" sz="2000" dirty="0" err="1">
                <a:latin typeface="Times New Roman" pitchFamily="18" charset="0"/>
              </a:rPr>
              <a:t>високий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</a:rPr>
              <a:t>і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</a:rPr>
              <a:t>вузький</a:t>
            </a:r>
            <a:r>
              <a:rPr lang="ru-RU" sz="2000" dirty="0">
                <a:latin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</a:rPr>
              <a:t>Мошногірський</a:t>
            </a:r>
            <a:r>
              <a:rPr lang="ru-RU" sz="2000" dirty="0">
                <a:latin typeface="Times New Roman" pitchFamily="18" charset="0"/>
              </a:rPr>
              <a:t> </a:t>
            </a:r>
          </a:p>
          <a:p>
            <a:endParaRPr lang="ru-RU" sz="2000" dirty="0">
              <a:latin typeface="Times New Roman" pitchFamily="18" charset="0"/>
            </a:endParaRPr>
          </a:p>
          <a:p>
            <a:endParaRPr lang="ru-RU" sz="2000" dirty="0">
              <a:latin typeface="Times New Roman" pitchFamily="18" charset="0"/>
            </a:endParaRPr>
          </a:p>
        </p:txBody>
      </p:sp>
      <p:sp>
        <p:nvSpPr>
          <p:cNvPr id="27652" name="Прямоугольник 5"/>
          <p:cNvSpPr>
            <a:spLocks noChangeArrowheads="1"/>
          </p:cNvSpPr>
          <p:nvPr/>
        </p:nvSpPr>
        <p:spPr bwMode="auto">
          <a:xfrm>
            <a:off x="500063" y="2571750"/>
            <a:ext cx="5572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 smtClean="0">
                <a:latin typeface="Times New Roman" pitchFamily="18" charset="0"/>
              </a:rPr>
              <a:t>Район безпосередньо межує з Канівським, Корсунь-Шевченківським, </a:t>
            </a:r>
            <a:r>
              <a:rPr lang="uk-UA" dirty="0" err="1" smtClean="0">
                <a:latin typeface="Times New Roman" pitchFamily="18" charset="0"/>
              </a:rPr>
              <a:t>Городищенським</a:t>
            </a:r>
            <a:r>
              <a:rPr lang="uk-UA" dirty="0" smtClean="0">
                <a:latin typeface="Times New Roman" pitchFamily="18" charset="0"/>
              </a:rPr>
              <a:t>, Смілянським, </a:t>
            </a:r>
            <a:r>
              <a:rPr lang="uk-UA" dirty="0" err="1" smtClean="0">
                <a:latin typeface="Times New Roman" pitchFamily="18" charset="0"/>
              </a:rPr>
              <a:t>Кам’янським</a:t>
            </a:r>
            <a:r>
              <a:rPr lang="uk-UA" dirty="0" smtClean="0">
                <a:latin typeface="Times New Roman" pitchFamily="18" charset="0"/>
              </a:rPr>
              <a:t>, Чигиринським районами, по </a:t>
            </a:r>
            <a:r>
              <a:rPr lang="uk-UA" dirty="0" err="1" smtClean="0">
                <a:latin typeface="Times New Roman" pitchFamily="18" charset="0"/>
              </a:rPr>
              <a:t>Дніпру-</a:t>
            </a:r>
            <a:r>
              <a:rPr lang="uk-UA" dirty="0" smtClean="0">
                <a:latin typeface="Times New Roman" pitchFamily="18" charset="0"/>
              </a:rPr>
              <a:t> з </a:t>
            </a:r>
            <a:r>
              <a:rPr lang="uk-UA" dirty="0" err="1" smtClean="0">
                <a:latin typeface="Times New Roman" pitchFamily="18" charset="0"/>
              </a:rPr>
              <a:t>Золотоніським</a:t>
            </a:r>
            <a:r>
              <a:rPr lang="uk-UA" dirty="0" smtClean="0">
                <a:latin typeface="Times New Roman" pitchFamily="18" charset="0"/>
              </a:rPr>
              <a:t> та </a:t>
            </a:r>
            <a:r>
              <a:rPr lang="uk-UA" dirty="0" err="1" smtClean="0">
                <a:latin typeface="Times New Roman" pitchFamily="18" charset="0"/>
              </a:rPr>
              <a:t>Чорнобаївським</a:t>
            </a:r>
            <a:r>
              <a:rPr lang="uk-UA" dirty="0" smtClean="0">
                <a:latin typeface="Times New Roman" pitchFamily="18" charset="0"/>
              </a:rPr>
              <a:t> районами.</a:t>
            </a:r>
            <a:endParaRPr lang="uk-UA" dirty="0">
              <a:latin typeface="Times New Roman" pitchFamily="18" charset="0"/>
            </a:endParaRPr>
          </a:p>
        </p:txBody>
      </p:sp>
      <p:pic>
        <p:nvPicPr>
          <p:cNvPr id="27653" name="Рисунок 5" descr="http://static.panoramio.com/photos/1920x1280/92127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071938"/>
            <a:ext cx="3429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Содержимое 4" descr="http://www.mandry.ck.ua/wp-content/uploads/2015/10/IMG_6877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13" y="1857375"/>
            <a:ext cx="2071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929063" y="3714750"/>
            <a:ext cx="485775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dirty="0" smtClean="0">
                <a:latin typeface="+mn-lt"/>
              </a:rPr>
              <a:t>Однією з головних визначних пам`яток Черкаської області є Земська лікарня. Садиба носить ще й другу назву - Будинок лікаря. Будинок являє собою невелику дерев`яну споруду в селі </a:t>
            </a:r>
            <a:r>
              <a:rPr lang="uk-UA" dirty="0" err="1" smtClean="0">
                <a:latin typeface="+mn-lt"/>
              </a:rPr>
              <a:t>Мошни</a:t>
            </a:r>
            <a:r>
              <a:rPr lang="uk-UA" dirty="0" smtClean="0">
                <a:latin typeface="+mn-lt"/>
              </a:rPr>
              <a:t> Черкаської області.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Микола  Негода </a:t>
            </a:r>
            <a:b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 січня     1928 – 11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січня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2008)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Содержимое 2"/>
          <p:cNvSpPr>
            <a:spLocks noGrp="1"/>
          </p:cNvSpPr>
          <p:nvPr>
            <p:ph idx="1"/>
          </p:nvPr>
        </p:nvSpPr>
        <p:spPr>
          <a:xfrm>
            <a:off x="2357422" y="1214422"/>
            <a:ext cx="6472222" cy="4929222"/>
          </a:xfrm>
        </p:spPr>
        <p:txBody>
          <a:bodyPr>
            <a:normAutofit/>
          </a:bodyPr>
          <a:lstStyle/>
          <a:p>
            <a:pPr eaLnBrk="1" hangingPunct="1"/>
            <a:r>
              <a:rPr lang="uk-UA" sz="2000" dirty="0" smtClean="0"/>
              <a:t>Негода Микола </a:t>
            </a:r>
            <a:r>
              <a:rPr lang="uk-UA" sz="2000" dirty="0" err="1" smtClean="0"/>
              <a:t>Тодосійович</a:t>
            </a:r>
            <a:r>
              <a:rPr lang="uk-UA" sz="2000" dirty="0" smtClean="0"/>
              <a:t> народився 9 січня 1928 року</a:t>
            </a:r>
          </a:p>
          <a:p>
            <a:pPr eaLnBrk="1" hangingPunct="1"/>
            <a:r>
              <a:rPr lang="uk-UA" sz="2000" dirty="0" smtClean="0"/>
              <a:t> в с. </a:t>
            </a:r>
            <a:r>
              <a:rPr lang="uk-UA" sz="2000" dirty="0" err="1" smtClean="0"/>
              <a:t>Бузуків</a:t>
            </a:r>
            <a:r>
              <a:rPr lang="uk-UA" sz="2000" dirty="0" smtClean="0"/>
              <a:t> Черкаської області. Закінчив Літературний інститут ім. О. М. Горького. Учасник війни, нагороджений орденами та медалями. Очолював Черкаську організацію НСПУ. Автор поетичних збірок: "Ростуть сини", "Зерно на долоні", "Промовляють очі", "Степом, </a:t>
            </a:r>
            <a:r>
              <a:rPr lang="uk-UA" sz="2000" dirty="0" err="1" smtClean="0"/>
              <a:t>степом</a:t>
            </a:r>
            <a:r>
              <a:rPr lang="uk-UA" sz="2000" dirty="0" smtClean="0"/>
              <a:t>", "Чорний біль"; драматичної поеми "Дума про Кобзаря"; історичної драми "Гетьман"; роману "Холодний Яр", документальної повісті "Говоритиму з віками". На слова М. Негоди написано багато пісень.</a:t>
            </a:r>
            <a:endParaRPr lang="ru-RU" sz="2000" dirty="0" smtClean="0"/>
          </a:p>
          <a:p>
            <a:pPr eaLnBrk="1" hangingPunct="1"/>
            <a:r>
              <a:rPr lang="uk-UA" sz="2000" dirty="0" smtClean="0"/>
              <a:t>«Степом, </a:t>
            </a:r>
            <a:r>
              <a:rPr lang="uk-UA" sz="2000" dirty="0" err="1" smtClean="0"/>
              <a:t>степом</a:t>
            </a:r>
            <a:r>
              <a:rPr lang="uk-UA" sz="2000" dirty="0" smtClean="0"/>
              <a:t>…»</a:t>
            </a:r>
            <a:endParaRPr lang="ru-RU" sz="2000" dirty="0" smtClean="0"/>
          </a:p>
        </p:txBody>
      </p:sp>
      <p:pic>
        <p:nvPicPr>
          <p:cNvPr id="28675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1928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Sound">
            <a:hlinkClick r:id="rId3" action="ppaction://hlinkfile"/>
          </p:cNvPr>
          <p:cNvSpPr>
            <a:spLocks noEditPoints="1" noChangeArrowheads="1"/>
          </p:cNvSpPr>
          <p:nvPr/>
        </p:nvSpPr>
        <p:spPr bwMode="auto">
          <a:xfrm>
            <a:off x="7215206" y="285728"/>
            <a:ext cx="1190627" cy="904875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4124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Чигиринський район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1285875"/>
            <a:ext cx="4038600" cy="4525963"/>
          </a:xfrm>
        </p:spPr>
        <p:txBody>
          <a:bodyPr/>
          <a:lstStyle/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Національний історико-культурний заповідник «Чигирин».  Заповідник складається із міста Чигирина, сіл Суботів, Стецівка, Медведівка, а також дубово-ясеневого урочища Холодний Яр та Атаманського парку. На території заповідника розташованіо 35 пам'яток</a:t>
            </a:r>
          </a:p>
        </p:txBody>
      </p:sp>
      <p:pic>
        <p:nvPicPr>
          <p:cNvPr id="30723" name="Содержимое 4" descr="http://uateka.com/uploads/photo/2011/09/11/d094e109d5ce8163e16be7d4841e5aa104d82ae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25" y="642938"/>
            <a:ext cx="3681413" cy="2071687"/>
          </a:xfrm>
        </p:spPr>
      </p:pic>
      <p:pic>
        <p:nvPicPr>
          <p:cNvPr id="30724" name="Рисунок 5" descr="http://img-fotki.yandex.ru/get/4508/z-lawyer.69/0_50567_1c5b8541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4429125"/>
            <a:ext cx="3000375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500563" y="2928938"/>
            <a:ext cx="4357687" cy="3478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Чигиринський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район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знаходиться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південному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сході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Черкаської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Східна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частина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розкинулася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терасовій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рівнині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західна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пересічний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тип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рельєфу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придніпровської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височини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Одна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найславетніших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сторінок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минувшини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Чигиринського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краю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пов’язана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життям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діяльністю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уродженця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Суботова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гетьмана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Б.Хмельницького</a:t>
            </a:r>
            <a:r>
              <a:rPr lang="ru-RU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Олександр  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Солодар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(2 січня 1970)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Поет, прозаїк, літературознавець, дослідник історії та літератури Черкащини.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Народився  2 січня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1970</a:t>
            </a:r>
            <a:r>
              <a:rPr lang="uk-UA" dirty="0" smtClean="0"/>
              <a:t> року в м. Чигирин Черкаської області. Закінчив історичний факультет Прикарпатського університету ім. В. Стефаника. Вчителював, працював науковим співробітником Національного історико-культурного заповідника </a:t>
            </a:r>
            <a:r>
              <a:rPr lang="uk-UA" dirty="0" err="1" smtClean="0"/>
              <a:t>„Чигирин”</a:t>
            </a:r>
            <a:r>
              <a:rPr lang="uk-UA" dirty="0" smtClean="0"/>
              <a:t>.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Очолював літературну студію ,,</a:t>
            </a:r>
            <a:r>
              <a:rPr lang="uk-UA" dirty="0" err="1" smtClean="0"/>
              <a:t>Слово”</a:t>
            </a:r>
            <a:r>
              <a:rPr lang="uk-UA" dirty="0" smtClean="0"/>
              <a:t> (м. Чигирин, 1996-1998), Черкаське обласне літературне </a:t>
            </a:r>
            <a:r>
              <a:rPr lang="uk-UA" dirty="0" err="1" smtClean="0"/>
              <a:t>обєднання</a:t>
            </a:r>
            <a:r>
              <a:rPr lang="uk-UA" dirty="0" smtClean="0"/>
              <a:t> ім. В. Симоненка (1999-2008), літературний клуб ,,Сяйво </a:t>
            </a:r>
            <a:r>
              <a:rPr lang="uk-UA" dirty="0" err="1" smtClean="0"/>
              <a:t>талантів”</a:t>
            </a:r>
            <a:r>
              <a:rPr lang="uk-UA" dirty="0" smtClean="0"/>
              <a:t> (м. Черкаси, 2010-2011).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Автор поетичних збірок: Автор ідеї, редактор та упорядник альманахів  Черкаського обласного літературного </a:t>
            </a:r>
            <a:r>
              <a:rPr lang="uk-UA" dirty="0" err="1" smtClean="0"/>
              <a:t>обєднання</a:t>
            </a:r>
            <a:r>
              <a:rPr lang="uk-UA" dirty="0" smtClean="0"/>
              <a:t> ім. В. Симоненка ,,</a:t>
            </a:r>
            <a:r>
              <a:rPr lang="uk-UA" dirty="0" err="1" smtClean="0"/>
              <a:t>Четвер”</a:t>
            </a:r>
            <a:r>
              <a:rPr lang="uk-UA" dirty="0" smtClean="0"/>
              <a:t> (2002) та ,,</a:t>
            </a:r>
            <a:r>
              <a:rPr lang="uk-UA" dirty="0" err="1" smtClean="0"/>
              <a:t>Незабаром”</a:t>
            </a:r>
            <a:r>
              <a:rPr lang="uk-UA" dirty="0" smtClean="0"/>
              <a:t> (2008).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Член НСПУ з 2006 р.</a:t>
            </a:r>
            <a:endParaRPr lang="ru-RU" dirty="0"/>
          </a:p>
        </p:txBody>
      </p:sp>
      <p:pic>
        <p:nvPicPr>
          <p:cNvPr id="31747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1643074" cy="150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00038"/>
            <a:ext cx="4786316" cy="608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4186808" cy="565469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</a:rPr>
              <a:t>Серед поля на горбочку                                                                                        Шила зимонька сорочку                                                                                              Чи то вівці? Чи то хмари?                                                                                  Вітер вовну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</a:rPr>
              <a:t>перукарив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</a:rPr>
              <a:t>.                                                                                     Добра   ткаля – Завірюха                                                                                                  Гай закутала по вуха,                                                                                                                               А Мороз приніс патлатий                                                                                          Срібла місячного в шати…                                                                                                                 Біла казка… Білий рай…                                                                                  Поспішає Миколай _-                                                                                                                                            За плечима у торбинці                                                                                                           Щедрі ждуть малят гостинці.                                                                                     І Василику, й Маланці                                                                                                        Покладе цукерки в капці.                                                                                                                              Тільки Петрик – невмивака                                                                                                                         Не радів, а гірко плакав,                                                                                                                          Бо нечемному в корзину                                                                                       Миколай кладе лозину… </a:t>
            </a:r>
            <a:endParaRPr lang="uk-UA" sz="20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</a:t>
            </a:r>
            <a:r>
              <a:rPr sz="240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5767398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Площа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району – 725,4 км2. 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ам’янський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розташований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південно-східній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Черкаської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лісостеповій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відноситься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Придніпровської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височини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сході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Подільської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височини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заході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Територія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розміщена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правому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березі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Дніпра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являє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собою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переважно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рівнинну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місцевість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пересікають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річки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балки та яри.</a:t>
            </a:r>
          </a:p>
        </p:txBody>
      </p:sp>
      <p:pic>
        <p:nvPicPr>
          <p:cNvPr id="33795" name="Рисунок 3" descr="http://lakor.biz/1832-thickbox_default/gerb-kamenskogo-rajo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63" y="3429000"/>
            <a:ext cx="2255837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Данило  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Андрійович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Кононенко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( 1січня 1942 – 15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січня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2015)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2000" dirty="0" smtClean="0"/>
              <a:t> </a:t>
            </a:r>
            <a:r>
              <a:rPr lang="uk-UA" sz="2200" dirty="0" smtClean="0"/>
              <a:t>Народився в селі </a:t>
            </a:r>
            <a:r>
              <a:rPr lang="uk-UA" sz="2200" dirty="0" err="1" smtClean="0"/>
              <a:t>Ребедайлівка</a:t>
            </a:r>
            <a:r>
              <a:rPr lang="uk-UA" sz="2200" dirty="0" smtClean="0"/>
              <a:t> </a:t>
            </a:r>
            <a:r>
              <a:rPr lang="uk-UA" sz="2200" dirty="0" err="1" smtClean="0"/>
              <a:t>Кам'янського</a:t>
            </a:r>
            <a:r>
              <a:rPr lang="uk-UA" sz="2200" dirty="0" smtClean="0"/>
              <a:t> району . Поет, перекладач, публіцист. Член Національної Спілки письменників України. Заслужений діяч мистецтв АРК, Заслужений журналіст України.</a:t>
            </a:r>
            <a:endParaRPr lang="ru-RU" sz="2200" dirty="0" smtClean="0"/>
          </a:p>
          <a:p>
            <a:pPr eaLnBrk="1" hangingPunct="1"/>
            <a:r>
              <a:rPr lang="uk-UA" sz="2200" dirty="0" smtClean="0"/>
              <a:t>Закінчив середню школу в с. Кам'янка. Вищу освіту дістав в Сімферопольському </a:t>
            </a:r>
            <a:r>
              <a:rPr lang="uk-UA" sz="2200" dirty="0" err="1" smtClean="0"/>
              <a:t>педінституті.Данило</a:t>
            </a:r>
            <a:r>
              <a:rPr lang="uk-UA" sz="2200" dirty="0" smtClean="0"/>
              <a:t> Кононенко — один з фундаторів поки що єдиної української газети на теренах автономії «Кримська світлиця», очолює в ній відділ літератури й мистецтва; шеф-редактор дитячої газети «Джерельце» (додаток до «</a:t>
            </a:r>
            <a:r>
              <a:rPr lang="uk-UA" sz="2200" dirty="0" err="1" smtClean="0"/>
              <a:t>КС</a:t>
            </a:r>
            <a:r>
              <a:rPr lang="uk-UA" sz="2200" dirty="0" smtClean="0"/>
              <a:t>»); заступник голови Кримського товариства «Україна-Світ», багато років очолював Кримську організацію Національної спілки письменників України.</a:t>
            </a:r>
            <a:endParaRPr lang="ru-RU" sz="2200" dirty="0" smtClean="0"/>
          </a:p>
        </p:txBody>
      </p:sp>
      <p:pic>
        <p:nvPicPr>
          <p:cNvPr id="34819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1500198" cy="128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Канівські гори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Содержимое 4" descr="http://kanivbiosfera.at.ua/img/featured/6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953000" y="1357298"/>
            <a:ext cx="3619528" cy="2571768"/>
          </a:xfrm>
        </p:spPr>
      </p:pic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14813"/>
            <a:ext cx="4059238" cy="1881187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Район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розміщений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 у південно – західній частині Російської рівнини і розділений руслом Дніпра на дві частини. Площа району 1,3 тис. кв.км</a:t>
            </a:r>
          </a:p>
          <a:p>
            <a:pPr eaLnBrk="1" hangingPunct="1"/>
            <a:endParaRPr lang="uk-UA" sz="20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uk-UA" sz="1800" smtClean="0"/>
          </a:p>
          <a:p>
            <a:pPr eaLnBrk="1" hangingPunct="1"/>
            <a:endParaRPr lang="uk-UA" sz="1800" smtClean="0"/>
          </a:p>
          <a:p>
            <a:pPr eaLnBrk="1" hangingPunct="1"/>
            <a:endParaRPr lang="uk-UA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</p:txBody>
      </p:sp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357188" y="1428750"/>
            <a:ext cx="4572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Канівські гори простяглися вздовж Дніпра багатокілометровою смугою – дугою. Загальна довжина – близько 75, максимальна ширина – 35 км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Кілька мільйонів років тому на території Канівських гір котило хвилі море. Це доводять знахідки решток тварин, що збереглися до сьогодення.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8" y="714375"/>
            <a:ext cx="4143375" cy="478631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3584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3375" y="500063"/>
            <a:ext cx="4591050" cy="5322887"/>
          </a:xfrm>
        </p:spPr>
      </p:pic>
      <p:sp>
        <p:nvSpPr>
          <p:cNvPr id="35843" name="Прямоугольник 3"/>
          <p:cNvSpPr>
            <a:spLocks noChangeArrowheads="1"/>
          </p:cNvSpPr>
          <p:nvPr/>
        </p:nvSpPr>
        <p:spPr bwMode="auto">
          <a:xfrm>
            <a:off x="500063" y="357188"/>
            <a:ext cx="314325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dirty="0"/>
              <a:t>УКРАЇНІ</a:t>
            </a:r>
            <a:r>
              <a:rPr lang="ru-RU" dirty="0"/>
              <a:t/>
            </a:r>
            <a:br>
              <a:rPr lang="ru-RU" dirty="0"/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Україно моя нескорена,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Невпокорена і свята!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Лихом-бідами переорана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І характером, ой, крута!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Ти не тільки за плугом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 ходила, —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Коли треба – дзвеніли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 й шаблі!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Не зборола тебе вража сила –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Воріженьки підступні і злі.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Ти – і горда, і нездоланна,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Тебе вславили на віки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Козаки Богуна Івана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І Богдана </a:t>
            </a:r>
            <a:r>
              <a:rPr lang="uk-UA" sz="2000" dirty="0" err="1">
                <a:solidFill>
                  <a:schemeClr val="accent6">
                    <a:lumMod val="50000"/>
                  </a:schemeClr>
                </a:solidFill>
              </a:rPr>
              <a:t>Хмеля</a:t>
            </a:r>
            <a:r>
              <a:rPr lang="uk-UA" sz="2000" dirty="0">
                <a:solidFill>
                  <a:schemeClr val="accent6">
                    <a:lumMod val="50000"/>
                  </a:schemeClr>
                </a:solidFill>
              </a:rPr>
              <a:t> полки.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Смілянський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038600" cy="4768850"/>
          </a:xfrm>
        </p:spPr>
        <p:txBody>
          <a:bodyPr/>
          <a:lstStyle/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розташований в одному з мальовничих куточків центральної частини лісостепової зони України на Придніпровській височині в південно – східній частині Черкаської області</a:t>
            </a:r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Район межує з Городищенським, Черкаським, Кам’янським, Шполянським районами області та Новомиргородським районом Кіровоградської області.</a:t>
            </a:r>
          </a:p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7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</p:txBody>
      </p:sp>
      <p:pic>
        <p:nvPicPr>
          <p:cNvPr id="36868" name="Содержимое 4" descr="https://trainpix.org/photo/00/09/48/9481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285875"/>
            <a:ext cx="3357563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Прямоугольник 6"/>
          <p:cNvSpPr>
            <a:spLocks noChangeArrowheads="1"/>
          </p:cNvSpPr>
          <p:nvPr/>
        </p:nvSpPr>
        <p:spPr bwMode="auto">
          <a:xfrm>
            <a:off x="4786313" y="4000500"/>
            <a:ext cx="4357687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ятник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пар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збудований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Коломенським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заводом в 1940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Встановлений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честь 100-річчя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заснування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залізничного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вузла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Wingdings 2" pitchFamily="18" charset="2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Т. Г. 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Шевченка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1976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році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Олена Журлива</a:t>
            </a:r>
            <a:b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(24 червня 1898 -10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червня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1971)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Народилася талановита землячка  24 червня 1898 року в м. Сміла  у багатодітній сім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ї сільського вчителя. Закінчивши початкову школу, екстерном склала іспити в Уманській гімназії і вступила  на філологічний факультет Вищих жіночих курсів у Києві.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У Києві Олена мала щастя спілкуватися зі славними родинами  Косачів 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Лисенків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Лесею Українкою,а пізніше мала приятельські стосунки  з Павлом Тичиною.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Ще 16-літньою  (1914) майбутня поетеса була заарештована  царською поліцією за участь у демонстрації в день відзначення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яті  Т.Г.Шевченка.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30-х роках поетесу безпідставно заарештували й вона надовго замокла як митець.  До поезії повернулася в 50-х роках минулого століття.  У видавництві «Веселка»  вийшла друком низка її  віршованих  книжечок  для дошкільнят: «Хто знає, як рік минає», «Голуби», «Ой літечко, літо», «У нашої Наталі», «Хазяєчка» та інші.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42852"/>
            <a:ext cx="1857358" cy="1357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14290"/>
            <a:ext cx="3571841" cy="4000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572132" cy="657227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Біжать, </a:t>
            </a:r>
            <a:r>
              <a:rPr lang="uk-UA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біжать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хмариночки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 небу в далечінь                                                                                                              І кидають від сонечка                                                                                                     Свою легеньку тінь.                                                                                                           А сонечко всміхається                                                                                                    Цілує гай і сад,                                                                                                                              І в листя одягається                                                                                                    Зелений виноград.                                                                                                     Цвітуть грушки, і вишеньки,                                                                                                І яблунька рясна, –                                                                                                   Прийшла з теплом і сонечком                                                                                Сподівана весна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01038" cy="64294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Городищенський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8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Ботанічною пам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000" smtClean="0">
                <a:latin typeface="Times New Roman" pitchFamily="18" charset="0"/>
                <a:cs typeface="Times New Roman" pitchFamily="18" charset="0"/>
              </a:rPr>
              <a:t>яткою природи загальнодержавного значення є “Закревський бір”, де ростуть цінні соснові насадження кінця ХІХст</a:t>
            </a:r>
            <a:r>
              <a:rPr lang="uk-UA" sz="1800" smtClean="0"/>
              <a:t>.</a:t>
            </a:r>
            <a:endParaRPr lang="ru-RU" sz="1800" smtClean="0"/>
          </a:p>
        </p:txBody>
      </p:sp>
      <p:pic>
        <p:nvPicPr>
          <p:cNvPr id="39939" name="Содержимое 7" descr="http://static.panoramio.com/photos/1920x1280/1222831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1500188"/>
            <a:ext cx="4352925" cy="2286000"/>
          </a:xfrm>
        </p:spPr>
      </p:pic>
      <p:pic>
        <p:nvPicPr>
          <p:cNvPr id="39940" name="Рисунок 5" descr="http://allthecities.com/system/panoramas/pictures/001/449/656/original/open-uri20131013-1477-1nsy59t?13816921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571875"/>
            <a:ext cx="4071937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Прямоугольник 5"/>
          <p:cNvSpPr>
            <a:spLocks noChangeArrowheads="1"/>
          </p:cNvSpPr>
          <p:nvPr/>
        </p:nvSpPr>
        <p:spPr bwMode="auto">
          <a:xfrm>
            <a:off x="4572000" y="3857625"/>
            <a:ext cx="37147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Утворений у 1923р .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 Площа 883км.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Населених пунктів -32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Розташований на Придніпровській  височині; найвища точка знаходиться на висоті 234 м на південний захід від с. Валява.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41248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Петро   Гулак –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Артемовський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                (27 січня 1790 – 13 жовтня 1865)</a:t>
            </a:r>
            <a: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1285875"/>
            <a:ext cx="8229600" cy="4994275"/>
          </a:xfrm>
        </p:spPr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2000" dirty="0" smtClean="0"/>
              <a:t>         Народився у містечку Городищі Київської губернії (нині Черкаська область) в сім'ї священика. Український письменник, учений, перекладач, поет, байкар.</a:t>
            </a:r>
            <a:endParaRPr lang="ru-RU" sz="20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У 1813 році почав викладати в приватних пансіонах Бердичева, вчителював у будинках багатих польських поміщиків.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1817 році переїхав до Харкова і вступив до університету  словесного факультету і тоді ж затверджений Радою університету лектором польської мови. З 1820 року йому було доручено викладання також російської історії, географії та статистики.            З 1841 р. до виходу у відставку в 1849 р. — ректор Харківського університету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У 1855 р. Гулак-Артемовський обраний почесним членом Харківського університету. Він належав до числа засновників «Українського журналу». Був членом Королівського товариства друзів науки у Варшаві.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000" dirty="0"/>
          </a:p>
        </p:txBody>
      </p:sp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1785920" cy="135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072494" cy="635798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Та"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Ей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Хведьку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вчись!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Ей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схаменись! —</a:t>
            </a:r>
            <a:r>
              <a:rPr sz="200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sz="200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панотець казав своїй дитині: —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Шануйсь, бо, далебі, колись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Тму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мну,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тло — спишу на спині!"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Хведько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вчивсь — і скуштував  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Березової кашки,                                         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вп'ять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вчивсь і пустував —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Побив шибки і пляшки;                               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І, щоб не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скуштувать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од батька різочок,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Він різку впер в огонь та й заховавсь в куток.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Аж батько за чуб — хап! — і, не знайшовши різки,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Дрючком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Хведька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разів із шість оперезав!..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Тоді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Хведько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скрізь слізки                         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батькові сказав:                   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"Коли б було знаття, що гаспидська дрючина            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Так дуже </a:t>
            </a:r>
            <a:r>
              <a:rPr lang="uk-UA" sz="2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дошкуля</a:t>
            </a: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то, песька я дитина,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Коли б я так робив:                                                                                                                   </a:t>
            </a:r>
            <a:b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Я б впер дрючок в огонь, а різки б не палив!"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Шполянський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        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09" name="Содержимое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095875"/>
          </a:xfrm>
        </p:spPr>
        <p:txBody>
          <a:bodyPr/>
          <a:lstStyle/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розташований в південній частині Черкаської області та  центрі України.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З 1989 по 2005 рік, згідно з офіційними даними, вважалося, що центр України був розташований недалеко від смт Добровеличківка Кіровоградської області.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У 2005 році вийшов указ, внаслідок  якого точку перенесли на середину поля поруч з містом Шполою і селом Мар'янівка Черкаської області. Таким чином, нині точний географічний центр України має координати 49°01'39" північної широти та 31°28'58" східної довготи. </a:t>
            </a:r>
          </a:p>
          <a:p>
            <a:pPr eaLnBrk="1" hangingPunct="1"/>
            <a:endParaRPr lang="ru-RU" sz="1800" smtClean="0"/>
          </a:p>
        </p:txBody>
      </p:sp>
      <p:pic>
        <p:nvPicPr>
          <p:cNvPr id="43011" name="Рисунок 3" descr="http://poradumo.pp.ua/uploads/posts/2015-08/centr-ukrayini-promislov-rayoni-ukrayini_12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4071938"/>
            <a:ext cx="4500562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Рисунок 4" descr="http://topicnews.net/uploads/posts/2011-03/46889_5c9b10d29243f83e9dca2dc37832d55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4000500"/>
            <a:ext cx="37861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Степан Федорович </a:t>
            </a:r>
            <a:r>
              <a:rPr lang="uk-UA" sz="24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Бендюженко</a:t>
            </a: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  29 жовтня  1900  - 27 липня 1937)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3" name="Содержимое 2"/>
          <p:cNvSpPr>
            <a:spLocks noGrp="1"/>
          </p:cNvSpPr>
          <p:nvPr>
            <p:ph idx="1"/>
          </p:nvPr>
        </p:nvSpPr>
        <p:spPr>
          <a:xfrm>
            <a:off x="457200" y="1928813"/>
            <a:ext cx="8258175" cy="4167187"/>
          </a:xfrm>
        </p:spPr>
        <p:txBody>
          <a:bodyPr/>
          <a:lstStyle/>
          <a:p>
            <a:pPr eaLnBrk="1" hangingPunct="1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Вчився спочатку в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Лозуватській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церковно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приходській школі, пізніше в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с.Кирилівці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(нині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с.Шевченкове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), де закінчив семінарію.  Надалі  знання здобував самотужки. Разом з батьком  оре, сіє, добуває «хліб насущний».  </a:t>
            </a:r>
          </a:p>
          <a:p>
            <a:pPr eaLnBrk="1" hangingPunct="1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Після служби в Червоній Армії працює в місцевій та сусідній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княжицькій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школах, веде активне громадське життя.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27 липня 1937 року  Степана Бена заарештовано в його рідній хаті, а в листопаді виконано вирок суду – розстріляно.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57166"/>
            <a:ext cx="137680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8229600" cy="5643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85750"/>
            <a:ext cx="8313738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Прямоугольник 3"/>
          <p:cNvSpPr>
            <a:spLocks noChangeArrowheads="1"/>
          </p:cNvSpPr>
          <p:nvPr/>
        </p:nvSpPr>
        <p:spPr bwMode="auto">
          <a:xfrm>
            <a:off x="928662" y="357166"/>
            <a:ext cx="5643587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Беру оберемок проміння                                                                                               Жовто-пухкої кульбаби,                                                                                                      Стелю і лягаю.                                                                                                                     Коло мене коса,                                                                                                               Молоток і мантачка.                                                                                                            Бриль золотий захищає від спеки…                                                                                                      А в небі лелеки.                                                                                                                        Далеко-далеко                                                                                                                                Якісь невідомі лани                                                                                                                І високі намети…                                                                                                       Хороше бути ліриком степу,                                                                                                    Молодим косарем                                                                                                         І поетом!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uk-UA" sz="18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Головоногі  </a:t>
            </a:r>
            <a:r>
              <a:rPr lang="uk-UA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молюски – белемніти</a:t>
            </a: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uk-UA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uk-UA" sz="1800" dirty="0" smtClean="0"/>
              <a:t>          </a:t>
            </a:r>
            <a:endParaRPr lang="ru-RU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sp>
        <p:nvSpPr>
          <p:cNvPr id="15363" name="Содержимое 9"/>
          <p:cNvSpPr>
            <a:spLocks noGrp="1"/>
          </p:cNvSpPr>
          <p:nvPr>
            <p:ph sz="quarter" idx="4"/>
          </p:nvPr>
        </p:nvSpPr>
        <p:spPr>
          <a:xfrm>
            <a:off x="4572000" y="2214563"/>
            <a:ext cx="4038600" cy="39131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uk-UA" sz="1800" dirty="0" smtClean="0"/>
          </a:p>
          <a:p>
            <a:pPr eaLnBrk="1" hangingPunct="1">
              <a:buFont typeface="Wingdings 2" pitchFamily="18" charset="2"/>
              <a:buNone/>
            </a:pPr>
            <a:endParaRPr lang="uk-UA" sz="18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uk-UA" sz="1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  <p:sp>
        <p:nvSpPr>
          <p:cNvPr id="15369" name="Прямоугольник 11"/>
          <p:cNvSpPr>
            <a:spLocks noChangeArrowheads="1"/>
          </p:cNvSpPr>
          <p:nvPr/>
        </p:nvSpPr>
        <p:spPr bwMode="auto">
          <a:xfrm>
            <a:off x="3879850" y="3244850"/>
            <a:ext cx="330090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dirty="0">
                <a:latin typeface="Times New Roman" pitchFamily="18" charset="0"/>
              </a:rPr>
              <a:t>                    </a:t>
            </a:r>
          </a:p>
          <a:p>
            <a:endParaRPr lang="uk-UA" dirty="0">
              <a:latin typeface="Times New Roman" pitchFamily="18" charset="0"/>
            </a:endParaRPr>
          </a:p>
          <a:p>
            <a:endParaRPr lang="uk-UA" dirty="0">
              <a:latin typeface="Times New Roman" pitchFamily="18" charset="0"/>
            </a:endParaRPr>
          </a:p>
          <a:p>
            <a:endParaRPr lang="uk-UA" dirty="0">
              <a:latin typeface="Times New Roman" pitchFamily="18" charset="0"/>
            </a:endParaRPr>
          </a:p>
          <a:p>
            <a:endParaRPr lang="uk-UA" dirty="0">
              <a:latin typeface="Times New Roman" pitchFamily="18" charset="0"/>
            </a:endParaRPr>
          </a:p>
          <a:p>
            <a:endParaRPr lang="uk-UA" dirty="0">
              <a:latin typeface="Times New Roman" pitchFamily="18" charset="0"/>
            </a:endParaRPr>
          </a:p>
          <a:p>
            <a:endParaRPr lang="uk-UA" dirty="0">
              <a:latin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</a:rPr>
              <a:t>                                           </a:t>
            </a:r>
          </a:p>
          <a:p>
            <a:endParaRPr lang="uk-UA" dirty="0">
              <a:latin typeface="Times New Roman" pitchFamily="18" charset="0"/>
            </a:endParaRPr>
          </a:p>
          <a:p>
            <a:endParaRPr lang="uk-UA" dirty="0">
              <a:latin typeface="Times New Roman" pitchFamily="18" charset="0"/>
            </a:endParaRPr>
          </a:p>
          <a:p>
            <a:r>
              <a:rPr lang="uk-UA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                                                    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12" name="Рисунок 11" descr="памят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7908032" cy="5787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5729270" cy="12192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Микола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Штепан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1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229600" cy="3881437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Народився 23 травня 1978 року в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с.Катеринопіль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 сім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ї інтелігентів. По закінченню школи навчався в Уманському педагогічному університеті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ім.П.Тичини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Раптово, немов лопнула струна гітари, на якій любив грати Коля, 14 листопада 1998 року обірвалося молоде життя .  Миколу поховали, та його чудові вірші і пісні залишилися навіки в серцях людей.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2875"/>
            <a:ext cx="8215312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5072098" cy="579759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1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Зустрічай</a:t>
            </a:r>
            <a:r>
              <a:rPr lang="ru-RU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мене, </a:t>
            </a:r>
            <a:r>
              <a:rPr lang="ru-RU" sz="16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Катеринопіль</a:t>
            </a:r>
            <a:r>
              <a:rPr lang="ru-RU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</a:t>
            </a:r>
            <a:r>
              <a:rPr lang="ru-RU" sz="16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16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оком кинь – лани </a:t>
            </a:r>
            <a:r>
              <a:rPr lang="ru-RU" sz="1600" b="1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широкі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                                                                                         До землі вклоняється ячмінь,                                                                                     Зустрічай мене, Катеринопіль,                                                                                              Хліборобний край мій дорогий.                                                                                            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Тут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ціну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окрайцю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хліба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знають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Тут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напоять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молоком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парним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Тут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зустрінуть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тепло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привітають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краю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блудний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син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калина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верби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кучеряві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Тут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мною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ділять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холодок…</a:t>
            </a:r>
            <a:b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вклоняються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отави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підставляє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дзеркало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ставок.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І берези соком напувають,                                                                                                       Й осокори підстеляють пух.                                                                                                           І черемхи цвітом обсипають,                                                                                                   І зі мною розмовляють тут.                                                                                                  І мости підтримують під руки,                                                                                                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І озоном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напуває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ліс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Зустрічай мене Катеринопіль»                                                                                     Скільки око                                                                                           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Зустрічай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мене </a:t>
            </a:r>
            <a:r>
              <a:rPr lang="ru-RU" sz="16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Катеринопіль</a:t>
            </a:r>
            <a:r>
              <a:rPr lang="ru-RU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1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Я любов тобі свою приніс.</a:t>
            </a:r>
            <a:endParaRPr lang="ru-RU" sz="1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Використані джерела</a:t>
            </a:r>
            <a:endParaRPr lang="uk-UA" dirty="0"/>
          </a:p>
        </p:txBody>
      </p:sp>
      <p:sp>
        <p:nvSpPr>
          <p:cNvPr id="3" name="TextBox 2">
            <a:hlinkClick r:id="rId2" action="ppaction://hlinkfile"/>
          </p:cNvPr>
          <p:cNvSpPr txBox="1"/>
          <p:nvPr/>
        </p:nvSpPr>
        <p:spPr>
          <a:xfrm>
            <a:off x="571472" y="2285992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Література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500438"/>
            <a:ext cx="5286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Інтернет ресурси</a:t>
            </a: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357298"/>
            <a:ext cx="5143536" cy="2071702"/>
          </a:xfrm>
        </p:spPr>
        <p:txBody>
          <a:bodyPr>
            <a:noAutofit/>
          </a:bodyPr>
          <a:lstStyle/>
          <a:p>
            <a:r>
              <a:rPr lang="uk-UA" sz="7200" dirty="0" smtClean="0"/>
              <a:t>Дякуємо за увагу</a:t>
            </a:r>
            <a:endParaRPr lang="uk-UA" sz="7200" dirty="0"/>
          </a:p>
        </p:txBody>
      </p:sp>
      <p:pic>
        <p:nvPicPr>
          <p:cNvPr id="3" name="Рисунок 2" descr="img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500042"/>
            <a:ext cx="7929618" cy="6072230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extrusionClr>
              <a:schemeClr val="accent6">
                <a:lumMod val="60000"/>
                <a:lumOff val="40000"/>
              </a:schemeClr>
            </a:extrusionClr>
          </a:sp3d>
        </p:spPr>
      </p:pic>
      <p:sp>
        <p:nvSpPr>
          <p:cNvPr id="4" name="Кнопка дії: настроювана 2">
            <a:hlinkClick r:id="rId3" action="ppaction://hlinkpres?slideindex=1&amp;slidetitle=1. ВІНОК            СЛАВИ    ЧЕРКАЩИНИ" highlightClick="1"/>
          </p:cNvPr>
          <p:cNvSpPr/>
          <p:nvPr/>
        </p:nvSpPr>
        <p:spPr>
          <a:xfrm>
            <a:off x="6429388" y="5929330"/>
            <a:ext cx="2056284" cy="768698"/>
          </a:xfrm>
          <a:prstGeom prst="actionButtonBlank">
            <a:avLst/>
          </a:prstGeom>
          <a:solidFill>
            <a:srgbClr val="FF33CC"/>
          </a:solidFill>
          <a:ln>
            <a:solidFill>
              <a:srgbClr val="0070C0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pres?slideindex=1&amp;slidetitle="/>
              </a:rPr>
              <a:t>Головна</a:t>
            </a:r>
            <a:endParaRPr lang="uk-UA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Віктор 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Лагоза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(24 листопада 1918)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5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285750"/>
            <a:ext cx="928687" cy="1143000"/>
          </a:xfrm>
        </p:spPr>
      </p:pic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1357313" y="1304925"/>
            <a:ext cx="7000875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>
                <a:latin typeface="Times New Roman" pitchFamily="18" charset="0"/>
              </a:rPr>
              <a:t>Народився Віктор Маркович  Лагоза </a:t>
            </a:r>
          </a:p>
          <a:p>
            <a:r>
              <a:rPr lang="uk-UA" sz="2000">
                <a:latin typeface="Times New Roman" pitchFamily="18" charset="0"/>
              </a:rPr>
              <a:t>24 листопада 1918 року в місті Каневі на Черкащині. У 1937 році закінчив робітфак Харківського медичного інституту. З 1937 по 1948 рік служив в армії. Під час Великої Вітчизняної війни командував артилерійською батареєю.                                                                   Писати  В. Лагоза почав ще в школі, друкуватися — з кінця сорокових років, й відтоді плідно працює, досліджуючи сатиричним пером хибні життєві прояви. Він автор близько двох десятків книжок, серед яких ліричні, прозові й твори на військову тематику. Та переважають у його творчому доробку </a:t>
            </a:r>
            <a:r>
              <a:rPr lang="uk-UA">
                <a:latin typeface="Times New Roman" pitchFamily="18" charset="0"/>
              </a:rPr>
              <a:t>байки й сатиричні вірші. </a:t>
            </a:r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09575"/>
            <a:ext cx="1981200" cy="1066800"/>
          </a:xfrm>
        </p:spPr>
        <p:txBody>
          <a:bodyPr wrap="square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uk-UA" sz="200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Барбосова доля</a:t>
            </a:r>
            <a:endParaRPr lang="ru-RU" sz="2000" smtClean="0">
              <a:ln>
                <a:noFill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8" name="Текст 2"/>
          <p:cNvSpPr>
            <a:spLocks noGrp="1"/>
          </p:cNvSpPr>
          <p:nvPr>
            <p:ph type="body" idx="2"/>
          </p:nvPr>
        </p:nvSpPr>
        <p:spPr>
          <a:xfrm>
            <a:off x="4554538" y="1428750"/>
            <a:ext cx="5130800" cy="4879975"/>
          </a:xfrm>
        </p:spPr>
        <p:txBody>
          <a:bodyPr>
            <a:normAutofit/>
          </a:bodyPr>
          <a:lstStyle/>
          <a:p>
            <a:pPr eaLnBrk="1" fontAlgn="auto" hangingPunct="1">
              <a:buFont typeface="Wingdings 2"/>
              <a:buNone/>
              <a:defRPr/>
            </a:pPr>
            <a:r>
              <a:rPr lang="uk-UA" dirty="0" err="1" smtClean="0"/>
              <a:t>Барбоско</a:t>
            </a:r>
            <a:r>
              <a:rPr lang="uk-UA" dirty="0" smtClean="0"/>
              <a:t> із Котом побився —                                                                                                   Й на ланцюгу негайно опинився:                                                                                            — Хай так… Звичайно, завинив,—                                                                                            Сидить Барбос, очима </a:t>
            </a:r>
            <a:r>
              <a:rPr lang="uk-UA" dirty="0" err="1" smtClean="0"/>
              <a:t>лупа.—</a:t>
            </a:r>
            <a:r>
              <a:rPr lang="uk-UA" dirty="0" smtClean="0"/>
              <a:t>                                                                                            Скакав, гарчав, за хвіст Кота вхопив…                                                                                         Поганих вчинків ціла купа —                                                                                             Тепер аж кидає у піт.                                                                                                         Але, коли у справі </a:t>
            </a:r>
            <a:r>
              <a:rPr lang="uk-UA" dirty="0" err="1" smtClean="0"/>
              <a:t>розібраться</a:t>
            </a:r>
            <a:r>
              <a:rPr lang="uk-UA" dirty="0" smtClean="0"/>
              <a:t>,                                                                                             То й клятий Кіт,                                                                                                                                  Не зовсім цяця:                                                                                                                        Усю брову мені роздер,                                                                                                          Ледь-ледь, було, не вирвав ока,—                                                                                               Он-о аж запливло тепер,—                                                                                              Ще й боляче вкусив мене за </a:t>
            </a:r>
            <a:r>
              <a:rPr lang="uk-UA" dirty="0" err="1" smtClean="0"/>
              <a:t>бока</a:t>
            </a:r>
            <a:r>
              <a:rPr lang="uk-UA" dirty="0" smtClean="0"/>
              <a:t>…                                                                                              Але чомусь на ланцюгу                                                                                                            Лиш я сиджу із ранку,                                                                                                                                                А от Коту ніхто </a:t>
            </a:r>
            <a:r>
              <a:rPr lang="uk-UA" dirty="0" err="1" smtClean="0"/>
              <a:t>анігугу</a:t>
            </a:r>
            <a:r>
              <a:rPr lang="uk-UA" dirty="0" smtClean="0"/>
              <a:t> —                                                                                                   Лежить і спить собі на ґанку.                                                                                                Барбосу нагадати доведеться:                                                                                                 Ти — гавкаєш, а Кіт — об ноги треться</a:t>
            </a:r>
            <a:endParaRPr lang="ru-RU" dirty="0" smtClean="0"/>
          </a:p>
        </p:txBody>
      </p:sp>
      <p:sp>
        <p:nvSpPr>
          <p:cNvPr id="17412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3068638"/>
            <a:ext cx="8329613" cy="3103562"/>
          </a:xfrm>
        </p:spPr>
        <p:txBody>
          <a:bodyPr/>
          <a:lstStyle/>
          <a:p>
            <a:pPr eaLnBrk="1" hangingPunct="1"/>
            <a:endParaRPr lang="uk-UA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363" y="1428750"/>
            <a:ext cx="30003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Золотоніський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Липівський заказник -орнітологічний заказник загальнодержавного значення (від 1974). У ньому гніздяться крижень, чирок-тріскунок, гуска сіра, веретенник великий. Зустрічаються види, занесені до Червоної книги України: гоголь, сорокопуд сірий, орлан-білохвіст</a:t>
            </a:r>
            <a:r>
              <a:rPr lang="ru-RU" sz="1800" smtClean="0"/>
              <a:t>. </a:t>
            </a:r>
          </a:p>
        </p:txBody>
      </p:sp>
      <p:pic>
        <p:nvPicPr>
          <p:cNvPr id="18435" name="Содержимое 4" descr="http://www.metronews.ru/_internal/gxml%210/r0dc21o2f3vste5s7ezej9x3a10rp3w$c98wfd9gsj021a6cks08g8m0pd0oeq3/200362834-001.jpe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6313" y="785813"/>
            <a:ext cx="4038600" cy="2066925"/>
          </a:xfrm>
        </p:spPr>
      </p:pic>
      <p:pic>
        <p:nvPicPr>
          <p:cNvPr id="18436" name="Рисунок 6" descr="http://cs621920.vk.me/v621920502/5670/FEYGz_M-8P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4714875"/>
            <a:ext cx="3309938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Прямоугольник 7"/>
          <p:cNvSpPr>
            <a:spLocks noChangeArrowheads="1"/>
          </p:cNvSpPr>
          <p:nvPr/>
        </p:nvSpPr>
        <p:spPr bwMode="auto">
          <a:xfrm>
            <a:off x="4572000" y="3500438"/>
            <a:ext cx="428625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Площа району становить 1493,1 кв. км. Кількість населених пунктів – 61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Район утворений у березні 1923 р  Межує на півночі з Драбівським,  на сході – з Чорнобаївським, на заході – з Канівським, на півдні – з Черкаським районами Черкаської області та на північному заході – з Київською областю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Костянтин    </a:t>
            </a: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Думитрашко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(1814 – 1866)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1800" dirty="0" smtClean="0"/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Народився  в сім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ї священика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Учився в Полтавській духовній семінарії та Київській духовній академії, яку закінчив 1839 року. Протягом 25 років був професором академії, в останні роки життя — бібліотекарем.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Початок літературної діяльності Костянтина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Думитрашка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припадає на 1830-ті роки. писав легенди, балади, перекладав з німецької мови.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Його поезія «До карих очей», написана 1854 року, стала українською народною піснею.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Його записи народних пісень і дум опублікував М. Максимович у «Збірнику українських пісень» (1849 рік).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Займався також музикою і живописом.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Талант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Думитрашка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цінував Тарас Шевченко, який назвав його «безперечно обдарованою людиною».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Помер Костянтин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Думитрашко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1886 року.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Чорнії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брови,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карії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очі» — вірш, який на музику Дениса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Бонковського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став відомим українським «народним» романсом.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85750"/>
            <a:ext cx="94456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Sound">
            <a:hlinkClick r:id="rId3" action="ppaction://hlinkfile"/>
          </p:cNvPr>
          <p:cNvSpPr>
            <a:spLocks noEditPoints="1" noChangeArrowheads="1"/>
          </p:cNvSpPr>
          <p:nvPr/>
        </p:nvSpPr>
        <p:spPr bwMode="auto">
          <a:xfrm>
            <a:off x="7572396" y="1071546"/>
            <a:ext cx="1262065" cy="761999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Драбівський</a:t>
            </a: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uk-UA" sz="1800" smtClean="0"/>
              <a:t>Утворений у 1923 р. </a:t>
            </a:r>
          </a:p>
          <a:p>
            <a:pPr eaLnBrk="1" hangingPunct="1"/>
            <a:r>
              <a:rPr lang="uk-UA" sz="1800" smtClean="0"/>
              <a:t>Площа 1161 км.</a:t>
            </a:r>
          </a:p>
          <a:p>
            <a:pPr eaLnBrk="1" hangingPunct="1"/>
            <a:r>
              <a:rPr lang="uk-UA" sz="1800" smtClean="0"/>
              <a:t> Населених пунктів – 51. </a:t>
            </a:r>
          </a:p>
          <a:p>
            <a:pPr eaLnBrk="1" hangingPunct="1"/>
            <a:r>
              <a:rPr lang="uk-UA" sz="1800" smtClean="0"/>
              <a:t>Розташована на Придніпровській низовині. </a:t>
            </a:r>
          </a:p>
          <a:p>
            <a:pPr eaLnBrk="1" hangingPunct="1"/>
            <a:r>
              <a:rPr lang="ru-RU" sz="1800" smtClean="0"/>
              <a:t>У селищі Драбів  територію музею відділу  культури, колишньої музичної школи, прикрашає рідкісне дерево – ведмежий  горіх .</a:t>
            </a:r>
          </a:p>
          <a:p>
            <a:pPr eaLnBrk="1" hangingPunct="1"/>
            <a:r>
              <a:rPr lang="ru-RU" sz="1800" smtClean="0"/>
              <a:t>Вік цього дерева становить близько 110 років, висота його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1800" smtClean="0"/>
              <a:t>      22 м, обхват стовбура -2,5м.  Плодоносить він через рік</a:t>
            </a:r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>
              <a:solidFill>
                <a:srgbClr val="FFFF00"/>
              </a:solidFill>
            </a:endParaRPr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1800" smtClean="0"/>
          </a:p>
        </p:txBody>
      </p:sp>
      <p:pic>
        <p:nvPicPr>
          <p:cNvPr id="21507" name="Содержимое 4" descr="http://www.eggert-baumschulen.de/images/product_images/popup_images/2143_2_Corylus-colurna-Baumhasel-Tuerkische-Hasel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500188"/>
            <a:ext cx="4186237" cy="4429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6868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Михайло  Масло</a:t>
            </a:r>
            <a:b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                      11лютого 1918 – 27 грудня 1984)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Народився в с. </a:t>
            </a:r>
            <a:r>
              <a:rPr lang="uk-UA" dirty="0" err="1" smtClean="0"/>
              <a:t>Мойсівка</a:t>
            </a:r>
            <a:r>
              <a:rPr lang="uk-UA" dirty="0" smtClean="0"/>
              <a:t> в родині селянина-бідняка. Закінчив  сільську початкову школу . Середню освіту здобув у </a:t>
            </a:r>
            <a:r>
              <a:rPr lang="uk-UA" dirty="0" err="1" smtClean="0"/>
              <a:t>Шрамківській</a:t>
            </a:r>
            <a:r>
              <a:rPr lang="uk-UA" dirty="0" smtClean="0"/>
              <a:t> середній школі, яку закінчив у 1937 році.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 Після навчання працював старшим піонервожатим </a:t>
            </a:r>
            <a:r>
              <a:rPr lang="uk-UA" dirty="0" err="1" smtClean="0"/>
              <a:t>Капустинської</a:t>
            </a:r>
            <a:r>
              <a:rPr lang="uk-UA" dirty="0" smtClean="0"/>
              <a:t> середньої школи Київської області, вчителював у </a:t>
            </a:r>
            <a:r>
              <a:rPr lang="uk-UA" dirty="0" err="1" smtClean="0"/>
              <a:t>Мойсівській</a:t>
            </a:r>
            <a:r>
              <a:rPr lang="uk-UA" dirty="0" smtClean="0"/>
              <a:t> неповній середній школі. Учасник Великої Вітчизняної війни з 1943 року. 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uk-UA" dirty="0" smtClean="0"/>
              <a:t>        Друкуватись почав з 1951 року. Вийшли такі збірки поета: "Дорогою в поле" (1956), "Земля батьків" (1960), "День прибуває" (1962), "Жайворонки" (1966), "Від імені сіл" (1963), "Спалахи" (1970), "Гроно" (1977), "Літо" (1978), "Передчуття весни" (1982), поема про народну художницю Катерину Білокур "Як зацвіли троянди".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 Член Спілки письменників України.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uk-UA" dirty="0" smtClean="0"/>
              <a:t> Після смерті вийшла його остання збірка "Вінок з колосків".</a:t>
            </a:r>
            <a:endParaRPr lang="ru-RU" dirty="0"/>
          </a:p>
        </p:txBody>
      </p:sp>
      <p:pic>
        <p:nvPicPr>
          <p:cNvPr id="22531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0"/>
            <a:ext cx="1571636" cy="1500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1550</TotalTime>
  <Words>2289</Words>
  <Application>Microsoft Office PowerPoint</Application>
  <PresentationFormat>Экран (4:3)</PresentationFormat>
  <Paragraphs>150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                           Частина 2</vt:lpstr>
      <vt:lpstr>Канівські гори</vt:lpstr>
      <vt:lpstr>Слайд 3</vt:lpstr>
      <vt:lpstr>                     Віктор  Лагоза (24 листопада 1918)</vt:lpstr>
      <vt:lpstr>Барбосова доля</vt:lpstr>
      <vt:lpstr>                         Золотоніський район</vt:lpstr>
      <vt:lpstr>                Костянтин    Думитрашко (1814 – 1866)</vt:lpstr>
      <vt:lpstr>Драбівський район</vt:lpstr>
      <vt:lpstr>                                                    Михайло  Масло  (                       11лютого 1918 – 27 грудня 1984)</vt:lpstr>
      <vt:lpstr>Слайд 10</vt:lpstr>
      <vt:lpstr>                     Чорнобаївський район</vt:lpstr>
      <vt:lpstr>Михайло  Старицький  2   грудня 1840 – 27 квітня 1904)</vt:lpstr>
      <vt:lpstr>                              Черкаський район            </vt:lpstr>
      <vt:lpstr>Микола  Негода  9 січня     1928 – 11 січня 2008)</vt:lpstr>
      <vt:lpstr>Чигиринський район </vt:lpstr>
      <vt:lpstr>Олександр   Солодар (2 січня 1970)</vt:lpstr>
      <vt:lpstr>Серед поля на горбочку                                                                                        Шила зимонька сорочку                                                                                              Чи то вівці? Чи то хмари?                                                                                  Вітер вовну перукарив.                                                                                     Добра   ткаля – Завірюха                                                                                                  Гай закутала по вуха,                                                                                                                               А Мороз приніс патлатий                                                                                          Срібла місячного в шати…                                                                                                                 Біла казка… Білий рай…                                                                                  Поспішає Миколай _-                                                                                                                                            За плечима у торбинці                                                                                                           Щедрі ждуть малят гостинці.                                                                                     І Василику, й Маланці                                                                                                        Покладе цукерки в капці.                                                                                                                              Тільки Петрик – невмивака                                                                                                                         Не радів, а гірко плакав,                                                                                                                          Бо нечемному в корзину                                                                                       Миколай кладе лозину… </vt:lpstr>
      <vt:lpstr>Кам`янський район</vt:lpstr>
      <vt:lpstr>Данило   Андрійович  Кононенко  ( 1січня 1942 – 15 січня 2015)</vt:lpstr>
      <vt:lpstr>Слайд 20</vt:lpstr>
      <vt:lpstr>Смілянський район</vt:lpstr>
      <vt:lpstr>                                    Олена Журлива                                 (24 червня 1898 -10 червня 1971)</vt:lpstr>
      <vt:lpstr>ВЕСНА  Біжать, біжать хмариночки  По небу в далечінь                                                                                                              І кидають від сонечка                                                                                                     Свою легеньку тінь.                                                                                                           А сонечко всміхається                                                                                                    Цілує гай і сад,                                                                                                                              І в листя одягається                                                                                                    Зелений виноград.                                                                                                     Цвітуть грушки, і вишеньки,                                                                                                І яблунька рясна, –                                                                                                   Прийшла з теплом і сонечком                                                                                Сподівана весна</vt:lpstr>
      <vt:lpstr>Городищенський район</vt:lpstr>
      <vt:lpstr>                    Петро   Гулак – Артемовський  (1                (27 січня 1790 – 13 жовтня 1865) </vt:lpstr>
      <vt:lpstr>Та"Ей, Хведьку, вчись! Ей, схаменись! — так панотець казав своїй дитині: —  Шануйсь, бо, далебі, колись                                                                    Тму, мну, здо, тло — спишу на спині!"                                                                Хведько не вчивсь — і скуштував                                                                          Березової кашки,                                                                                                                 Та вп'ять не вчивсь і пустував —                                                                        Побив шибки і пляшки;                                                                                                       І, щоб не скуштувать од батька різочок,                                                                       Він різку впер в огонь та й заховавсь в куток.                                                              Аж батько за чуб — хап! — і, не знайшовши різки,                                                        Дрючком Хведька разів із шість оперезав!..                                                       Тоді Хведько скрізь слізки                                                                                                Так батькові сказав:                                                                                           "Коли б було знаття, що гаспидська дрючина                                                                                    Так дуже дошкуля, то, песька я дитина,                                                                     Коли б я так робив:                                                                                                                       Я б впер дрючок в огонь, а різки б не палив!" </vt:lpstr>
      <vt:lpstr>     Шполянський район         </vt:lpstr>
      <vt:lpstr>Степан Федорович Бендюженко       (   29 жовтня  1900  - 27 липня 1937)</vt:lpstr>
      <vt:lpstr>Слайд 29</vt:lpstr>
      <vt:lpstr>Микола  Штепан</vt:lpstr>
      <vt:lpstr> Зустрічай мене, Катеринопіль                                                                                    Скільки оком кинь – лани широкі,                                                                                          До землі вклоняється ячмінь,                                                                                     Зустрічай мене, Катеринопіль,                                                                                              Хліборобний край мій дорогий.                                                                                            Тут ціну окрайцю хліба знають.                                                                                                     Тут напоять молоком парним,                                                                                                                        Тут зустрінуть й тепло привітають                                                                                         Бо я цього краю блудний син.                                                                                                І калина й верби кучеряві                                                                                                         Тут зі мною ділять холодок… І вклоняються мені отави,                                                                                                         Й підставляє дзеркало ставок.                                                                                                  І берези соком напувають,                                                                                                       Й осокори підстеляють пух.                                                                                                           І черемхи цвітом обсипають,                                                                                                   І зі мною розмовляють тут.                                                                                                  І мости підтримують під руки,                                                                                                І озоном напуває ліс. Зустрічай мене Катеринопіль»                                                                                     Скільки око                                                                                            Зустрічай мене Катеринопіль,                                                                                                       Я любов тобі свою приніс.</vt:lpstr>
      <vt:lpstr>Використані джерела</vt:lpstr>
      <vt:lpstr>Дякуємо за увагу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Павло Петрович Филипович</dc:title>
  <dc:creator>Юля</dc:creator>
  <cp:lastModifiedBy>1</cp:lastModifiedBy>
  <cp:revision>204</cp:revision>
  <dcterms:created xsi:type="dcterms:W3CDTF">2016-01-26T09:00:58Z</dcterms:created>
  <dcterms:modified xsi:type="dcterms:W3CDTF">2017-02-27T08:21:54Z</dcterms:modified>
</cp:coreProperties>
</file>