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1"/>
  </p:sldMasterIdLst>
  <p:notesMasterIdLst>
    <p:notesMasterId r:id="rId40"/>
  </p:notesMasterIdLst>
  <p:sldIdLst>
    <p:sldId id="385" r:id="rId2"/>
    <p:sldId id="386" r:id="rId3"/>
    <p:sldId id="303" r:id="rId4"/>
    <p:sldId id="305" r:id="rId5"/>
    <p:sldId id="388" r:id="rId6"/>
    <p:sldId id="389" r:id="rId7"/>
    <p:sldId id="304" r:id="rId8"/>
    <p:sldId id="309" r:id="rId9"/>
    <p:sldId id="257" r:id="rId10"/>
    <p:sldId id="258" r:id="rId11"/>
    <p:sldId id="307" r:id="rId12"/>
    <p:sldId id="259" r:id="rId13"/>
    <p:sldId id="308" r:id="rId14"/>
    <p:sldId id="310" r:id="rId15"/>
    <p:sldId id="312" r:id="rId16"/>
    <p:sldId id="313" r:id="rId17"/>
    <p:sldId id="315" r:id="rId18"/>
    <p:sldId id="384" r:id="rId19"/>
    <p:sldId id="317" r:id="rId20"/>
    <p:sldId id="319" r:id="rId21"/>
    <p:sldId id="320" r:id="rId22"/>
    <p:sldId id="321" r:id="rId23"/>
    <p:sldId id="323" r:id="rId24"/>
    <p:sldId id="329" r:id="rId25"/>
    <p:sldId id="325" r:id="rId26"/>
    <p:sldId id="327" r:id="rId27"/>
    <p:sldId id="328" r:id="rId28"/>
    <p:sldId id="330" r:id="rId29"/>
    <p:sldId id="333" r:id="rId30"/>
    <p:sldId id="331" r:id="rId31"/>
    <p:sldId id="334" r:id="rId32"/>
    <p:sldId id="336" r:id="rId33"/>
    <p:sldId id="337" r:id="rId34"/>
    <p:sldId id="381" r:id="rId35"/>
    <p:sldId id="343" r:id="rId36"/>
    <p:sldId id="344" r:id="rId37"/>
    <p:sldId id="345" r:id="rId38"/>
    <p:sldId id="387" r:id="rId3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B2B2B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2" autoAdjust="0"/>
    <p:restoredTop sz="93728" autoAdjust="0"/>
  </p:normalViewPr>
  <p:slideViewPr>
    <p:cSldViewPr>
      <p:cViewPr varScale="1">
        <p:scale>
          <a:sx n="71" d="100"/>
          <a:sy n="71" d="100"/>
        </p:scale>
        <p:origin x="-113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5376B2D3-E4C3-4377-B087-AB2BCC4E8CAD}" type="datetimeFigureOut">
              <a:rPr lang="ru-RU"/>
              <a:pPr>
                <a:defRPr/>
              </a:pPr>
              <a:t>27.02.2017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93C37B3A-FCD7-47C6-BBDB-878D868A97D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0CECCA8-45E8-4A51-A70F-9162FBCD8590}" type="slidenum">
              <a:rPr lang="ru-RU" smtClean="0"/>
              <a:pPr>
                <a:defRPr/>
              </a:pPr>
              <a:t>1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C60973-E380-4F49-8A5D-528E04A23A84}" type="datetimeFigureOut">
              <a:rPr lang="ru-RU"/>
              <a:pPr>
                <a:defRPr/>
              </a:pPr>
              <a:t>27.02.2017</a:t>
            </a:fld>
            <a:endParaRPr lang="ru-RU" dirty="0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A1743B-3E62-4F47-8BD7-293C2F157F0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27C217-6B27-481A-B208-A6DD6DA6F643}" type="datetimeFigureOut">
              <a:rPr lang="ru-RU"/>
              <a:pPr>
                <a:defRPr/>
              </a:pPr>
              <a:t>27.02.2017</a:t>
            </a:fld>
            <a:endParaRPr lang="ru-RU" dirty="0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DDFBE6-ED73-4458-B56B-D578672CF5D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F234DE-61B8-4E9B-9F40-4E2F2B9F862F}" type="datetimeFigureOut">
              <a:rPr lang="ru-RU"/>
              <a:pPr>
                <a:defRPr/>
              </a:pPr>
              <a:t>27.02.2017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7BC4F7-F88C-40F2-A11D-85DF8A9587D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B0D045-292D-462F-9090-FBF90DE79C94}" type="datetimeFigureOut">
              <a:rPr lang="ru-RU"/>
              <a:pPr>
                <a:defRPr/>
              </a:pPr>
              <a:t>27.02.2017</a:t>
            </a:fld>
            <a:endParaRPr lang="ru-RU" dirty="0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732DD2-5C71-49BD-940B-6EB0E4F9582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F46A23-861C-43DF-90FA-FCBBE75875A8}" type="datetimeFigureOut">
              <a:rPr lang="ru-RU"/>
              <a:pPr>
                <a:defRPr/>
              </a:pPr>
              <a:t>27.02.2017</a:t>
            </a:fld>
            <a:endParaRPr lang="ru-RU" dirty="0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D576A5-2382-454C-B6D0-D8C2EDEC09F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3DCB9E-6877-4882-A62C-01CD246E1C81}" type="datetimeFigureOut">
              <a:rPr lang="ru-RU"/>
              <a:pPr>
                <a:defRPr/>
              </a:pPr>
              <a:t>27.02.2017</a:t>
            </a:fld>
            <a:endParaRPr lang="ru-RU" dirty="0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F0456F-F90B-405C-83B9-C104B7A9CE6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C16D5F-BE5C-470B-B68D-E82DD0CBD099}" type="datetimeFigureOut">
              <a:rPr lang="ru-RU"/>
              <a:pPr>
                <a:defRPr/>
              </a:pPr>
              <a:t>27.02.2017</a:t>
            </a:fld>
            <a:endParaRPr lang="ru-RU" dirty="0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BF0195-0887-446D-9010-73F8DEC029E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C88B6-3EDA-4310-88DA-47D2C6F751E3}" type="datetimeFigureOut">
              <a:rPr lang="ru-RU"/>
              <a:pPr>
                <a:defRPr/>
              </a:pPr>
              <a:t>27.02.2017</a:t>
            </a:fld>
            <a:endParaRPr lang="ru-RU" dirty="0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2380F9-ED61-4B16-AB02-7D4DACBB10C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53CA8D-5DC2-4CBB-83DB-B9B31D9F8264}" type="datetimeFigureOut">
              <a:rPr lang="ru-RU"/>
              <a:pPr>
                <a:defRPr/>
              </a:pPr>
              <a:t>27.02.2017</a:t>
            </a:fld>
            <a:endParaRPr lang="ru-RU" dirty="0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2BEC8C-83A7-4A3D-88A2-CF34858A07E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A36326-9379-478B-9000-0B4C13E160DA}" type="datetimeFigureOut">
              <a:rPr lang="ru-RU"/>
              <a:pPr>
                <a:defRPr/>
              </a:pPr>
              <a:t>27.02.2017</a:t>
            </a:fld>
            <a:endParaRPr lang="ru-RU" dirty="0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C36B5D-5187-4923-9A60-CCF4621EDD7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98CAF-900F-4742-8C59-73DCF1250342}" type="datetimeFigureOut">
              <a:rPr lang="ru-RU"/>
              <a:pPr>
                <a:defRPr/>
              </a:pPr>
              <a:t>27.02.2017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8E4AE3-B572-45C7-B831-30F38C09A32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 smtClean="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D653A8A9-C9EE-4F42-92FE-8C1B7EFC4E5C}" type="datetimeFigureOut">
              <a:rPr lang="ru-RU"/>
              <a:pPr>
                <a:defRPr/>
              </a:pPr>
              <a:t>27.02.2017</a:t>
            </a:fld>
            <a:endParaRPr lang="ru-RU" dirty="0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 smtClean="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64E0203E-3A91-4E1F-996C-531D0EF46E1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699" r:id="rId4"/>
    <p:sldLayoutId id="2147483705" r:id="rId5"/>
    <p:sldLayoutId id="2147483700" r:id="rId6"/>
    <p:sldLayoutId id="2147483706" r:id="rId7"/>
    <p:sldLayoutId id="2147483707" r:id="rId8"/>
    <p:sldLayoutId id="2147483708" r:id="rId9"/>
    <p:sldLayoutId id="2147483701" r:id="rId10"/>
    <p:sldLayoutId id="2147483709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&#1030;&#1085;&#1090;&#1077;&#1088;&#1085;&#1077;&#1090;%20&#1088;&#1077;&#1089;&#1091;&#1088;&#1089;&#1080;.docx" TargetMode="External"/><Relationship Id="rId2" Type="http://schemas.openxmlformats.org/officeDocument/2006/relationships/hyperlink" Target="&#1057;&#1055;&#1048;&#1057;&#1054;&#1050;%20&#1042;&#1048;&#1050;&#1054;&#1056;&#1048;&#1057;&#1058;&#1040;&#1053;&#1048;&#1061;%20%20&#1044;&#1046;&#1045;&#1056;&#1045;&#1051;.docx" TargetMode="External"/><Relationship Id="rId1" Type="http://schemas.openxmlformats.org/officeDocument/2006/relationships/slideLayout" Target="../slideLayouts/slideLayout6.xml"/><Relationship Id="rId5" Type="http://schemas.openxmlformats.org/officeDocument/2006/relationships/hyperlink" Target="&#1042;&#1030;&#1053;&#1054;&#1050;%20&#1057;&#1051;&#1040;&#1042;&#1048;%20&#8211;%20&#1043;&#1086;&#1083;&#1086;&#1074;&#1085;&#1072;.pptx" TargetMode="External"/><Relationship Id="rId4" Type="http://schemas.openxmlformats.org/officeDocument/2006/relationships/hyperlink" Target="file:///D:\&#1056;&#1045;&#1057;&#1059;&#1056;&#1057;\&#1042;&#1030;&#1050;&#1054;&#1050;%20&#1057;&#1051;&#1040;&#1042;&#1048;%20&#8211;%20&#1043;&#1086;&#1083;&#1086;&#1074;&#1085;&#1072;.pptx%23-1,1,&#1042;&#1030;&#1053;&#1054;&#1050;%20%20%20%20%20%20%20%20%20%20%20%20&#1057;&#1051;&#1040;&#1042;&#1048;%20%20%20%20&#1063;&#1045;&#1056;&#1050;&#1040;&#1065;&#1048;&#1053;&#1048;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Рисунок 5" descr="00198884_n1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5" y="214313"/>
            <a:ext cx="8786813" cy="4357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1571604" y="1928802"/>
            <a:ext cx="6500858" cy="857256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uk-UA" sz="2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ВІНОК СЛАВИ  </a:t>
            </a:r>
            <a:r>
              <a:rPr lang="uk-UA" sz="2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ПОДОРОЖ ЧЕРКАЩИНОЮ</a:t>
            </a:r>
            <a:endParaRPr lang="ru-RU" sz="2000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285750" y="4572000"/>
            <a:ext cx="8458200" cy="2286000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uk-UA" sz="2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Піщана Юлія Вікторівна, учитель вищої категорії,          учитель -  методист</a:t>
            </a:r>
          </a:p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uk-UA" sz="2800" b="1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Катеринопільська</a:t>
            </a:r>
            <a:r>
              <a:rPr lang="uk-UA" sz="2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ЗОШ </a:t>
            </a:r>
            <a:r>
              <a:rPr lang="uk-UA" sz="2800" b="1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І-ІІІст</a:t>
            </a:r>
            <a:r>
              <a:rPr lang="uk-UA" sz="2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№1 </a:t>
            </a:r>
            <a:r>
              <a:rPr lang="uk-UA" sz="2800" b="1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Катеринопільської</a:t>
            </a:r>
            <a:r>
              <a:rPr lang="uk-UA" sz="2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районної ради Черкаської області</a:t>
            </a:r>
            <a:endParaRPr lang="ru-RU" sz="2800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4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clrChange>
              <a:clrFrom>
                <a:srgbClr val="8EBADF"/>
              </a:clrFrom>
              <a:clrTo>
                <a:srgbClr val="8EBADF">
                  <a:alpha val="0"/>
                </a:srgbClr>
              </a:clrTo>
            </a:clrChange>
          </a:blip>
          <a:srcRect t="1515" b="1515"/>
          <a:stretch>
            <a:fillRect/>
          </a:stretch>
        </p:blipFill>
        <p:spPr>
          <a:xfrm>
            <a:off x="214313" y="214313"/>
            <a:ext cx="3714750" cy="6215062"/>
          </a:xfrm>
          <a:noFill/>
          <a:effectLst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 flipH="1">
            <a:off x="7278688" y="5321300"/>
            <a:ext cx="46037" cy="46038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4000500" y="0"/>
            <a:ext cx="5143500" cy="6858000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uk-UA" sz="2400" b="1" dirty="0" smtClean="0">
                <a:solidFill>
                  <a:schemeClr val="accent6">
                    <a:lumMod val="50000"/>
                  </a:schemeClr>
                </a:solidFill>
              </a:rPr>
              <a:t> Київ</a:t>
            </a:r>
            <a:endParaRPr lang="ru-RU" sz="24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uk-UA" sz="19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 до тебе пливли скандинавські герої,                                                    Бойовими човнами розкинувши стан.                                                                   Ні вінками </a:t>
            </a:r>
            <a:r>
              <a:rPr lang="uk-UA" sz="19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Атен</a:t>
            </a:r>
            <a:r>
              <a:rPr lang="uk-UA" sz="19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ні руїнами Трої                                                                                      Не прославив тебе чужоземний Боян.                                                                                   Хто повірить словам,                                                                                                                     що Андрій </a:t>
            </a:r>
            <a:r>
              <a:rPr lang="uk-UA" sz="19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Первозванний</a:t>
            </a:r>
            <a:r>
              <a:rPr lang="uk-UA" sz="19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На високих горах твою славу прорік?                                                                             В темну безвість віків                                                                                                    одійшли каравани                                                                                                          Ватажків степових                                                                                                                        та азійських владик.                                                                                                              Що владарів колишніх                                                                                                     потлілі клейноди!                                                                                                                І на схід, і на південь                                                                                                   твій раб мандрував —                                                                                                 Чуєш, там, вдалині, велетенські заводи                                                                        Іншу долю кують, інше сяєво слав!                                                                                               На майданах твоїх                                                                                                            рік за роком конає,                                                                                                        Поміліла ріка, вал зрівнявся — осів,                                                                                     Але пісня летить у поля у безкраї,                                                                                       Наче ластівка </a:t>
            </a:r>
            <a:r>
              <a:rPr lang="uk-UA" sz="1800" b="1" dirty="0" smtClean="0">
                <a:solidFill>
                  <a:schemeClr val="tx1"/>
                </a:solidFill>
                <a:cs typeface="Times New Roman" pitchFamily="18" charset="0"/>
              </a:rPr>
              <a:t>з теплих країв.</a:t>
            </a:r>
            <a:endParaRPr lang="ru-RU" sz="18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uk-UA" sz="24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Звенигородський район</a:t>
            </a:r>
            <a:endParaRPr lang="ru-RU" sz="2400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626" name="Содержимое 2"/>
          <p:cNvSpPr>
            <a:spLocks noGrp="1"/>
          </p:cNvSpPr>
          <p:nvPr>
            <p:ph sz="half" idx="1"/>
          </p:nvPr>
        </p:nvSpPr>
        <p:spPr>
          <a:xfrm>
            <a:off x="214313" y="1214438"/>
            <a:ext cx="4281487" cy="2143125"/>
          </a:xfrm>
        </p:spPr>
        <p:txBody>
          <a:bodyPr/>
          <a:lstStyle/>
          <a:p>
            <a:endParaRPr lang="uk-UA" sz="1800" smtClean="0"/>
          </a:p>
          <a:p>
            <a:r>
              <a:rPr lang="uk-UA" sz="2000" smtClean="0">
                <a:latin typeface="Times New Roman" pitchFamily="18" charset="0"/>
                <a:cs typeface="Times New Roman" pitchFamily="18" charset="0"/>
              </a:rPr>
              <a:t>Парк у  с. Будище, має вікові дерева, ставки, будинок, де Т.Г.Шевченко служив козачком у пана  Енгельгардта</a:t>
            </a:r>
            <a:endParaRPr lang="ru-RU" sz="200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27" name="Содержимое 4" descr="http://photos.drymba.net/drb/000/193/19316_ece_ht8mme.jpg"/>
          <p:cNvPicPr>
            <a:picLocks noGrp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857750" y="1357313"/>
            <a:ext cx="4038600" cy="2143125"/>
          </a:xfrm>
        </p:spPr>
      </p:pic>
      <p:pic>
        <p:nvPicPr>
          <p:cNvPr id="26628" name="Рисунок 5" descr="http://beket.com.ua/wp-content/uploads/_b/budywe--120502--0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50" y="3500438"/>
            <a:ext cx="4357688" cy="290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9" name="Прямоугольник 5"/>
          <p:cNvSpPr>
            <a:spLocks noChangeArrowheads="1"/>
          </p:cNvSpPr>
          <p:nvPr/>
        </p:nvSpPr>
        <p:spPr bwMode="auto">
          <a:xfrm>
            <a:off x="5000625" y="3643313"/>
            <a:ext cx="3929063" cy="255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У районі налічується 40 населених пунктів, </a:t>
            </a:r>
          </a:p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Район межує з Лисянським, Корсунь-Шевченківським, Городищенським, Шполянським, Катеринопільським, Тальнівським і Маньківським районами. Район утворено 12 квітня 1923 року</a:t>
            </a:r>
            <a:r>
              <a:rPr lang="ru-RU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14282" y="214290"/>
            <a:ext cx="8686800" cy="8382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uk-UA" sz="24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Валентина   Кузьменко </a:t>
            </a:r>
            <a:br>
              <a:rPr lang="uk-UA" sz="24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4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(8 серпня 1944)</a:t>
            </a:r>
            <a:endParaRPr lang="ru-RU" sz="2400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 anchor="ctr">
            <a:normAutofit fontScale="70000" lnSpcReduction="20000"/>
          </a:bodyPr>
          <a:lstStyle/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uk-UA" dirty="0"/>
              <a:t>поетеса, прозаїк, художниця, майстер народної творчості.</a:t>
            </a:r>
            <a:endParaRPr lang="ru-RU" dirty="0"/>
          </a:p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uk-UA" dirty="0"/>
              <a:t>Народилася </a:t>
            </a:r>
            <a:r>
              <a:rPr lang="uk-UA" dirty="0" smtClean="0"/>
              <a:t>в </a:t>
            </a:r>
            <a:r>
              <a:rPr lang="uk-UA" dirty="0"/>
              <a:t>с. Моринці  Звенигородського району  Черкаської області. Закінчила Вищі літературні курси при Літературному інституті ім. М. Горького в Москві. Працювала вихователем у дитячому садку, викладачем художнього училища.</a:t>
            </a:r>
            <a:endParaRPr lang="ru-RU" dirty="0"/>
          </a:p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uk-UA" dirty="0"/>
              <a:t>Авторка поетичних  збірок : </a:t>
            </a:r>
            <a:r>
              <a:rPr lang="uk-UA" dirty="0" err="1"/>
              <a:t>„Квітка</a:t>
            </a:r>
            <a:r>
              <a:rPr lang="uk-UA" dirty="0"/>
              <a:t> любові ”(1977), </a:t>
            </a:r>
            <a:r>
              <a:rPr lang="uk-UA" dirty="0" err="1"/>
              <a:t>„Колискова</a:t>
            </a:r>
            <a:r>
              <a:rPr lang="uk-UA" dirty="0"/>
              <a:t> для матері ”(1981), </a:t>
            </a:r>
            <a:r>
              <a:rPr lang="uk-UA" dirty="0" err="1"/>
              <a:t>„Моринські</a:t>
            </a:r>
            <a:r>
              <a:rPr lang="uk-UA" dirty="0"/>
              <a:t> барвінки ”(1987),</a:t>
            </a:r>
            <a:r>
              <a:rPr lang="uk-UA" dirty="0" err="1"/>
              <a:t>„Вибране</a:t>
            </a:r>
            <a:r>
              <a:rPr lang="uk-UA" dirty="0"/>
              <a:t>. Квітка любові ”(2008), "</a:t>
            </a:r>
            <a:r>
              <a:rPr lang="uk-UA" dirty="0" err="1"/>
              <a:t>Етнографіті</a:t>
            </a:r>
            <a:r>
              <a:rPr lang="uk-UA" dirty="0"/>
              <a:t>" (2013).</a:t>
            </a:r>
            <a:endParaRPr lang="ru-RU" dirty="0"/>
          </a:p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uk-UA" dirty="0"/>
              <a:t>Лауреат обласної  літературної премії  ім.  В. Симоненка (2009).</a:t>
            </a:r>
            <a:endParaRPr lang="ru-RU" dirty="0"/>
          </a:p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uk-UA" dirty="0"/>
              <a:t>Член НСПУ з  1977 р.  Член  Спілки  Народних майстрів  України.</a:t>
            </a:r>
            <a:endParaRPr lang="ru-RU" dirty="0"/>
          </a:p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endParaRPr lang="ru-RU" dirty="0"/>
          </a:p>
        </p:txBody>
      </p:sp>
      <p:pic>
        <p:nvPicPr>
          <p:cNvPr id="27651" name="Рисунок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357188"/>
            <a:ext cx="2000250" cy="164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3" y="285750"/>
            <a:ext cx="8143875" cy="6357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57188" y="214313"/>
            <a:ext cx="8215312" cy="63706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uk-UA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Ми поспішаємо </a:t>
            </a:r>
            <a:r>
              <a:rPr lang="uk-UA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пізнать</a:t>
            </a:r>
            <a:r>
              <a:rPr lang="uk-UA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незнане,                                                                           Ми  прагнемо у самий вир життя!                                                                                            А там, де </a:t>
            </a:r>
            <a:r>
              <a:rPr lang="uk-UA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походжа</a:t>
            </a:r>
            <a:r>
              <a:rPr lang="uk-UA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з сапою мама –                                                                    Барвистий мак на грядках </a:t>
            </a:r>
            <a:r>
              <a:rPr lang="uk-UA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зацвіта</a:t>
            </a:r>
            <a:r>
              <a:rPr lang="uk-UA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.   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uk-UA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Це  там, де сонце, як хлібина тепла,                                                                        В моєму серці на краю землі,-                                                                             Мій дід Яким край ночі косу клепле,                                                                    Суниці стигнуть, ходять журавлі.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uk-UA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Там аж до сліз дзвінкий спориш сміється,                                                                 І ходять на котячих лапках сни,                                                                               І спить тривога батькового серця                                                                                   У затишку нової борозни.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uk-UA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І лине рідна пісня над гаями.                                                                              Хто ж кличе:  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uk-UA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      журавлі,  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uk-UA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           земля   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uk-UA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                   чи мама?..                       </a:t>
            </a:r>
            <a:r>
              <a:rPr lang="uk-UA" sz="2400" dirty="0">
                <a:solidFill>
                  <a:schemeClr val="accent6">
                    <a:lumMod val="75000"/>
                  </a:schemeClr>
                </a:solidFill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r>
              <a:rPr lang="ru-RU" sz="2400" dirty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uk-UA" sz="2400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Тальнівський</a:t>
            </a:r>
            <a:r>
              <a:rPr lang="uk-UA" sz="2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район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78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uk-UA" sz="1800" dirty="0" smtClean="0">
                <a:solidFill>
                  <a:schemeClr val="accent6">
                    <a:lumMod val="50000"/>
                  </a:schemeClr>
                </a:solidFill>
              </a:rPr>
              <a:t>Площа</a:t>
            </a:r>
            <a:r>
              <a:rPr lang="ru-RU" sz="1800" dirty="0" smtClean="0">
                <a:solidFill>
                  <a:schemeClr val="accent6">
                    <a:lumMod val="50000"/>
                  </a:schemeClr>
                </a:solidFill>
              </a:rPr>
              <a:t> району 909,7 кв.км Район </a:t>
            </a:r>
            <a:r>
              <a:rPr lang="ru-RU" sz="1800" dirty="0" err="1" smtClean="0">
                <a:solidFill>
                  <a:schemeClr val="accent6">
                    <a:lumMod val="50000"/>
                  </a:schemeClr>
                </a:solidFill>
              </a:rPr>
              <a:t>межує</a:t>
            </a:r>
            <a:r>
              <a:rPr lang="ru-RU" sz="18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uk-UA" sz="1800" dirty="0" smtClean="0">
                <a:solidFill>
                  <a:schemeClr val="accent6">
                    <a:lumMod val="50000"/>
                  </a:schemeClr>
                </a:solidFill>
              </a:rPr>
              <a:t>і</a:t>
            </a:r>
            <a:r>
              <a:rPr lang="ru-RU" sz="1800" dirty="0" err="1" smtClean="0">
                <a:solidFill>
                  <a:schemeClr val="accent6">
                    <a:lumMod val="50000"/>
                  </a:schemeClr>
                </a:solidFill>
              </a:rPr>
              <a:t>з</a:t>
            </a:r>
            <a:r>
              <a:rPr lang="ru-RU" sz="18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1800" dirty="0" err="1" smtClean="0">
                <a:solidFill>
                  <a:schemeClr val="accent6">
                    <a:lumMod val="50000"/>
                  </a:schemeClr>
                </a:solidFill>
              </a:rPr>
              <a:t>Звенигородським</a:t>
            </a:r>
            <a:r>
              <a:rPr lang="ru-RU" sz="1800" dirty="0" smtClean="0">
                <a:solidFill>
                  <a:schemeClr val="accent6">
                    <a:lumMod val="50000"/>
                  </a:schemeClr>
                </a:solidFill>
              </a:rPr>
              <a:t>, </a:t>
            </a:r>
            <a:r>
              <a:rPr lang="ru-RU" sz="1800" dirty="0" err="1" smtClean="0">
                <a:solidFill>
                  <a:schemeClr val="accent6">
                    <a:lumMod val="50000"/>
                  </a:schemeClr>
                </a:solidFill>
              </a:rPr>
              <a:t>Катеринопільським</a:t>
            </a:r>
            <a:r>
              <a:rPr lang="ru-RU" sz="1800" dirty="0" smtClean="0">
                <a:solidFill>
                  <a:schemeClr val="accent6">
                    <a:lumMod val="50000"/>
                  </a:schemeClr>
                </a:solidFill>
              </a:rPr>
              <a:t>, </a:t>
            </a:r>
            <a:r>
              <a:rPr lang="ru-RU" sz="1800" dirty="0" err="1" smtClean="0">
                <a:solidFill>
                  <a:schemeClr val="accent6">
                    <a:lumMod val="50000"/>
                  </a:schemeClr>
                </a:solidFill>
              </a:rPr>
              <a:t>Маньківським</a:t>
            </a:r>
            <a:r>
              <a:rPr lang="ru-RU" sz="1800" dirty="0" smtClean="0">
                <a:solidFill>
                  <a:schemeClr val="accent6">
                    <a:lumMod val="50000"/>
                  </a:schemeClr>
                </a:solidFill>
              </a:rPr>
              <a:t>, </a:t>
            </a:r>
            <a:r>
              <a:rPr lang="ru-RU" sz="1800" dirty="0" err="1" smtClean="0">
                <a:solidFill>
                  <a:schemeClr val="accent6">
                    <a:lumMod val="50000"/>
                  </a:schemeClr>
                </a:solidFill>
              </a:rPr>
              <a:t>Уманським</a:t>
            </a:r>
            <a:r>
              <a:rPr lang="ru-RU" sz="1800" dirty="0" smtClean="0">
                <a:solidFill>
                  <a:schemeClr val="accent6">
                    <a:lumMod val="50000"/>
                  </a:schemeClr>
                </a:solidFill>
              </a:rPr>
              <a:t> районами </a:t>
            </a:r>
            <a:r>
              <a:rPr lang="ru-RU" sz="1800" dirty="0" err="1" smtClean="0">
                <a:solidFill>
                  <a:schemeClr val="accent6">
                    <a:lumMod val="50000"/>
                  </a:schemeClr>
                </a:solidFill>
              </a:rPr>
              <a:t>Черкаської</a:t>
            </a:r>
            <a:r>
              <a:rPr lang="ru-RU" sz="18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1800" dirty="0" err="1" smtClean="0">
                <a:solidFill>
                  <a:schemeClr val="accent6">
                    <a:lumMod val="50000"/>
                  </a:schemeClr>
                </a:solidFill>
              </a:rPr>
              <a:t>області</a:t>
            </a:r>
            <a:r>
              <a:rPr lang="ru-RU" sz="1800" dirty="0" smtClean="0">
                <a:solidFill>
                  <a:schemeClr val="accent6">
                    <a:lumMod val="50000"/>
                  </a:schemeClr>
                </a:solidFill>
              </a:rPr>
              <a:t> та </a:t>
            </a:r>
            <a:r>
              <a:rPr lang="ru-RU" sz="1800" dirty="0" err="1" smtClean="0">
                <a:solidFill>
                  <a:schemeClr val="accent6">
                    <a:lumMod val="50000"/>
                  </a:schemeClr>
                </a:solidFill>
              </a:rPr>
              <a:t>Новоархангельським</a:t>
            </a:r>
            <a:r>
              <a:rPr lang="ru-RU" sz="1800" dirty="0" smtClean="0">
                <a:solidFill>
                  <a:schemeClr val="accent6">
                    <a:lumMod val="50000"/>
                  </a:schemeClr>
                </a:solidFill>
              </a:rPr>
              <a:t> районом </a:t>
            </a:r>
            <a:r>
              <a:rPr lang="uk-UA" sz="1800" dirty="0" smtClean="0">
                <a:solidFill>
                  <a:schemeClr val="accent6">
                    <a:lumMod val="50000"/>
                  </a:schemeClr>
                </a:solidFill>
              </a:rPr>
              <a:t>Кіровоградської</a:t>
            </a:r>
            <a:r>
              <a:rPr lang="ru-RU" sz="18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1800" dirty="0" err="1" smtClean="0">
                <a:solidFill>
                  <a:schemeClr val="accent6">
                    <a:lumMod val="50000"/>
                  </a:schemeClr>
                </a:solidFill>
              </a:rPr>
              <a:t>області</a:t>
            </a:r>
            <a:r>
              <a:rPr lang="ru-RU" sz="1800" dirty="0" smtClean="0">
                <a:solidFill>
                  <a:schemeClr val="accent6">
                    <a:lumMod val="50000"/>
                  </a:schemeClr>
                </a:solidFill>
              </a:rPr>
              <a:t>.</a:t>
            </a:r>
          </a:p>
        </p:txBody>
      </p:sp>
      <p:pic>
        <p:nvPicPr>
          <p:cNvPr id="29699" name="Содержимое 4" descr="http://ukrgid.info/flag/57b9c35825f4b8bea285df72fd592c2982498cc2.png"/>
          <p:cNvPicPr>
            <a:picLocks noGrp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5143500" y="1714500"/>
            <a:ext cx="3308350" cy="30988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Степан Павленко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(12.03.1949 - 26.09.2003)</a:t>
            </a:r>
            <a:r>
              <a:rPr lang="uk-UA" sz="2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2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mtClean="0"/>
              <a:t> </a:t>
            </a:r>
            <a:r>
              <a:rPr lang="ru-RU" sz="2000" smtClean="0"/>
              <a:t>Народився у селі Леґедзине Тальнівського району Черкаської області. </a:t>
            </a:r>
          </a:p>
          <a:p>
            <a:r>
              <a:rPr lang="ru-RU" sz="2000" smtClean="0"/>
              <a:t> По закінченню Черкаського державного педагогічного інституту вчителював на Львівщині (у Турківському та Яворівському районах), а з 1974 року — у загальноосвітніх школах сіл  Черкаської </a:t>
            </a:r>
            <a:r>
              <a:rPr lang="uk-UA" sz="2000" smtClean="0"/>
              <a:t>та </a:t>
            </a:r>
            <a:r>
              <a:rPr lang="ru-RU" sz="2000" smtClean="0"/>
              <a:t>Вінницької області.</a:t>
            </a:r>
          </a:p>
          <a:p>
            <a:r>
              <a:rPr lang="ru-RU" sz="2000" smtClean="0"/>
              <a:t>  Друкуватися почав зі шкільних років.  Автор методичних, літературознавчих і публіцистичних статей, художніх творів, перекладів.</a:t>
            </a:r>
          </a:p>
        </p:txBody>
      </p:sp>
      <p:pic>
        <p:nvPicPr>
          <p:cNvPr id="30723" name="Рисунок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4143375"/>
            <a:ext cx="4000500" cy="250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28625" y="357188"/>
            <a:ext cx="8229600" cy="621506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757874" cy="608332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uk-UA" sz="2000" b="1" dirty="0" smtClean="0">
                <a:solidFill>
                  <a:schemeClr val="bg1"/>
                </a:solidFill>
              </a:rPr>
              <a:t>Як у казці – майже як у казці,                                                                                                   Три дороги вдаль мене манили,                                                                               І усі вони вели до щастя,                                                                                        Хоч легких і не знайти між ними.                                                                                           Я вагавсь : яку дорогу взяти?                                                                                                         По якій мій вірний кінь </a:t>
            </a:r>
            <a:r>
              <a:rPr lang="uk-UA" sz="2000" b="1" dirty="0" err="1" smtClean="0">
                <a:solidFill>
                  <a:schemeClr val="bg1"/>
                </a:solidFill>
              </a:rPr>
              <a:t>поскаче</a:t>
            </a:r>
            <a:r>
              <a:rPr lang="uk-UA" sz="2000" b="1" dirty="0" smtClean="0">
                <a:solidFill>
                  <a:schemeClr val="bg1"/>
                </a:solidFill>
              </a:rPr>
              <a:t>?                                                                                Щастя різне. Є і вузькувате,                                                                                     Наперед всього не передбачиш…                                                                             Врешті, зваживсь. А дорога довга.                                                                                                   А на ній вибоїн – страх багато…                                                                               Так і жди: впаду коню під ноги.                                                                              І чи стане в мене сили встати?                                                                                       І якщо не піднімусь я знову –                                                                                       В розпачі не битиму </a:t>
            </a:r>
            <a:r>
              <a:rPr lang="uk-UA" sz="2000" b="1" dirty="0" err="1" smtClean="0">
                <a:solidFill>
                  <a:schemeClr val="bg1"/>
                </a:solidFill>
              </a:rPr>
              <a:t>угруди</a:t>
            </a:r>
            <a:r>
              <a:rPr lang="uk-UA" sz="2000" b="1" dirty="0" smtClean="0">
                <a:solidFill>
                  <a:schemeClr val="bg1"/>
                </a:solidFill>
              </a:rPr>
              <a:t>:                                                                                     Кінь мій губить на шляху </a:t>
            </a:r>
            <a:r>
              <a:rPr lang="uk-UA" sz="2000" b="1" dirty="0" err="1" smtClean="0">
                <a:solidFill>
                  <a:schemeClr val="bg1"/>
                </a:solidFill>
              </a:rPr>
              <a:t>підковиииии</a:t>
            </a:r>
            <a:r>
              <a:rPr lang="uk-UA" sz="2000" b="1" dirty="0" smtClean="0">
                <a:solidFill>
                  <a:schemeClr val="bg1"/>
                </a:solidFill>
              </a:rPr>
              <a:t> -                                                                                                                                 Після мене хтось щасливим буде. </a:t>
            </a:r>
            <a:endParaRPr lang="ru-RU" sz="2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625" y="457200"/>
            <a:ext cx="8686800" cy="841375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74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143000"/>
            <a:ext cx="4038600" cy="4983163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uk-UA" sz="2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Уманський район</a:t>
            </a:r>
            <a:endParaRPr lang="ru-RU" sz="2400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Національний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дендрологічний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парк «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Софіївка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 -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перлина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світового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масштабу.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Загальна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площа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Софіївського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парку становить 179, 2 га  «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Софіївка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 -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чудове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місце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для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відпочинку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тільки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жителів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України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іноземців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2771" name="Содержимое 6" descr="http://skyoffice.com.ua/sites/default/files/images/gallery/2013.05/sky_00185_0.jpg"/>
          <p:cNvPicPr>
            <a:picLocks noGrp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786313" y="1285875"/>
            <a:ext cx="3609975" cy="2071688"/>
          </a:xfrm>
        </p:spPr>
      </p:pic>
      <p:pic>
        <p:nvPicPr>
          <p:cNvPr id="32772" name="Рисунок 8" descr="http://find-way.com.ua/components/com_jshopping/files/img_products/thumb_nac%D1%96onalnii_dendrolog%D1%96chnii_park_sof%D1%96%D1%97vka_uman_cherkaska_oblast_35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5" y="4286250"/>
            <a:ext cx="3500438" cy="207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3" name="Прямоугольник 6"/>
          <p:cNvSpPr>
            <a:spLocks noChangeArrowheads="1"/>
          </p:cNvSpPr>
          <p:nvPr/>
        </p:nvSpPr>
        <p:spPr bwMode="auto">
          <a:xfrm rot="10800000" flipV="1">
            <a:off x="4572000" y="3433763"/>
            <a:ext cx="4214813" cy="3138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>
                <a:latin typeface="Times New Roman" pitchFamily="18" charset="0"/>
              </a:rPr>
              <a:t>Уманський район розташований у центральній лісостеповій фізико-географічній зоні. Межує з Маньківським, Христинівським, Тальнівським районами, а також Кіровоградською та Вінницькою областями. На території району протікає десять річок, однією з найдовших є річка Ятрань (75,1 км).</a:t>
            </a:r>
          </a:p>
          <a:p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/>
          </p:cNvSpPr>
          <p:nvPr>
            <p:ph type="title"/>
          </p:nvPr>
        </p:nvSpPr>
        <p:spPr bwMode="auto">
          <a:xfrm>
            <a:off x="1643063" y="214313"/>
            <a:ext cx="7138987" cy="1219200"/>
          </a:xfrm>
        </p:spPr>
        <p:txBody>
          <a:bodyPr wrap="square" lIns="91440" tIns="45720" rIns="91440" bIns="45720" numCol="1" compatLnSpc="1">
            <a:prstTxWarp prst="textNoShape">
              <a:avLst/>
            </a:prstTxWarp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uk-UA" sz="2400" dirty="0" smtClean="0">
                <a:solidFill>
                  <a:schemeClr val="accent6">
                    <a:lumMod val="50000"/>
                  </a:schemeClr>
                </a:solidFill>
                <a:effectLst/>
                <a:latin typeface="Arial" charset="0"/>
              </a:rPr>
              <a:t>Григорій </a:t>
            </a:r>
            <a:r>
              <a:rPr lang="uk-UA" sz="2400" dirty="0" err="1" smtClean="0">
                <a:solidFill>
                  <a:schemeClr val="accent6">
                    <a:lumMod val="50000"/>
                  </a:schemeClr>
                </a:solidFill>
                <a:effectLst/>
                <a:latin typeface="Arial" charset="0"/>
              </a:rPr>
              <a:t>Діхтяренко</a:t>
            </a:r>
            <a:r>
              <a:rPr lang="uk-UA" sz="2400" dirty="0" smtClean="0">
                <a:solidFill>
                  <a:schemeClr val="accent6">
                    <a:lumMod val="50000"/>
                  </a:schemeClr>
                </a:solidFill>
                <a:effectLst/>
                <a:latin typeface="Arial" charset="0"/>
              </a:rPr>
              <a:t> (10 січня 1950)</a:t>
            </a:r>
            <a:endParaRPr lang="ru-RU" sz="2400" dirty="0" smtClean="0">
              <a:solidFill>
                <a:schemeClr val="accent6">
                  <a:lumMod val="50000"/>
                </a:schemeClr>
              </a:solidFill>
              <a:effectLst/>
              <a:latin typeface="Arial" charset="0"/>
            </a:endParaRPr>
          </a:p>
        </p:txBody>
      </p:sp>
      <p:sp>
        <p:nvSpPr>
          <p:cNvPr id="33794" name="Rectangle 3"/>
          <p:cNvSpPr>
            <a:spLocks noGrp="1"/>
          </p:cNvSpPr>
          <p:nvPr>
            <p:ph idx="1"/>
          </p:nvPr>
        </p:nvSpPr>
        <p:spPr>
          <a:xfrm>
            <a:off x="468313" y="1700213"/>
            <a:ext cx="8229600" cy="2657475"/>
          </a:xfrm>
        </p:spPr>
        <p:txBody>
          <a:bodyPr/>
          <a:lstStyle/>
          <a:p>
            <a:r>
              <a:rPr lang="uk-UA" sz="2800" smtClean="0">
                <a:latin typeface="Times New Roman" pitchFamily="18" charset="0"/>
                <a:cs typeface="Times New Roman" pitchFamily="18" charset="0"/>
              </a:rPr>
              <a:t>Поетичний зажинок  у Григорія Юхимовича – від особливої краси уманської  місцевості, де народився він 9 січня 1950 року в родині вчителів.   Після навчання в Уманському сільськогосподарському інституті та Київській Вищій партійній  школі отримав кваліфікацію вченого агронома та викладача суспільних наук.                                               Друкуватися почав  у 1967 році.  Творчий ужинок письменника складає 8 книжечок</a:t>
            </a:r>
            <a:r>
              <a:rPr lang="uk-UA" sz="2800" smtClean="0"/>
              <a:t>.</a:t>
            </a:r>
            <a:endParaRPr lang="ru-RU" sz="2800" smtClean="0"/>
          </a:p>
        </p:txBody>
      </p:sp>
      <p:pic>
        <p:nvPicPr>
          <p:cNvPr id="33795" name="Рисунок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260350"/>
            <a:ext cx="1643062" cy="135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rinica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0"/>
            <a:ext cx="8715375" cy="664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2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smtClean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43372" y="214290"/>
            <a:ext cx="4690864" cy="6226196"/>
          </a:xfrm>
        </p:spPr>
        <p:txBody>
          <a:bodyPr/>
          <a:lstStyle/>
          <a:p>
            <a:pPr algn="r" fontAlgn="auto">
              <a:spcAft>
                <a:spcPts val="0"/>
              </a:spcAft>
              <a:defRPr/>
            </a:pPr>
            <a:r>
              <a:rPr lang="uk-UA" sz="2000" b="1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Ой, як часто мені сниться                                                                                                        та  сільська криниця,                                                                                                                        до якої припадав я,                                                                                                      щоб води </a:t>
            </a:r>
            <a:r>
              <a:rPr lang="uk-UA" sz="2000" b="1" cap="none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напиться</a:t>
            </a:r>
            <a:r>
              <a:rPr lang="uk-UA" sz="2000" b="1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.                                                                                                          Ой, як часто мені сниться                                                                                                        та сільська криниця,                                                                                                        до якої ранком мчав ,                                                                                                       щоб водою </a:t>
            </a:r>
            <a:r>
              <a:rPr lang="uk-UA" sz="2000" b="1" cap="none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вмиться</a:t>
            </a:r>
            <a:r>
              <a:rPr lang="uk-UA" sz="2000" b="1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.                                                                                                                   Ой, як часто мені сниться                                                                                                        та сільська криниця,                                                                                                             де водою очищавсь,                                                                                                                  щоб не занапаститься.                                                                                                        Ой, як часто мені сниться                                                                                                        та сільська криниця,                                                                                                                        у якій вода свята.                                                                                                      Йду, щоб освятиться.                                                                                                             Ой, як часто мені сниться  …                                                                                                                      Ой, криниченько моя,                                                                                                                  Чом мені не спиться? </a:t>
            </a:r>
            <a:endParaRPr lang="ru-RU" sz="2000" b="1" cap="none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85720" y="2786058"/>
            <a:ext cx="8686800" cy="841248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uk-UA" sz="6000" dirty="0" smtClean="0"/>
              <a:t>Частина 1</a:t>
            </a:r>
            <a:endParaRPr lang="uk-UA" sz="6000" dirty="0"/>
          </a:p>
        </p:txBody>
      </p:sp>
      <p:pic>
        <p:nvPicPr>
          <p:cNvPr id="16386" name="Рисунок 4" descr="скачанные файлы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714500" y="-500063"/>
            <a:ext cx="12573000" cy="7715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2192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uk-UA" sz="2400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Христинівський</a:t>
            </a:r>
            <a:r>
              <a:rPr lang="uk-UA" sz="2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район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866" name="Содержимое 2"/>
          <p:cNvSpPr>
            <a:spLocks noGrp="1"/>
          </p:cNvSpPr>
          <p:nvPr>
            <p:ph sz="half" idx="1"/>
          </p:nvPr>
        </p:nvSpPr>
        <p:spPr>
          <a:xfrm>
            <a:off x="500063" y="1524000"/>
            <a:ext cx="4071937" cy="4976813"/>
          </a:xfrm>
        </p:spPr>
        <p:txBody>
          <a:bodyPr/>
          <a:lstStyle/>
          <a:p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Синицький парк, площею 44,6 га зберігся до наших днів, хоч і закладався ще у часи шляхтичів Ієловіцьких. Парк засадили завезеними рідкісними деревами, поряд збудували панські маєтки з колонами, стайнями для коней та господарськими спорудами.</a:t>
            </a:r>
            <a:br>
              <a:rPr lang="ru-RU" sz="2000" smtClean="0">
                <a:latin typeface="Times New Roman" pitchFamily="18" charset="0"/>
                <a:cs typeface="Times New Roman" pitchFamily="18" charset="0"/>
              </a:rPr>
            </a:br>
            <a:endParaRPr lang="ru-RU" sz="200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6867" name="Содержимое 4" descr="http://novosti-turbiznesa.info/images/20140212_crpktk_8s740.jpg"/>
          <p:cNvPicPr>
            <a:picLocks noGrp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714875" y="1214438"/>
            <a:ext cx="4038600" cy="1928812"/>
          </a:xfrm>
        </p:spPr>
      </p:pic>
      <p:pic>
        <p:nvPicPr>
          <p:cNvPr id="36868" name="Рисунок 5" descr="http://static.panoramio.com/photos/large/4674183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8" y="4286250"/>
            <a:ext cx="3929062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4786313" y="3286125"/>
            <a:ext cx="4143375" cy="34163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dirty="0" err="1">
                <a:latin typeface="+mn-lt"/>
              </a:rPr>
              <a:t>Територія</a:t>
            </a:r>
            <a:r>
              <a:rPr lang="ru-RU" dirty="0">
                <a:latin typeface="+mn-lt"/>
              </a:rPr>
              <a:t> </a:t>
            </a:r>
            <a:r>
              <a:rPr lang="ru-RU" dirty="0" err="1">
                <a:latin typeface="+mn-lt"/>
              </a:rPr>
              <a:t>Христинівського</a:t>
            </a:r>
            <a:r>
              <a:rPr lang="ru-RU" dirty="0">
                <a:latin typeface="+mn-lt"/>
              </a:rPr>
              <a:t> району </a:t>
            </a:r>
            <a:r>
              <a:rPr lang="ru-RU" dirty="0" err="1">
                <a:latin typeface="+mn-lt"/>
              </a:rPr>
              <a:t>розташована</a:t>
            </a:r>
            <a:r>
              <a:rPr lang="ru-RU" dirty="0">
                <a:latin typeface="+mn-lt"/>
              </a:rPr>
              <a:t> у  </a:t>
            </a:r>
            <a:r>
              <a:rPr lang="ru-RU" dirty="0" err="1">
                <a:latin typeface="+mn-lt"/>
              </a:rPr>
              <a:t>західній</a:t>
            </a:r>
            <a:r>
              <a:rPr lang="ru-RU" dirty="0">
                <a:latin typeface="+mn-lt"/>
              </a:rPr>
              <a:t> </a:t>
            </a:r>
            <a:r>
              <a:rPr lang="ru-RU" dirty="0" err="1">
                <a:latin typeface="+mn-lt"/>
              </a:rPr>
              <a:t>частині</a:t>
            </a:r>
            <a:r>
              <a:rPr lang="ru-RU" dirty="0">
                <a:latin typeface="+mn-lt"/>
              </a:rPr>
              <a:t> </a:t>
            </a:r>
            <a:r>
              <a:rPr lang="ru-RU" dirty="0" err="1">
                <a:latin typeface="+mn-lt"/>
              </a:rPr>
              <a:t>Черкаської</a:t>
            </a:r>
            <a:r>
              <a:rPr lang="ru-RU" dirty="0">
                <a:latin typeface="+mn-lt"/>
              </a:rPr>
              <a:t> </a:t>
            </a:r>
            <a:r>
              <a:rPr lang="ru-RU" dirty="0" err="1">
                <a:latin typeface="+mn-lt"/>
              </a:rPr>
              <a:t>області</a:t>
            </a:r>
            <a:r>
              <a:rPr lang="ru-RU" dirty="0">
                <a:latin typeface="+mn-lt"/>
              </a:rPr>
              <a:t> в </a:t>
            </a:r>
            <a:r>
              <a:rPr lang="ru-RU" dirty="0" err="1">
                <a:latin typeface="+mn-lt"/>
              </a:rPr>
              <a:t>лісостеповій</a:t>
            </a:r>
            <a:r>
              <a:rPr lang="ru-RU" dirty="0">
                <a:latin typeface="+mn-lt"/>
              </a:rPr>
              <a:t> </a:t>
            </a:r>
            <a:r>
              <a:rPr lang="ru-RU" dirty="0" err="1">
                <a:latin typeface="+mn-lt"/>
              </a:rPr>
              <a:t>зоні</a:t>
            </a:r>
            <a:r>
              <a:rPr lang="ru-RU" dirty="0">
                <a:latin typeface="+mn-lt"/>
              </a:rPr>
              <a:t> </a:t>
            </a:r>
            <a:r>
              <a:rPr lang="ru-RU" dirty="0" err="1">
                <a:latin typeface="+mn-lt"/>
              </a:rPr>
              <a:t>України</a:t>
            </a:r>
            <a:r>
              <a:rPr lang="ru-RU" dirty="0">
                <a:latin typeface="+mn-lt"/>
              </a:rPr>
              <a:t>. Район  </a:t>
            </a:r>
            <a:r>
              <a:rPr lang="ru-RU" dirty="0" err="1">
                <a:latin typeface="+mn-lt"/>
              </a:rPr>
              <a:t>межує</a:t>
            </a:r>
            <a:r>
              <a:rPr lang="ru-RU" dirty="0">
                <a:latin typeface="+mn-lt"/>
              </a:rPr>
              <a:t> </a:t>
            </a:r>
            <a:r>
              <a:rPr lang="ru-RU" dirty="0" err="1">
                <a:latin typeface="+mn-lt"/>
              </a:rPr>
              <a:t>з</a:t>
            </a:r>
            <a:r>
              <a:rPr lang="ru-RU" dirty="0">
                <a:latin typeface="+mn-lt"/>
              </a:rPr>
              <a:t> </a:t>
            </a:r>
            <a:r>
              <a:rPr lang="ru-RU" dirty="0" err="1">
                <a:latin typeface="+mn-lt"/>
              </a:rPr>
              <a:t>півночі</a:t>
            </a:r>
            <a:r>
              <a:rPr lang="ru-RU" dirty="0">
                <a:latin typeface="+mn-lt"/>
              </a:rPr>
              <a:t> </a:t>
            </a:r>
            <a:r>
              <a:rPr lang="ru-RU" dirty="0" err="1">
                <a:latin typeface="+mn-lt"/>
              </a:rPr>
              <a:t>з</a:t>
            </a:r>
            <a:r>
              <a:rPr lang="ru-RU" dirty="0">
                <a:latin typeface="+mn-lt"/>
              </a:rPr>
              <a:t> </a:t>
            </a:r>
            <a:r>
              <a:rPr lang="ru-RU" dirty="0" err="1">
                <a:latin typeface="+mn-lt"/>
              </a:rPr>
              <a:t>Монастирищанським</a:t>
            </a:r>
            <a:r>
              <a:rPr lang="ru-RU" dirty="0">
                <a:latin typeface="+mn-lt"/>
              </a:rPr>
              <a:t> районом, </a:t>
            </a:r>
            <a:r>
              <a:rPr lang="ru-RU" dirty="0" err="1">
                <a:latin typeface="+mn-lt"/>
              </a:rPr>
              <a:t>з</a:t>
            </a:r>
            <a:r>
              <a:rPr lang="ru-RU" dirty="0">
                <a:latin typeface="+mn-lt"/>
              </a:rPr>
              <a:t> </a:t>
            </a:r>
            <a:r>
              <a:rPr lang="ru-RU" dirty="0" err="1">
                <a:latin typeface="+mn-lt"/>
              </a:rPr>
              <a:t>північно</a:t>
            </a:r>
            <a:r>
              <a:rPr lang="ru-RU" dirty="0">
                <a:latin typeface="+mn-lt"/>
              </a:rPr>
              <a:t> – </a:t>
            </a:r>
            <a:r>
              <a:rPr lang="ru-RU" dirty="0" err="1">
                <a:latin typeface="+mn-lt"/>
              </a:rPr>
              <a:t>східної</a:t>
            </a:r>
            <a:r>
              <a:rPr lang="ru-RU" dirty="0">
                <a:latin typeface="+mn-lt"/>
              </a:rPr>
              <a:t> </a:t>
            </a:r>
            <a:r>
              <a:rPr lang="ru-RU" dirty="0" err="1">
                <a:latin typeface="+mn-lt"/>
              </a:rPr>
              <a:t>сторони</a:t>
            </a:r>
            <a:r>
              <a:rPr lang="ru-RU" dirty="0">
                <a:latin typeface="+mn-lt"/>
              </a:rPr>
              <a:t> – </a:t>
            </a:r>
            <a:r>
              <a:rPr lang="ru-RU" dirty="0" err="1">
                <a:latin typeface="+mn-lt"/>
              </a:rPr>
              <a:t>з</a:t>
            </a:r>
            <a:r>
              <a:rPr lang="ru-RU" dirty="0">
                <a:latin typeface="+mn-lt"/>
              </a:rPr>
              <a:t> </a:t>
            </a:r>
            <a:r>
              <a:rPr lang="ru-RU" dirty="0" err="1">
                <a:latin typeface="+mn-lt"/>
              </a:rPr>
              <a:t>Жашківским</a:t>
            </a:r>
            <a:r>
              <a:rPr lang="ru-RU" dirty="0">
                <a:latin typeface="+mn-lt"/>
              </a:rPr>
              <a:t>  районом, </a:t>
            </a:r>
            <a:r>
              <a:rPr lang="ru-RU" dirty="0" err="1">
                <a:latin typeface="+mn-lt"/>
              </a:rPr>
              <a:t>з</a:t>
            </a:r>
            <a:r>
              <a:rPr lang="ru-RU" dirty="0">
                <a:latin typeface="+mn-lt"/>
              </a:rPr>
              <a:t> </a:t>
            </a:r>
            <a:r>
              <a:rPr lang="ru-RU" dirty="0" err="1">
                <a:latin typeface="+mn-lt"/>
              </a:rPr>
              <a:t>східної</a:t>
            </a:r>
            <a:r>
              <a:rPr lang="ru-RU" dirty="0">
                <a:latin typeface="+mn-lt"/>
              </a:rPr>
              <a:t> та </a:t>
            </a:r>
            <a:r>
              <a:rPr lang="ru-RU" dirty="0" err="1">
                <a:latin typeface="+mn-lt"/>
              </a:rPr>
              <a:t>південної</a:t>
            </a:r>
            <a:r>
              <a:rPr lang="ru-RU" dirty="0">
                <a:latin typeface="+mn-lt"/>
              </a:rPr>
              <a:t> </a:t>
            </a:r>
            <a:r>
              <a:rPr lang="ru-RU" dirty="0" err="1">
                <a:latin typeface="+mn-lt"/>
              </a:rPr>
              <a:t>сторони</a:t>
            </a:r>
            <a:r>
              <a:rPr lang="ru-RU" dirty="0">
                <a:latin typeface="+mn-lt"/>
              </a:rPr>
              <a:t> – </a:t>
            </a:r>
            <a:r>
              <a:rPr lang="ru-RU" dirty="0" err="1">
                <a:latin typeface="+mn-lt"/>
              </a:rPr>
              <a:t>з</a:t>
            </a:r>
            <a:r>
              <a:rPr lang="ru-RU" dirty="0">
                <a:latin typeface="+mn-lt"/>
              </a:rPr>
              <a:t> </a:t>
            </a:r>
            <a:r>
              <a:rPr lang="ru-RU" dirty="0" err="1">
                <a:latin typeface="+mn-lt"/>
              </a:rPr>
              <a:t>Маньківським</a:t>
            </a:r>
            <a:r>
              <a:rPr lang="ru-RU" dirty="0">
                <a:latin typeface="+mn-lt"/>
              </a:rPr>
              <a:t> </a:t>
            </a:r>
            <a:r>
              <a:rPr lang="ru-RU" dirty="0" err="1">
                <a:latin typeface="+mn-lt"/>
              </a:rPr>
              <a:t>та</a:t>
            </a:r>
            <a:r>
              <a:rPr lang="ru-RU" dirty="0">
                <a:latin typeface="+mn-lt"/>
              </a:rPr>
              <a:t> </a:t>
            </a:r>
            <a:r>
              <a:rPr lang="ru-RU" dirty="0" err="1">
                <a:latin typeface="+mn-lt"/>
              </a:rPr>
              <a:t>Уманським</a:t>
            </a:r>
            <a:r>
              <a:rPr lang="ru-RU" dirty="0">
                <a:latin typeface="+mn-lt"/>
              </a:rPr>
              <a:t> районами </a:t>
            </a:r>
            <a:r>
              <a:rPr lang="ru-RU" dirty="0" err="1">
                <a:latin typeface="+mn-lt"/>
              </a:rPr>
              <a:t>Черкаської</a:t>
            </a:r>
            <a:r>
              <a:rPr lang="ru-RU" dirty="0">
                <a:latin typeface="+mn-lt"/>
              </a:rPr>
              <a:t> </a:t>
            </a:r>
            <a:r>
              <a:rPr lang="ru-RU" dirty="0" err="1">
                <a:latin typeface="+mn-lt"/>
              </a:rPr>
              <a:t>області</a:t>
            </a:r>
            <a:r>
              <a:rPr lang="ru-RU" dirty="0">
                <a:latin typeface="+mn-lt"/>
              </a:rPr>
              <a:t>, </a:t>
            </a:r>
            <a:r>
              <a:rPr lang="ru-RU" dirty="0" err="1">
                <a:latin typeface="+mn-lt"/>
              </a:rPr>
              <a:t>з</a:t>
            </a:r>
            <a:r>
              <a:rPr lang="ru-RU" dirty="0">
                <a:latin typeface="+mn-lt"/>
              </a:rPr>
              <a:t> </a:t>
            </a:r>
            <a:r>
              <a:rPr lang="ru-RU" dirty="0" err="1">
                <a:latin typeface="+mn-lt"/>
              </a:rPr>
              <a:t>західної</a:t>
            </a:r>
            <a:r>
              <a:rPr lang="ru-RU" dirty="0">
                <a:latin typeface="+mn-lt"/>
              </a:rPr>
              <a:t> – </a:t>
            </a:r>
            <a:r>
              <a:rPr lang="ru-RU" dirty="0" err="1">
                <a:latin typeface="+mn-lt"/>
              </a:rPr>
              <a:t>з</a:t>
            </a:r>
            <a:r>
              <a:rPr lang="ru-RU" dirty="0">
                <a:latin typeface="+mn-lt"/>
              </a:rPr>
              <a:t> </a:t>
            </a:r>
            <a:r>
              <a:rPr lang="ru-RU" dirty="0" err="1">
                <a:latin typeface="+mn-lt"/>
              </a:rPr>
              <a:t>Теплицьким</a:t>
            </a:r>
            <a:r>
              <a:rPr lang="ru-RU" dirty="0">
                <a:latin typeface="+mn-lt"/>
              </a:rPr>
              <a:t> </a:t>
            </a:r>
            <a:r>
              <a:rPr lang="ru-RU" dirty="0" err="1">
                <a:latin typeface="+mn-lt"/>
              </a:rPr>
              <a:t>і</a:t>
            </a:r>
            <a:r>
              <a:rPr lang="ru-RU" dirty="0">
                <a:latin typeface="+mn-lt"/>
              </a:rPr>
              <a:t> </a:t>
            </a:r>
            <a:r>
              <a:rPr lang="ru-RU" dirty="0" err="1">
                <a:latin typeface="+mn-lt"/>
              </a:rPr>
              <a:t>Гайсинським</a:t>
            </a:r>
            <a:r>
              <a:rPr lang="ru-RU" dirty="0">
                <a:latin typeface="+mn-lt"/>
              </a:rPr>
              <a:t> </a:t>
            </a:r>
            <a:r>
              <a:rPr lang="ru-RU" dirty="0" err="1">
                <a:latin typeface="+mn-lt"/>
              </a:rPr>
              <a:t>районами</a:t>
            </a:r>
            <a:r>
              <a:rPr lang="ru-RU" dirty="0">
                <a:latin typeface="+mn-lt"/>
              </a:rPr>
              <a:t> </a:t>
            </a:r>
            <a:r>
              <a:rPr lang="ru-RU" dirty="0" err="1">
                <a:latin typeface="+mn-lt"/>
              </a:rPr>
              <a:t>Вінницької</a:t>
            </a:r>
            <a:r>
              <a:rPr lang="ru-RU" dirty="0">
                <a:latin typeface="+mn-lt"/>
              </a:rPr>
              <a:t> </a:t>
            </a:r>
            <a:r>
              <a:rPr lang="ru-RU" dirty="0" err="1">
                <a:latin typeface="+mn-lt"/>
              </a:rPr>
              <a:t>області</a:t>
            </a:r>
            <a:r>
              <a:rPr lang="ru-RU" dirty="0">
                <a:latin typeface="+mn-lt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8686800" cy="8382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uk-UA" sz="2400" dirty="0" smtClean="0">
                <a:solidFill>
                  <a:schemeClr val="accent6">
                    <a:lumMod val="50000"/>
                  </a:schemeClr>
                </a:solidFill>
                <a:latin typeface="+mn-lt"/>
              </a:rPr>
              <a:t>                                       </a:t>
            </a:r>
            <a:r>
              <a:rPr lang="uk-UA" sz="2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Зінчук Станіслав Петрович</a:t>
            </a:r>
            <a:br>
              <a:rPr lang="uk-UA" sz="2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( 4  жовтня  1939 – 29 </a:t>
            </a:r>
            <a:r>
              <a:rPr lang="uk-UA" sz="2400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жовтня</a:t>
            </a:r>
            <a:r>
              <a:rPr lang="uk-UA" sz="2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2010)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endParaRPr lang="ru-RU" dirty="0" smtClean="0"/>
          </a:p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uk-UA" dirty="0" smtClean="0"/>
              <a:t>Народився в селі </a:t>
            </a:r>
            <a:r>
              <a:rPr lang="uk-UA" dirty="0" err="1" smtClean="0"/>
              <a:t>Орадівка</a:t>
            </a:r>
            <a:r>
              <a:rPr lang="uk-UA" dirty="0" smtClean="0"/>
              <a:t>. Поет, публіцист, перекладач, історик, фольклорист. Закінчив </a:t>
            </a:r>
            <a:r>
              <a:rPr lang="uk-UA" dirty="0" err="1" smtClean="0"/>
              <a:t>Орадівську</a:t>
            </a:r>
            <a:r>
              <a:rPr lang="uk-UA" dirty="0" smtClean="0"/>
              <a:t> семирічку та </a:t>
            </a:r>
            <a:r>
              <a:rPr lang="uk-UA" dirty="0" err="1" smtClean="0"/>
              <a:t>Ягубецьку</a:t>
            </a:r>
            <a:r>
              <a:rPr lang="uk-UA" dirty="0" smtClean="0"/>
              <a:t> середню школу, філологічний факультет Київського державного університету </a:t>
            </a:r>
          </a:p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uk-UA" dirty="0" smtClean="0"/>
              <a:t>       ім. Т.Г. Шевченка.</a:t>
            </a:r>
            <a:endParaRPr lang="ru-RU" dirty="0" smtClean="0"/>
          </a:p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uk-UA" dirty="0" smtClean="0"/>
              <a:t> Вчителював у київській школі-інтернаті № 25, працював у редакціях газет «Вечірній Київ» і «Хрещатик», журналах «Піонерія» , видавництвах «Дніпро» й «Молодь», апараті Спілки письменників України, міністерствах у справах національностей та міграції, у справах преси та інформації.</a:t>
            </a:r>
            <a:endParaRPr lang="ru-RU" dirty="0" smtClean="0"/>
          </a:p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uk-UA" dirty="0" smtClean="0"/>
              <a:t>Член Спілки письменників України з 1973 року.</a:t>
            </a:r>
            <a:endParaRPr lang="ru-RU" dirty="0" smtClean="0"/>
          </a:p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uk-UA" dirty="0" smtClean="0"/>
              <a:t> Автор  понад 10 поетичних збірок, веселих мініатюр </a:t>
            </a:r>
          </a:p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uk-UA" dirty="0" smtClean="0"/>
              <a:t>Помер 29 січня 2010 року в Києві, похований у рідному селі </a:t>
            </a:r>
            <a:r>
              <a:rPr lang="uk-UA" dirty="0" err="1" smtClean="0"/>
              <a:t>Орадівка</a:t>
            </a:r>
            <a:r>
              <a:rPr lang="uk-UA" dirty="0" smtClean="0"/>
              <a:t>.</a:t>
            </a:r>
            <a:endParaRPr lang="ru-RU" dirty="0"/>
          </a:p>
        </p:txBody>
      </p:sp>
      <p:pic>
        <p:nvPicPr>
          <p:cNvPr id="56323" name="Рисунок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214313"/>
            <a:ext cx="2428875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2192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                        Соломія  Крушельницька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7346" name="Содержимое 1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sz="2000" smtClean="0"/>
              <a:t>Цей римський профіль, царська ця постава,                                                       Цей спів, що рівен хорам жоломій,                                                                                  Ця слава, що всесвітньою постала,                                                                       Мужицький має корінь – Соломій.  </a:t>
            </a:r>
            <a:endParaRPr lang="ru-RU" sz="2000" smtClean="0"/>
          </a:p>
          <a:p>
            <a:r>
              <a:rPr lang="uk-UA" sz="2000" smtClean="0"/>
              <a:t>З тернових піль  пішли твої дороги,                                                                                В лаврові огорнувшися гаї;                                                                                       Тобі материки лягли під ноги,                                                                                              Хоч племена – то не раби твої.</a:t>
            </a:r>
            <a:endParaRPr lang="ru-RU" sz="2000" smtClean="0"/>
          </a:p>
          <a:p>
            <a:r>
              <a:rPr lang="uk-UA" sz="2000" smtClean="0"/>
              <a:t>І смерть спинить ходу твою не сміє                                                                         (Для генія нема таких завіс),                                                                                               Бо в голосі твоєму, Соломіє,                                                                                         Народ навіки у безсмертя звівсь.</a:t>
            </a:r>
            <a:endParaRPr lang="ru-RU" sz="2000" smtClean="0"/>
          </a:p>
        </p:txBody>
      </p:sp>
      <p:pic>
        <p:nvPicPr>
          <p:cNvPr id="57347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7938" y="1714500"/>
            <a:ext cx="2357437" cy="307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uk-UA" sz="2400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Маньківський</a:t>
            </a:r>
            <a:r>
              <a:rPr lang="uk-UA" sz="2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район. Бузький каньйон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8370" name="Picture 2" descr="http://3varta.com.ua/image/data/%D0%A3%D0%BD%D1%96%D0%BA%D0%B0%D0%BB%D1%8C%D0%BD%D0%B0%20%D0%A3%D0%BA%D1%80/%D0%A7%D0%B5%D1%80%D0%BA%D0%B0%D1%81%D1%8C%D0%BA%D0%B0%20%D0%BE%D0%B1%D0%BB/KanonBuki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85750" y="3786188"/>
            <a:ext cx="3643313" cy="2428875"/>
          </a:xfrm>
        </p:spPr>
      </p:pic>
      <p:pic>
        <p:nvPicPr>
          <p:cNvPr id="58371" name="Picture 4" descr="http://3varta.com.ua/image/data/%D0%A3%D0%BD%D1%96%D0%BA%D0%B0%D0%BB%D1%8C%D0%BD%D0%B0%20%D0%A3%D0%BA%D1%80/%D0%A7%D0%B5%D1%80%D0%BA%D0%B0%D1%81%D1%8C%D0%BA%D0%B0%20%D0%BE%D0%B1%D0%BB/KanonBuki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5072063" y="1571625"/>
            <a:ext cx="3609975" cy="2357438"/>
          </a:xfrm>
        </p:spPr>
      </p:pic>
      <p:sp>
        <p:nvSpPr>
          <p:cNvPr id="8" name="Прямоугольник 7"/>
          <p:cNvSpPr/>
          <p:nvPr/>
        </p:nvSpPr>
        <p:spPr>
          <a:xfrm>
            <a:off x="4357688" y="3357563"/>
            <a:ext cx="4786312" cy="215423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  <a:ea typeface="Times New Roman" pitchFamily="18" charset="0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  <a:ea typeface="Times New Roman" pitchFamily="18" charset="0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  <a:ea typeface="Times New Roman" pitchFamily="18" charset="0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Довжина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Буцького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 </a:t>
            </a:r>
            <a:r>
              <a:rPr lang="ru-RU" sz="2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каньйону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 </a:t>
            </a:r>
            <a:r>
              <a:rPr lang="ru-RU" sz="2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близько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5-ти </a:t>
            </a:r>
            <a:r>
              <a:rPr lang="ru-RU" sz="2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кілометрів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Річка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Гірський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Тікич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утворює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каньйон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місцями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 </a:t>
            </a:r>
            <a:r>
              <a:rPr lang="ru-RU" sz="2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ширині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20-40 </a:t>
            </a:r>
            <a:r>
              <a:rPr lang="ru-RU" sz="2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метрів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глибиною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20 </a:t>
            </a:r>
            <a:r>
              <a:rPr lang="ru-RU" sz="2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метрів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8373" name="Прямоугольник 6"/>
          <p:cNvSpPr>
            <a:spLocks noChangeArrowheads="1"/>
          </p:cNvSpPr>
          <p:nvPr/>
        </p:nvSpPr>
        <p:spPr bwMode="auto">
          <a:xfrm>
            <a:off x="285750" y="1500188"/>
            <a:ext cx="4214813" cy="2246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Маньківський район розташований у західній частині Черкаської області. Район межує з Жашківським, Тальнівським, Христинівським, Монастирищенським, Уманським, Лисянським, Звенигородським районами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uk-UA" sz="2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Андрій Поліщук (1 січня 1943)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39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sz="2400" smtClean="0"/>
              <a:t>Село з поетичною назвою Красноставка – батьківщина Андрія  Ілліча Поліщука, автора більше 20 книг, серед яких багато казок для дітей.  Після закінчення школи працював у місцевому колгоспі, потім служив на Чорноморському флоті. Закінчив факультет журналістики  КДУ ім. Т.Г. Шевченка. На його слова написано понад 100 пісень.                                                    </a:t>
            </a:r>
            <a:endParaRPr lang="ru-RU" sz="2400" smtClean="0"/>
          </a:p>
          <a:p>
            <a:r>
              <a:rPr lang="uk-UA" sz="2400" smtClean="0"/>
              <a:t>Є в Андрія Поліщука  і  пейзажна лірика.. </a:t>
            </a:r>
          </a:p>
          <a:p>
            <a:r>
              <a:rPr lang="uk-UA" sz="2400" smtClean="0"/>
              <a:t>Вона наскрізьпройнята любов’ю до рідної природи, до тих  квітів і трав, які оточують</a:t>
            </a:r>
            <a:r>
              <a:rPr lang="ru-RU" sz="2400" smtClean="0"/>
              <a:t> </a:t>
            </a:r>
            <a:r>
              <a:rPr lang="uk-UA" sz="2400" smtClean="0"/>
              <a:t>нас змалку. В них відчувається тепло, ніжність душі поета </a:t>
            </a:r>
            <a:endParaRPr lang="ru-RU" sz="2400" smtClean="0"/>
          </a:p>
          <a:p>
            <a:endParaRPr lang="ru-RU" sz="20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00063" y="285750"/>
            <a:ext cx="8358187" cy="6169025"/>
          </a:xfrm>
        </p:spPr>
      </p:pic>
      <p:sp>
        <p:nvSpPr>
          <p:cNvPr id="4" name="TextBox 3"/>
          <p:cNvSpPr txBox="1"/>
          <p:nvPr/>
        </p:nvSpPr>
        <p:spPr>
          <a:xfrm>
            <a:off x="857224" y="428604"/>
            <a:ext cx="7614283" cy="59708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Друзі</a:t>
            </a:r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Поспішаю у казку на зелений лужок,</a:t>
            </a:r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 друзів я милих, хто під дощиком змок,</a:t>
            </a:r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Кому холодно зараз там без мого тепла,</a:t>
            </a:r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Кому дуже потрібна крихта мого добра... </a:t>
            </a:r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Усміхнуся кульбабі і розправлю стебло,</a:t>
            </a:r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І ромашці біленькій радо витру чоло.</a:t>
            </a:r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І моргну горицвіту, й прожену його сум,</a:t>
            </a:r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І фіалці маленькій кольори поверну.</a:t>
            </a:r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Я запрошу на трави ясне сонце згори,</a:t>
            </a:r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І заграють там барви, ніби сміх дітвори.</a:t>
            </a:r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І я буду щасливий серед друзів своїх,</a:t>
            </a:r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Серед квітів чарівних лугових, запашних.</a:t>
            </a: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uk-UA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uk-UA" sz="2400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Монастирищенський</a:t>
            </a:r>
            <a:r>
              <a:rPr lang="uk-UA" sz="2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район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442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 Замок-садиба Даховських — прекрасно зберігся до наших днів. Своїми обрисами палац нагадує англійський замок, а зростаючі дерева і кущі, що розкинувся навколо ландшафтного парку (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XVIII </a:t>
            </a: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століття). </a:t>
            </a:r>
            <a:br>
              <a:rPr lang="ru-RU" sz="2000" smtClean="0">
                <a:latin typeface="Times New Roman" pitchFamily="18" charset="0"/>
                <a:cs typeface="Times New Roman" pitchFamily="18" charset="0"/>
              </a:rPr>
            </a:br>
            <a:endParaRPr lang="ru-RU" sz="200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43" name="Содержимое 4" descr="http://static.panoramio.com/photos/large/41379909.jpg"/>
          <p:cNvPicPr>
            <a:picLocks noGrp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5214938" y="500063"/>
            <a:ext cx="2500312" cy="1714500"/>
          </a:xfrm>
        </p:spPr>
      </p:pic>
      <p:pic>
        <p:nvPicPr>
          <p:cNvPr id="61444" name="Рисунок 5" descr="http://rk-ukraina.com/DM/tour/CKO/palac_lopuhinyh/b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8" y="4071938"/>
            <a:ext cx="3214687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45" name="Прямоугольник 6"/>
          <p:cNvSpPr>
            <a:spLocks noChangeArrowheads="1"/>
          </p:cNvSpPr>
          <p:nvPr/>
        </p:nvSpPr>
        <p:spPr bwMode="auto">
          <a:xfrm>
            <a:off x="4786313" y="2428875"/>
            <a:ext cx="3929062" cy="409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>
                <a:latin typeface="Times New Roman" pitchFamily="18" charset="0"/>
              </a:rPr>
              <a:t>Монастирищенський район розташований в басейні правої притоки Дніпра річки Вільшанка. Район межує на півночі з Тетіївським районом Київської області, на заході з Оратівським та Іллінецьким районами Вінницької області, на північному сході, сході та півдні – відповідно з Жашківським, Христинівським районами Черкаської області та Гайсинським районом Вінницької області.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2192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400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Прилуцький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Олександр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(14 </a:t>
            </a:r>
            <a:r>
              <a:rPr lang="ru-RU" sz="2400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березня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1962)       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75" y="1357313"/>
            <a:ext cx="8229600" cy="5065712"/>
          </a:xfrm>
        </p:spPr>
        <p:txBody>
          <a:bodyPr>
            <a:noAutofit/>
          </a:bodyPr>
          <a:lstStyle/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Народився  в с.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Івахни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Монастирищенського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району. Закінчив місцеву школу, працював художнім керівником в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Івахнівському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Будинку культури.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У 1983 році, закінчивши Черкаську школу туризму, подорожував по Черкащині та долав перевали Кавказу.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У 1995 році закінчив факультет української філології ЧДУ імені               Б. Хмельницького. За підтримки рідних і друзів створив приватне видавництво «Відлуння».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Зі шкільних років О.І. Прилуцький писав твори, складав і виконував власні пісні. Зараз у доробку літератора 23 дитячих книжечки та дві книги малої прози.. Його віршики, віршики-загадки з великим задоволенням слухають і читають діти, навчаючись кмітливості, дисциплінованості, любові до рідного краю.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О. Прилуцький є керівником Черкаської обласної організації «День» - «Громадської організації людей з обмеженими» можливостями.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89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313" y="857250"/>
            <a:ext cx="3929062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6215106"/>
          </a:xfrm>
        </p:spPr>
        <p:txBody>
          <a:bodyPr/>
          <a:lstStyle/>
          <a:p>
            <a:pPr algn="r" fontAlgn="auto">
              <a:spcAft>
                <a:spcPts val="0"/>
              </a:spcAft>
              <a:defRPr/>
            </a:pPr>
            <a:r>
              <a:rPr lang="uk-UA" sz="2200" dirty="0" smtClean="0">
                <a:solidFill>
                  <a:schemeClr val="accent6">
                    <a:lumMod val="50000"/>
                  </a:schemeClr>
                </a:solidFill>
              </a:rPr>
              <a:t>ВЕЛИК</a:t>
            </a:r>
            <a:r>
              <a:rPr lang="ru-RU" sz="2200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2200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uk-UA" sz="2200" dirty="0" smtClean="0">
                <a:solidFill>
                  <a:schemeClr val="accent6">
                    <a:lumMod val="50000"/>
                  </a:schemeClr>
                </a:solidFill>
              </a:rPr>
              <a:t>Вітерець лоскоче вуха,                                                                                                  Все довкола мерехтить,                                                                                                Я лечу з гори щодуху,                                                                                                         Наче кінь, мій </a:t>
            </a:r>
            <a:r>
              <a:rPr lang="uk-UA" sz="2200" dirty="0" err="1" smtClean="0">
                <a:solidFill>
                  <a:schemeClr val="accent6">
                    <a:lumMod val="50000"/>
                  </a:schemeClr>
                </a:solidFill>
              </a:rPr>
              <a:t>велик</a:t>
            </a:r>
            <a:r>
              <a:rPr lang="uk-UA" sz="2200" dirty="0" smtClean="0">
                <a:solidFill>
                  <a:schemeClr val="accent6">
                    <a:lumMod val="50000"/>
                  </a:schemeClr>
                </a:solidFill>
              </a:rPr>
              <a:t> мчить.                                                                                                Мені заздрять всі хлоп*</a:t>
            </a:r>
            <a:r>
              <a:rPr lang="uk-UA" sz="2200" dirty="0" err="1" smtClean="0">
                <a:solidFill>
                  <a:schemeClr val="accent6">
                    <a:lumMod val="50000"/>
                  </a:schemeClr>
                </a:solidFill>
              </a:rPr>
              <a:t>ята</a:t>
            </a:r>
            <a:r>
              <a:rPr lang="uk-UA" sz="2200" dirty="0" smtClean="0">
                <a:solidFill>
                  <a:schemeClr val="accent6">
                    <a:lumMod val="50000"/>
                  </a:schemeClr>
                </a:solidFill>
              </a:rPr>
              <a:t>,                                                                                            Бо найкращий я водій,                                                                                                    Та не дам їм покататись -                                                                                                </a:t>
            </a:r>
            <a:r>
              <a:rPr lang="uk-UA" sz="2200" dirty="0" err="1" smtClean="0">
                <a:solidFill>
                  <a:schemeClr val="accent6">
                    <a:lumMod val="50000"/>
                  </a:schemeClr>
                </a:solidFill>
              </a:rPr>
              <a:t>Велик</a:t>
            </a:r>
            <a:r>
              <a:rPr lang="uk-UA" sz="2200" dirty="0" smtClean="0">
                <a:solidFill>
                  <a:schemeClr val="accent6">
                    <a:lumMod val="50000"/>
                  </a:schemeClr>
                </a:solidFill>
              </a:rPr>
              <a:t> мій іще новий.                                                                                                     Враз калюжа на дорозі                                                                                                    Десь взялась – не обійти,                                                                                               Гальмувати я не в змозі,                                                                                                Лантухом лечу туди.                                                                                                           Он регочуть Кость, Валерик.                                                                                               Я ж в болоті, мов гусак.                                                                                               Як попросять – дам їм </a:t>
            </a:r>
            <a:r>
              <a:rPr lang="uk-UA" sz="2200" dirty="0" err="1" smtClean="0">
                <a:solidFill>
                  <a:schemeClr val="accent6">
                    <a:lumMod val="50000"/>
                  </a:schemeClr>
                </a:solidFill>
              </a:rPr>
              <a:t>велик</a:t>
            </a:r>
            <a:r>
              <a:rPr lang="uk-UA" sz="2200" dirty="0" smtClean="0">
                <a:solidFill>
                  <a:schemeClr val="accent6">
                    <a:lumMod val="50000"/>
                  </a:schemeClr>
                </a:solidFill>
              </a:rPr>
              <a:t>,                                                                                      Більше б не купатись так</a:t>
            </a:r>
            <a:r>
              <a:rPr lang="uk-UA" dirty="0" smtClean="0">
                <a:solidFill>
                  <a:schemeClr val="accent6">
                    <a:lumMod val="50000"/>
                  </a:schemeClr>
                </a:solidFill>
              </a:rPr>
              <a:t>. 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uk-UA" sz="2400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Жашківський</a:t>
            </a:r>
            <a:r>
              <a:rPr lang="uk-UA" sz="2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район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4514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 В Жашкові знаходиться державний гідрологічний заказник „Лебедине озеро“, та дві ботанічні пам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`</a:t>
            </a: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ятки природи місцевого значення (дуби віком понад 200 і 500 років)</a:t>
            </a:r>
          </a:p>
        </p:txBody>
      </p:sp>
      <p:pic>
        <p:nvPicPr>
          <p:cNvPr id="64515" name="Содержимое 6" descr="http://static.iloveukraine.com.ua/p/0/24/24696/fe09e24307919ee489dc2d30a9410d34.jpg"/>
          <p:cNvPicPr>
            <a:picLocks noGrp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429125" y="428625"/>
            <a:ext cx="4324350" cy="3286125"/>
          </a:xfrm>
        </p:spPr>
      </p:pic>
      <p:pic>
        <p:nvPicPr>
          <p:cNvPr id="64516" name="Рисунок 7" descr="http://fotoham.ru/img/picture/Oct/21/0e1c6e5096cbc68e0423a3ff522649eb/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50" y="3500438"/>
            <a:ext cx="3786188" cy="292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17" name="Прямоугольник 5"/>
          <p:cNvSpPr>
            <a:spLocks noChangeArrowheads="1"/>
          </p:cNvSpPr>
          <p:nvPr/>
        </p:nvSpPr>
        <p:spPr bwMode="auto">
          <a:xfrm>
            <a:off x="5072063" y="4286250"/>
            <a:ext cx="3500437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>
                <a:latin typeface="Times New Roman" pitchFamily="18" charset="0"/>
                <a:cs typeface="Times New Roman" pitchFamily="18" charset="0"/>
              </a:rPr>
              <a:t>Район  утворений у 1931р.</a:t>
            </a:r>
          </a:p>
          <a:p>
            <a:r>
              <a:rPr lang="uk-UA">
                <a:latin typeface="Times New Roman" pitchFamily="18" charset="0"/>
                <a:cs typeface="Times New Roman" pitchFamily="18" charset="0"/>
              </a:rPr>
              <a:t> Площа 964 км</a:t>
            </a:r>
          </a:p>
          <a:p>
            <a:r>
              <a:rPr lang="uk-UA">
                <a:latin typeface="Times New Roman" pitchFamily="18" charset="0"/>
                <a:cs typeface="Times New Roman" pitchFamily="18" charset="0"/>
              </a:rPr>
              <a:t>Населених пунктів  - 38</a:t>
            </a:r>
          </a:p>
          <a:p>
            <a:r>
              <a:rPr lang="uk-UA">
                <a:latin typeface="Times New Roman" pitchFamily="18" charset="0"/>
                <a:cs typeface="Times New Roman" pitchFamily="18" charset="0"/>
              </a:rPr>
              <a:t>Розташований на Придніпровській височині</a:t>
            </a:r>
            <a:r>
              <a:rPr lang="uk-UA"/>
              <a:t>.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uk-UA" dirty="0" smtClean="0">
                <a:solidFill>
                  <a:schemeClr val="accent6">
                    <a:lumMod val="75000"/>
                  </a:schemeClr>
                </a:solidFill>
              </a:rPr>
              <a:t>                </a:t>
            </a:r>
            <a:r>
              <a:rPr lang="uk-UA" sz="24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Фізико – географічне положення</a:t>
            </a:r>
            <a:endParaRPr lang="ru-RU" sz="2400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34" name="Содержимое 2"/>
          <p:cNvSpPr>
            <a:spLocks noGrp="1"/>
          </p:cNvSpPr>
          <p:nvPr>
            <p:ph idx="4294967295"/>
          </p:nvPr>
        </p:nvSpPr>
        <p:spPr>
          <a:xfrm>
            <a:off x="0" y="1600200"/>
            <a:ext cx="8229600" cy="4708525"/>
          </a:xfrm>
        </p:spPr>
        <p:txBody>
          <a:bodyPr/>
          <a:lstStyle/>
          <a:p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uk-UA" sz="2000" smtClean="0">
                <a:latin typeface="Times New Roman" pitchFamily="18" charset="0"/>
                <a:cs typeface="Times New Roman" pitchFamily="18" charset="0"/>
              </a:rPr>
              <a:t>Крайні</a:t>
            </a: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 точки області: північна – розміщується на північ від села Богданівка Драбівського району, на 50'15" північної широти і 32'4" східної довготи; південна – на південь від села Колодисте Уманського району, 48'25" північної широти і 30'05" східної довготи . Західна точка лежить на південному заході від села Коритні Монастирищенського району на 29'40" східної довготи,48'50" північної широти, східна  - на схід від села Вітово Чигиринського району 32'55" східної довготи і 49'07" північної широти.</a:t>
            </a:r>
          </a:p>
          <a:p>
            <a:endParaRPr lang="ru-RU" sz="200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uk-UA" sz="2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Ольга Чорна (30  січня 1951)  </a:t>
            </a:r>
            <a:r>
              <a:rPr lang="uk-UA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endParaRPr 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553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sz="2000" smtClean="0"/>
              <a:t>Народилася майбутня письменниця  в м.Жашкові в робітничій родині. Там закінчила десятирічку.  Вищу освіту здобула в Київському державному університеті ім. Т.Г.Шевченка , філологічний факультет. Працювала вчителем у сільській школі на Київщині. Сталося так, що доля закинула її на Курильські острови, потім Сахалін.  У  90-х роках повернулася в Україну. Вона авторка збірок  «Співали козака пісень», «Сонети», «Русалчин вінок», «Багряний лист».</a:t>
            </a:r>
            <a:endParaRPr lang="ru-RU" sz="20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03200" y="285750"/>
            <a:ext cx="8583613" cy="62865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474840" cy="601188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uk-UA" sz="2800" dirty="0" smtClean="0">
                <a:solidFill>
                  <a:srgbClr val="FFFFFF"/>
                </a:solidFill>
              </a:rPr>
              <a:t>ЗЕРНЯТКО</a:t>
            </a:r>
            <a:r>
              <a:rPr lang="ru-RU" sz="2800" dirty="0" smtClean="0">
                <a:solidFill>
                  <a:srgbClr val="FFFFFF"/>
                </a:solidFill>
              </a:rPr>
              <a:t/>
            </a:r>
            <a:br>
              <a:rPr lang="ru-RU" sz="2800" dirty="0" smtClean="0">
                <a:solidFill>
                  <a:srgbClr val="FFFFFF"/>
                </a:solidFill>
              </a:rPr>
            </a:br>
            <a:r>
              <a:rPr lang="uk-UA" sz="2800" dirty="0" smtClean="0">
                <a:solidFill>
                  <a:srgbClr val="FFFFFF"/>
                </a:solidFill>
              </a:rPr>
              <a:t>Я – зернятко, я – зерня,                                                                                                          Впаду в землю навмання                                                                                         Хто засіяв? Хто зронив?                                                                                    Повно в світі всяких див…                                                                                     Із землі я проросту,                                                                                              Піднімусь у висоту,                                                                                         Квітка буде, може плід,                                                                                           Я – зернятко, маю слід…      </a:t>
            </a: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endParaRPr lang="ru-RU" sz="2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uk-UA" sz="2400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Лисянський</a:t>
            </a:r>
            <a:r>
              <a:rPr lang="uk-UA" sz="2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район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866" name="Содержимое 2"/>
          <p:cNvSpPr>
            <a:spLocks noGrp="1"/>
          </p:cNvSpPr>
          <p:nvPr>
            <p:ph sz="half" idx="1"/>
          </p:nvPr>
        </p:nvSpPr>
        <p:spPr>
          <a:xfrm>
            <a:off x="571500" y="1285875"/>
            <a:ext cx="4038600" cy="4840288"/>
          </a:xfrm>
        </p:spPr>
        <p:txBody>
          <a:bodyPr>
            <a:normAutofit fontScale="92500" lnSpcReduction="10000"/>
          </a:bodyPr>
          <a:lstStyle/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Район межує з Корсунь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-Шевченківським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, 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Звенигородсь-ким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Маньківським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Жашківським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районами Черкаської області, Богуславським, Таращанським та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Ставищенським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районами Київської області.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В районі налічується 39 населених пунктів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В рамках програми "Золота підкова Черкащини" музейно-етнографічний комплекс в с.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Порадівка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Лисянського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району – чи не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наймасштабніший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проект, реалізація якого суттєво перекроїть туристичну карту області.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endParaRPr lang="ru-RU" sz="1800" dirty="0" smtClean="0"/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endParaRPr lang="ru-RU" sz="1800" dirty="0" smtClean="0"/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endParaRPr lang="ru-RU" sz="1800" dirty="0" smtClean="0"/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endParaRPr lang="ru-RU" sz="1800" dirty="0" smtClean="0"/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endParaRPr lang="ru-RU" sz="1800" dirty="0" smtClean="0"/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endParaRPr lang="ru-RU" sz="1800" dirty="0" smtClean="0"/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endParaRPr lang="ru-RU" sz="1800" dirty="0" smtClean="0"/>
          </a:p>
        </p:txBody>
      </p:sp>
      <p:pic>
        <p:nvPicPr>
          <p:cNvPr id="67587" name="Содержимое 4" descr="http://novadoba.com.ua/uploads/posts/2014-10/1414683459_lysyanka.jpg"/>
          <p:cNvPicPr>
            <a:picLocks noGrp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5000625" y="1428750"/>
            <a:ext cx="3605213" cy="39687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sz="2400" smtClean="0">
                <a:latin typeface="+mn-lt"/>
              </a:rPr>
              <a:t>          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Володимир 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Даник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 (5 березня 1957)</a:t>
            </a:r>
            <a:endParaRPr lang="ru-RU" sz="24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endParaRPr lang="uk-UA" sz="2000" dirty="0" smtClean="0"/>
          </a:p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uk-UA" sz="2000" dirty="0" smtClean="0"/>
              <a:t>Народився в </a:t>
            </a:r>
            <a:r>
              <a:rPr lang="uk-UA" sz="2000" dirty="0" err="1" smtClean="0"/>
              <a:t>смт</a:t>
            </a:r>
            <a:r>
              <a:rPr lang="uk-UA" sz="2000" dirty="0" smtClean="0"/>
              <a:t> </a:t>
            </a:r>
            <a:r>
              <a:rPr lang="uk-UA" sz="2000" dirty="0" err="1" smtClean="0"/>
              <a:t>Лисянка</a:t>
            </a:r>
            <a:r>
              <a:rPr lang="uk-UA" sz="2000" dirty="0" smtClean="0"/>
              <a:t> Черкаської області. З 1961 року проживає у Черкасах. Закінчив середню школу №10 міста Черкаси з золотою медаллю, потім Рязанський радіотехнічний інститут. </a:t>
            </a:r>
            <a:endParaRPr lang="ru-RU" sz="2000" dirty="0" smtClean="0"/>
          </a:p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uk-UA" sz="2000" dirty="0" smtClean="0"/>
              <a:t>Працював за фахом у НДІ </a:t>
            </a:r>
            <a:r>
              <a:rPr lang="uk-UA" sz="2000" dirty="0" err="1" smtClean="0"/>
              <a:t>“Акорд”</a:t>
            </a:r>
            <a:r>
              <a:rPr lang="uk-UA" sz="2000" dirty="0" smtClean="0"/>
              <a:t> м. Черкаси. З 1993 року пов’язав свою наукову та викладацьку діяльність з Черкаським державним технологічним університетом . </a:t>
            </a:r>
            <a:endParaRPr lang="ru-RU" sz="2000" dirty="0" smtClean="0"/>
          </a:p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uk-UA" sz="2000" dirty="0" smtClean="0"/>
              <a:t>Автор слів гімну ЧДТУ, що не раз виконувався під час різноманітних заходів, що проводились у вузі.</a:t>
            </a:r>
            <a:endParaRPr lang="ru-RU" sz="2000" dirty="0" smtClean="0"/>
          </a:p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uk-UA" sz="2000" dirty="0" smtClean="0"/>
              <a:t>Твори друкувалися в обласній та всеукраїнській пресі, у журналах</a:t>
            </a:r>
            <a:endParaRPr lang="ru-RU" sz="2000" dirty="0" smtClean="0"/>
          </a:p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uk-UA" sz="2000" dirty="0" smtClean="0"/>
              <a:t>Протягом 1991-2001 рр. було видано   близько 15 ліричних збірок. </a:t>
            </a:r>
            <a:endParaRPr lang="ru-RU" sz="2000" dirty="0" smtClean="0"/>
          </a:p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uk-UA" sz="2000" dirty="0" smtClean="0"/>
              <a:t>1996 року прийнято в члени Національної спілки письменників України.</a:t>
            </a:r>
            <a:endParaRPr lang="ru-RU" sz="2000" dirty="0" smtClean="0"/>
          </a:p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uk-UA" sz="2000" dirty="0" smtClean="0"/>
              <a:t>1998 року вийшла у світ книга пісень композиторів Черкащини на слова В. </a:t>
            </a:r>
            <a:r>
              <a:rPr lang="uk-UA" sz="2000" dirty="0" err="1" smtClean="0"/>
              <a:t>Даника</a:t>
            </a:r>
            <a:r>
              <a:rPr lang="uk-UA" sz="2000" dirty="0" smtClean="0"/>
              <a:t> </a:t>
            </a:r>
            <a:r>
              <a:rPr lang="uk-UA" sz="2000" dirty="0" err="1" smtClean="0"/>
              <a:t>“Ми</a:t>
            </a:r>
            <a:r>
              <a:rPr lang="uk-UA" sz="2000" dirty="0" smtClean="0"/>
              <a:t> з Шевченкового </a:t>
            </a:r>
            <a:r>
              <a:rPr lang="uk-UA" sz="2000" dirty="0" err="1" smtClean="0"/>
              <a:t>краю”</a:t>
            </a:r>
            <a:r>
              <a:rPr lang="uk-UA" sz="2000" dirty="0" smtClean="0"/>
              <a:t>.</a:t>
            </a:r>
            <a:endParaRPr lang="ru-RU" sz="2000" dirty="0" smtClean="0"/>
          </a:p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uk-UA" sz="2000" dirty="0" smtClean="0"/>
              <a:t>На вірші поета написано більше трьохсот пісень композиторами Черкащини та України. </a:t>
            </a:r>
            <a:endParaRPr lang="ru-RU" sz="2000" dirty="0"/>
          </a:p>
        </p:txBody>
      </p:sp>
      <p:pic>
        <p:nvPicPr>
          <p:cNvPr id="68611" name="Рисунок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8" y="142875"/>
            <a:ext cx="1714500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fontAlgn="auto">
              <a:spcAft>
                <a:spcPts val="0"/>
              </a:spcAft>
              <a:defRPr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МОНОЛОГ  ЗЕМ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ЛІ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963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73050" indent="-273050" algn="r">
              <a:buFont typeface="Wingdings 2" pitchFamily="18" charset="2"/>
              <a:buNone/>
            </a:pPr>
            <a:r>
              <a:rPr lang="uk-UA" sz="2000" smtClean="0"/>
              <a:t>О люди, люди! Діти мої, діти!</a:t>
            </a:r>
            <a:endParaRPr lang="ru-RU" sz="2000" smtClean="0"/>
          </a:p>
          <a:p>
            <a:pPr marL="273050" indent="-273050" algn="r">
              <a:buFont typeface="Wingdings 2" pitchFamily="18" charset="2"/>
              <a:buNone/>
            </a:pPr>
            <a:r>
              <a:rPr lang="uk-UA" sz="2000" smtClean="0"/>
              <a:t>Чому це стільки болю і страждань.</a:t>
            </a:r>
            <a:endParaRPr lang="ru-RU" sz="2000" smtClean="0"/>
          </a:p>
          <a:p>
            <a:pPr marL="273050" indent="-273050" algn="r">
              <a:buFont typeface="Wingdings 2" pitchFamily="18" charset="2"/>
              <a:buNone/>
            </a:pPr>
            <a:r>
              <a:rPr lang="uk-UA" sz="2000" smtClean="0"/>
              <a:t>Чому війна збирає знову дань,</a:t>
            </a:r>
            <a:endParaRPr lang="ru-RU" sz="2000" smtClean="0"/>
          </a:p>
          <a:p>
            <a:pPr marL="273050" indent="-273050" algn="r">
              <a:buFont typeface="Wingdings 2" pitchFamily="18" charset="2"/>
              <a:buNone/>
            </a:pPr>
            <a:r>
              <a:rPr lang="uk-UA" sz="2000" smtClean="0"/>
              <a:t>Свою криваву дань збирає з світу?</a:t>
            </a:r>
            <a:endParaRPr lang="ru-RU" sz="2000" smtClean="0"/>
          </a:p>
          <a:p>
            <a:pPr marL="273050" indent="-273050" algn="r">
              <a:buFont typeface="Wingdings 2" pitchFamily="18" charset="2"/>
              <a:buNone/>
            </a:pPr>
            <a:r>
              <a:rPr lang="uk-UA" sz="2000" smtClean="0"/>
              <a:t>      Я вся у ранах. Як мені болить!</a:t>
            </a:r>
            <a:endParaRPr lang="ru-RU" sz="2000" smtClean="0"/>
          </a:p>
          <a:p>
            <a:pPr marL="273050" indent="-273050" algn="r">
              <a:buFont typeface="Wingdings 2" pitchFamily="18" charset="2"/>
              <a:buNone/>
            </a:pPr>
            <a:r>
              <a:rPr lang="uk-UA" sz="2000" smtClean="0"/>
              <a:t>      О скільки в мені крові і заліза!</a:t>
            </a:r>
            <a:endParaRPr lang="ru-RU" sz="2000" smtClean="0"/>
          </a:p>
          <a:p>
            <a:pPr marL="273050" indent="-273050" algn="r">
              <a:buFont typeface="Wingdings 2" pitchFamily="18" charset="2"/>
              <a:buNone/>
            </a:pPr>
            <a:r>
              <a:rPr lang="uk-UA" sz="2000" smtClean="0"/>
              <a:t>      І в пам*яті , як в зрубаному лісі,</a:t>
            </a:r>
            <a:endParaRPr lang="ru-RU" sz="2000" smtClean="0"/>
          </a:p>
          <a:p>
            <a:pPr marL="273050" indent="-273050" algn="r">
              <a:buFont typeface="Wingdings 2" pitchFamily="18" charset="2"/>
              <a:buNone/>
            </a:pPr>
            <a:r>
              <a:rPr lang="uk-UA" sz="2000" smtClean="0"/>
              <a:t>     О скільки голосів людських кричить!</a:t>
            </a:r>
            <a:endParaRPr lang="ru-RU" sz="2000" smtClean="0"/>
          </a:p>
          <a:p>
            <a:pPr marL="273050" indent="-273050" algn="r">
              <a:buFont typeface="Wingdings 2" pitchFamily="18" charset="2"/>
              <a:buNone/>
            </a:pPr>
            <a:r>
              <a:rPr lang="uk-UA" sz="2000" smtClean="0"/>
              <a:t>Та помиріться ж, люди, я прошу.</a:t>
            </a:r>
            <a:endParaRPr lang="ru-RU" sz="2000" smtClean="0"/>
          </a:p>
          <a:p>
            <a:pPr marL="273050" indent="-273050" algn="r">
              <a:buFont typeface="Wingdings 2" pitchFamily="18" charset="2"/>
              <a:buNone/>
            </a:pPr>
            <a:r>
              <a:rPr lang="uk-UA" sz="2000" smtClean="0"/>
              <a:t>Це я, Земля, старенька ваша мати.</a:t>
            </a:r>
            <a:endParaRPr lang="ru-RU" sz="2000" smtClean="0"/>
          </a:p>
          <a:p>
            <a:pPr marL="273050" indent="-273050" algn="r">
              <a:buFont typeface="Wingdings 2" pitchFamily="18" charset="2"/>
              <a:buNone/>
            </a:pPr>
            <a:r>
              <a:rPr lang="uk-UA" sz="2000" smtClean="0"/>
              <a:t>Невже ви не втомилися вбивати</a:t>
            </a:r>
            <a:endParaRPr lang="ru-RU" sz="2000" smtClean="0"/>
          </a:p>
          <a:p>
            <a:pPr marL="273050" indent="-273050" algn="r">
              <a:buFont typeface="Wingdings 2" pitchFamily="18" charset="2"/>
              <a:buNone/>
            </a:pPr>
            <a:r>
              <a:rPr lang="uk-UA" sz="2000" smtClean="0"/>
              <a:t>І смерті переступите межу?</a:t>
            </a:r>
            <a:endParaRPr lang="ru-RU" sz="2000" smtClean="0"/>
          </a:p>
          <a:p>
            <a:pPr marL="273050" indent="-273050">
              <a:buFont typeface="Wingdings 2" pitchFamily="18" charset="2"/>
              <a:buChar char=""/>
            </a:pPr>
            <a:endParaRPr lang="ru-RU" sz="2000" smtClean="0"/>
          </a:p>
        </p:txBody>
      </p:sp>
      <p:pic>
        <p:nvPicPr>
          <p:cNvPr id="69635" name="Рисунок 3" descr="12456_600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214313"/>
            <a:ext cx="4500562" cy="642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uk-UA" sz="2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Корсунь - Шевченківський район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0658" name="Содержимое 2"/>
          <p:cNvSpPr>
            <a:spLocks noGrp="1"/>
          </p:cNvSpPr>
          <p:nvPr>
            <p:ph sz="half" idx="1"/>
          </p:nvPr>
        </p:nvSpPr>
        <p:spPr>
          <a:xfrm>
            <a:off x="571500" y="1428750"/>
            <a:ext cx="4038600" cy="4740275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z="1800" smtClean="0"/>
              <a:t>   </a:t>
            </a: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Корсунський парк розташований на трьох островах та правому березі ріки Рось. Мости з'єднують острови між собою та з берегами річки. Береги скелясті, річку перетинають пороги. Парк створювали на основі широколистяного пралісу.</a:t>
            </a:r>
          </a:p>
        </p:txBody>
      </p:sp>
      <p:pic>
        <p:nvPicPr>
          <p:cNvPr id="70659" name="Содержимое 4" descr="http://turizmmania.ru/wp-content/uploads/2011/09/KOR15H.jpg"/>
          <p:cNvPicPr>
            <a:picLocks noGrp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6215063" y="571500"/>
            <a:ext cx="2643187" cy="2071688"/>
          </a:xfrm>
        </p:spPr>
      </p:pic>
      <p:sp>
        <p:nvSpPr>
          <p:cNvPr id="70660" name="AutoShape 2" descr="http://static.panoramio.com/photos/large/9238962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Times New Roman" pitchFamily="18" charset="0"/>
            </a:endParaRPr>
          </a:p>
        </p:txBody>
      </p:sp>
      <p:pic>
        <p:nvPicPr>
          <p:cNvPr id="70661" name="Рисунок 6" descr="http://www.chitalnya.com/users/vera/picture/393087319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25" y="4500563"/>
            <a:ext cx="3143250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4857750" y="2786063"/>
            <a:ext cx="3214688" cy="34782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Район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розташований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південно-західній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частині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Черкаської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області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займає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площу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89626 га. На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території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протікає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права притока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Дніпра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річка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Рось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Територія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району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являє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собою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горбисту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місцевість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яку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пересікають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річки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численні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балки та яри</a:t>
            </a:r>
            <a:r>
              <a:rPr lang="ru-RU" dirty="0">
                <a:latin typeface="+mn-lt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0"/>
            <a:ext cx="7972452" cy="12192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                                          </a:t>
            </a:r>
            <a:r>
              <a:rPr lang="uk-UA" sz="2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Андрій  Ворушило</a:t>
            </a:r>
            <a:br>
              <a:rPr lang="uk-UA" sz="2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( 1915 -    2003)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68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sz="2000" smtClean="0">
                <a:latin typeface="Times New Roman" pitchFamily="18" charset="0"/>
                <a:cs typeface="Times New Roman" pitchFamily="18" charset="0"/>
              </a:rPr>
              <a:t>У м. Корсунь Київської губернії (тепер м.Корсунь-Шевченківський Черкаської обл.) в заможного хлібороба  Тодосія Ворушила  побачив білий світ  хлопчик , якого назвали Андрієм. Навчався у Корсунській початковій та середній школах, а згодом у школі колгоспної молоді. У 1931 р. вступив до Корсунського педагогічного технікуму . Після закінчення технікуму (1934) працював учителем  на Київщині. Закінчив мовно-літературний факультет Київського педагогічного інституту (1937). У 1939 р. був мобілізований на військову службу, поранений. Побував у фашистських таборах і таборах для переміщених осіб в Австрії та Італії. У 1948 р. переїхав до Великобританії, поселився в Лондоні (1953), викладав українську мову та літературу в суботній школі українознавства. У 1982 р. вийшов на пенсію, віддався творчій і громадській діяльності. У 2003 р. переїхав до Києва, де й помер.</a:t>
            </a:r>
            <a:endParaRPr lang="ru-RU" sz="200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683" name="Рисунок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" y="142875"/>
            <a:ext cx="1928813" cy="135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4647460" cy="6000792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Пізнай себе, ким був і хто є ти,                                                                             Підвладний неба і землі законам,                                                                                       Чи є готовий сміло перейти                                                                                          Священні батьківщини рубікони.                                                                                                В блакитній тиші, в бурі світовій,                                                                                     У світлім щасті й невимовнім горі,                                                                                   Себе </a:t>
            </a:r>
            <a:r>
              <a:rPr lang="uk-UA" sz="2000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спитать</a:t>
            </a:r>
            <a:r>
              <a:rPr lang="uk-UA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і оцінить умій,                                                                                                    Що ти зробив, щоб людям </a:t>
            </a:r>
            <a:r>
              <a:rPr lang="uk-UA" sz="2000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сяли</a:t>
            </a:r>
            <a:r>
              <a:rPr lang="uk-UA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зорі.                                                                       Розпізнавай, де ворог наш, де друг,                                                                                           Люби свободу духу й правду слова,                                                                                        Не будь байдужим до чужих наруг,                                                                                                 В яку б вони не одяглись  обнову.                                                                                Ніколи  не </a:t>
            </a:r>
            <a:r>
              <a:rPr lang="uk-UA" sz="2000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вдавайся</a:t>
            </a:r>
            <a:r>
              <a:rPr lang="uk-UA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у відчай,                                                                                                   Не присипляй сумління й на хвилину,                                                                                  Учись життя премудрості й навчай,                                                                                                Будь завжди вірним  України сином!</a:t>
            </a:r>
            <a:endParaRPr lang="ru-RU" sz="20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uk-UA" dirty="0" smtClean="0"/>
              <a:t>Використані джерела</a:t>
            </a:r>
            <a:endParaRPr lang="uk-UA" dirty="0"/>
          </a:p>
        </p:txBody>
      </p:sp>
      <p:sp>
        <p:nvSpPr>
          <p:cNvPr id="73730" name="TextBox 2">
            <a:hlinkClick r:id="rId2" action="ppaction://hlinkfile"/>
          </p:cNvPr>
          <p:cNvSpPr txBox="1">
            <a:spLocks noChangeArrowheads="1"/>
          </p:cNvSpPr>
          <p:nvPr/>
        </p:nvSpPr>
        <p:spPr bwMode="auto">
          <a:xfrm>
            <a:off x="571500" y="2286000"/>
            <a:ext cx="3786188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4400"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Література</a:t>
            </a:r>
            <a:endParaRPr lang="uk-UA" sz="4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3731" name="TextBox 3"/>
          <p:cNvSpPr txBox="1">
            <a:spLocks noChangeArrowheads="1"/>
          </p:cNvSpPr>
          <p:nvPr/>
        </p:nvSpPr>
        <p:spPr bwMode="auto">
          <a:xfrm>
            <a:off x="571500" y="3500438"/>
            <a:ext cx="528637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4400">
                <a:latin typeface="Times New Roman" pitchFamily="18" charset="0"/>
                <a:cs typeface="Times New Roman" pitchFamily="18" charset="0"/>
                <a:hlinkClick r:id="rId3" action="ppaction://hlinkfile"/>
              </a:rPr>
              <a:t>Інтернет ресурси</a:t>
            </a:r>
            <a:endParaRPr lang="uk-UA" sz="4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Кнопка дії: настроювана 3">
            <a:hlinkClick r:id="rId4" action="ppaction://hlinkpres?slideindex=1&amp;slidetitle=ВІНОК            СЛАВИ    ЧЕРКАЩИНИ" highlightClick="1"/>
          </p:cNvPr>
          <p:cNvSpPr/>
          <p:nvPr/>
        </p:nvSpPr>
        <p:spPr>
          <a:xfrm>
            <a:off x="7092280" y="5805264"/>
            <a:ext cx="1656184" cy="648072"/>
          </a:xfrm>
          <a:prstGeom prst="actionButtonBlank">
            <a:avLst/>
          </a:prstGeom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5" action="ppaction://hlinkpres?slideindex=1&amp;slidetitle="/>
              </a:rPr>
              <a:t>ГОЛОВНА</a:t>
            </a:r>
            <a:endParaRPr lang="uk-UA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uk-UA" sz="24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Адміністративно – територіальний поділ області     </a:t>
            </a:r>
            <a:endParaRPr lang="ru-RU" sz="2400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45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Черкаська область влкючає 20 районів. Обласний центр – місто Черкаси Межує з областями: Київською з північного заходу,  Вінницькою – на заході, Полтавською – на  північному сході та Кіровоградською – на півдні </a:t>
            </a:r>
          </a:p>
        </p:txBody>
      </p:sp>
      <p:pic>
        <p:nvPicPr>
          <p:cNvPr id="19459" name="Содержимое 3" descr="http://www.our-travels.info/ost/foto/Ukraine/Cherkass/001_obl.gif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88" y="2500313"/>
            <a:ext cx="6572250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14282" y="285728"/>
            <a:ext cx="8686800" cy="6143668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На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</a:rPr>
              <a:t>середній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</a:rPr>
              <a:t>Наддніпрянщині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у  самому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</a:rPr>
              <a:t>центрі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</a:rPr>
              <a:t>України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,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</a:rPr>
              <a:t>обабіч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</a:rPr>
              <a:t>берегів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</a:rPr>
              <a:t>Дніпра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</a:rPr>
              <a:t>розкинулася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</a:rPr>
              <a:t>Черкащина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–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</a:rPr>
              <a:t>унікальний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</a:rPr>
              <a:t>історичний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край,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</a:rPr>
              <a:t>з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</a:rPr>
              <a:t>яким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</a:rPr>
              <a:t>пов’язано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</a:rPr>
              <a:t>багато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</a:rPr>
              <a:t>вікопомних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</a:rPr>
              <a:t>подій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</a:rPr>
              <a:t>вітчизняної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</a:rPr>
              <a:t>історії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.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</a:rPr>
              <a:t>Передусім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вона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</a:rPr>
              <a:t>відома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</a:rPr>
              <a:t>тим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,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</a:rPr>
              <a:t>що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дала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</a:rPr>
              <a:t>Україні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</a:rPr>
              <a:t>її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духовного пророка Тараса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</a:rPr>
              <a:t>Шевченка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</a:rPr>
              <a:t>і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</a:rPr>
              <a:t>фундатора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</a:rPr>
              <a:t>нашої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</a:rPr>
              <a:t>державності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Богдана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</a:rPr>
              <a:t>Хмельницького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. Область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</a:rPr>
              <a:t>була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</a:rPr>
              <a:t>утворена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dirty="0" smtClean="0">
                <a:solidFill>
                  <a:srgbClr val="00B0F0"/>
                </a:solidFill>
              </a:rPr>
              <a:t>7 </a:t>
            </a:r>
            <a:r>
              <a:rPr lang="ru-RU" dirty="0" err="1" smtClean="0">
                <a:solidFill>
                  <a:srgbClr val="00B0F0"/>
                </a:solidFill>
              </a:rPr>
              <a:t>січня</a:t>
            </a:r>
            <a:r>
              <a:rPr lang="ru-RU" dirty="0" smtClean="0">
                <a:solidFill>
                  <a:srgbClr val="00B0F0"/>
                </a:solidFill>
              </a:rPr>
              <a:t> 1954 року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,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</a:rPr>
              <a:t>згідно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</a:rPr>
              <a:t>з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Указом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</a:rPr>
              <a:t>Президії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</a:rPr>
              <a:t>Верховної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Ради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</a:rPr>
              <a:t>Радянського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Союзу 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625" y="457200"/>
            <a:ext cx="8686800" cy="841375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uk-UA" dirty="0"/>
          </a:p>
        </p:txBody>
      </p:sp>
      <p:sp>
        <p:nvSpPr>
          <p:cNvPr id="21506" name="Rectangle 1"/>
          <p:cNvSpPr>
            <a:spLocks noChangeArrowheads="1"/>
          </p:cNvSpPr>
          <p:nvPr/>
        </p:nvSpPr>
        <p:spPr bwMode="auto">
          <a:xfrm>
            <a:off x="500063" y="0"/>
            <a:ext cx="3643312" cy="634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ru-RU" sz="140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endParaRPr lang="ru-RU" sz="140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endParaRPr lang="ru-RU" sz="140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r>
              <a:rPr lang="ru-RU" sz="14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Черкащині</a:t>
            </a:r>
            <a:endParaRPr lang="ru-RU" sz="800">
              <a:ea typeface="Calibri" pitchFamily="34" charset="0"/>
              <a:cs typeface="Arial" charset="0"/>
            </a:endParaRPr>
          </a:p>
          <a:p>
            <a:pPr eaLnBrk="0" hangingPunct="0"/>
            <a:endParaRPr lang="ru-RU" sz="140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eaLnBrk="0" hangingPunct="0"/>
            <a:endParaRPr lang="ru-RU" sz="140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eaLnBrk="0" hangingPunct="0"/>
            <a:endParaRPr lang="ru-RU" sz="140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ru-RU" sz="14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Вкраїни рідної окраса,</a:t>
            </a:r>
            <a:endParaRPr lang="ru-RU" sz="800">
              <a:ea typeface="Calibri" pitchFamily="34" charset="0"/>
              <a:cs typeface="Arial" charset="0"/>
            </a:endParaRPr>
          </a:p>
          <a:p>
            <a:pPr eaLnBrk="0" hangingPunct="0"/>
            <a:r>
              <a:rPr lang="ru-RU" sz="14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Земля безсмертного Тараса!</a:t>
            </a:r>
            <a:endParaRPr lang="ru-RU" sz="800">
              <a:ea typeface="Calibri" pitchFamily="34" charset="0"/>
              <a:cs typeface="Arial" charset="0"/>
            </a:endParaRPr>
          </a:p>
          <a:p>
            <a:pPr eaLnBrk="0" hangingPunct="0"/>
            <a:r>
              <a:rPr lang="ru-RU" sz="14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Хоч відшуміли, відгули,</a:t>
            </a:r>
            <a:endParaRPr lang="ru-RU" sz="800">
              <a:cs typeface="Arial" charset="0"/>
            </a:endParaRPr>
          </a:p>
          <a:p>
            <a:pPr eaLnBrk="0" hangingPunct="0"/>
            <a:r>
              <a:rPr lang="ru-RU" sz="1400">
                <a:latin typeface="Times New Roman" pitchFamily="18" charset="0"/>
                <a:ea typeface="Calibri" pitchFamily="34" charset="0"/>
                <a:cs typeface="Calibri" pitchFamily="34" charset="0"/>
              </a:rPr>
              <a:t>Але у серці проросли</a:t>
            </a:r>
            <a:endParaRPr lang="ru-RU" sz="800">
              <a:cs typeface="Arial" charset="0"/>
            </a:endParaRPr>
          </a:p>
          <a:p>
            <a:pPr eaLnBrk="0" hangingPunct="0"/>
            <a:r>
              <a:rPr lang="ru-RU" sz="1400">
                <a:latin typeface="Times New Roman" pitchFamily="18" charset="0"/>
                <a:ea typeface="Calibri" pitchFamily="34" charset="0"/>
                <a:cs typeface="Calibri" pitchFamily="34" charset="0"/>
              </a:rPr>
              <a:t>І думи й плач, тяжка неволя,</a:t>
            </a:r>
            <a:endParaRPr lang="ru-RU" sz="800">
              <a:cs typeface="Arial" charset="0"/>
            </a:endParaRPr>
          </a:p>
          <a:p>
            <a:pPr eaLnBrk="0" hangingPunct="0"/>
            <a:r>
              <a:rPr lang="ru-RU" sz="1400">
                <a:latin typeface="Times New Roman" pitchFamily="18" charset="0"/>
                <a:ea typeface="Calibri" pitchFamily="34" charset="0"/>
                <a:cs typeface="Calibri" pitchFamily="34" charset="0"/>
              </a:rPr>
              <a:t>Далеких прадідів зла доля.</a:t>
            </a:r>
            <a:endParaRPr lang="ru-RU" sz="800">
              <a:cs typeface="Arial" charset="0"/>
            </a:endParaRPr>
          </a:p>
          <a:p>
            <a:pPr eaLnBrk="0" hangingPunct="0"/>
            <a:r>
              <a:rPr lang="ru-RU" sz="1400">
                <a:latin typeface="Times New Roman" pitchFamily="18" charset="0"/>
                <a:ea typeface="Calibri" pitchFamily="34" charset="0"/>
                <a:cs typeface="Calibri" pitchFamily="34" charset="0"/>
              </a:rPr>
              <a:t>Не зна історія зупину.</a:t>
            </a:r>
            <a:endParaRPr lang="ru-RU" sz="800">
              <a:cs typeface="Arial" charset="0"/>
            </a:endParaRPr>
          </a:p>
          <a:p>
            <a:pPr eaLnBrk="0" hangingPunct="0"/>
            <a:r>
              <a:rPr lang="ru-RU" sz="1400">
                <a:latin typeface="Times New Roman" pitchFamily="18" charset="0"/>
                <a:ea typeface="Calibri" pitchFamily="34" charset="0"/>
                <a:cs typeface="Calibri" pitchFamily="34" charset="0"/>
              </a:rPr>
              <a:t>Твої тополі і калини</a:t>
            </a:r>
            <a:endParaRPr lang="ru-RU" sz="800">
              <a:cs typeface="Arial" charset="0"/>
            </a:endParaRPr>
          </a:p>
          <a:p>
            <a:pPr eaLnBrk="0" hangingPunct="0"/>
            <a:r>
              <a:rPr lang="ru-RU" sz="1400">
                <a:latin typeface="Times New Roman" pitchFamily="18" charset="0"/>
                <a:ea typeface="Calibri" pitchFamily="34" charset="0"/>
                <a:cs typeface="Calibri" pitchFamily="34" charset="0"/>
              </a:rPr>
              <a:t> Твої Дніпро і Тясмин, Рось</a:t>
            </a:r>
            <a:endParaRPr lang="ru-RU" sz="800">
              <a:cs typeface="Arial" charset="0"/>
            </a:endParaRPr>
          </a:p>
          <a:p>
            <a:pPr eaLnBrk="0" hangingPunct="0"/>
            <a:r>
              <a:rPr lang="ru-RU" sz="1400">
                <a:latin typeface="Times New Roman" pitchFamily="18" charset="0"/>
                <a:ea typeface="Calibri" pitchFamily="34" charset="0"/>
                <a:cs typeface="Calibri" pitchFamily="34" charset="0"/>
              </a:rPr>
              <a:t>Знесли усе, що довелось.</a:t>
            </a:r>
            <a:endParaRPr lang="ru-RU" sz="800">
              <a:cs typeface="Arial" charset="0"/>
            </a:endParaRPr>
          </a:p>
          <a:p>
            <a:pPr eaLnBrk="0" hangingPunct="0"/>
            <a:r>
              <a:rPr lang="ru-RU" sz="1400">
                <a:latin typeface="Times New Roman" pitchFamily="18" charset="0"/>
                <a:ea typeface="Calibri" pitchFamily="34" charset="0"/>
                <a:cs typeface="Calibri" pitchFamily="34" charset="0"/>
              </a:rPr>
              <a:t>На кручах цих від рясту синіх,</a:t>
            </a:r>
            <a:endParaRPr lang="ru-RU" sz="800">
              <a:cs typeface="Arial" charset="0"/>
            </a:endParaRPr>
          </a:p>
          <a:p>
            <a:pPr eaLnBrk="0" hangingPunct="0"/>
            <a:r>
              <a:rPr lang="ru-RU" sz="1400">
                <a:latin typeface="Times New Roman" pitchFamily="18" charset="0"/>
                <a:ea typeface="Calibri" pitchFamily="34" charset="0"/>
                <a:cs typeface="Calibri" pitchFamily="34" charset="0"/>
              </a:rPr>
              <a:t>Лунає слава Чигирина.</a:t>
            </a:r>
            <a:endParaRPr lang="ru-RU" sz="800">
              <a:cs typeface="Arial" charset="0"/>
            </a:endParaRPr>
          </a:p>
          <a:p>
            <a:pPr eaLnBrk="0" hangingPunct="0"/>
            <a:r>
              <a:rPr lang="ru-RU" sz="1400">
                <a:latin typeface="Times New Roman" pitchFamily="18" charset="0"/>
                <a:ea typeface="Calibri" pitchFamily="34" charset="0"/>
                <a:cs typeface="Calibri" pitchFamily="34" charset="0"/>
              </a:rPr>
              <a:t>Де розцвітають в полі маки,</a:t>
            </a:r>
            <a:endParaRPr lang="ru-RU" sz="800">
              <a:cs typeface="Arial" charset="0"/>
            </a:endParaRPr>
          </a:p>
          <a:p>
            <a:pPr eaLnBrk="0" hangingPunct="0"/>
            <a:r>
              <a:rPr lang="ru-RU" sz="1400">
                <a:latin typeface="Times New Roman" pitchFamily="18" charset="0"/>
                <a:ea typeface="Calibri" pitchFamily="34" charset="0"/>
                <a:cs typeface="Calibri" pitchFamily="34" charset="0"/>
              </a:rPr>
              <a:t>Навік заснули гайдамаки...</a:t>
            </a:r>
            <a:endParaRPr lang="ru-RU" sz="800">
              <a:cs typeface="Arial" charset="0"/>
            </a:endParaRPr>
          </a:p>
          <a:p>
            <a:pPr eaLnBrk="0" hangingPunct="0"/>
            <a:r>
              <a:rPr lang="ru-RU" sz="1400">
                <a:latin typeface="Times New Roman" pitchFamily="18" charset="0"/>
                <a:ea typeface="Calibri" pitchFamily="34" charset="0"/>
                <a:cs typeface="Calibri" pitchFamily="34" charset="0"/>
              </a:rPr>
              <a:t>Чи можем ми про те забути,</a:t>
            </a:r>
            <a:endParaRPr lang="ru-RU" sz="800">
              <a:cs typeface="Arial" charset="0"/>
            </a:endParaRPr>
          </a:p>
          <a:p>
            <a:pPr eaLnBrk="0" hangingPunct="0"/>
            <a:r>
              <a:rPr lang="ru-RU" sz="1400">
                <a:latin typeface="Times New Roman" pitchFamily="18" charset="0"/>
                <a:ea typeface="Calibri" pitchFamily="34" charset="0"/>
                <a:cs typeface="Calibri" pitchFamily="34" charset="0"/>
              </a:rPr>
              <a:t>Що тут козацькії загони </a:t>
            </a:r>
            <a:endParaRPr lang="ru-RU" sz="800">
              <a:cs typeface="Arial" charset="0"/>
            </a:endParaRPr>
          </a:p>
          <a:p>
            <a:pPr eaLnBrk="0" hangingPunct="0"/>
            <a:r>
              <a:rPr lang="ru-RU" sz="1400">
                <a:latin typeface="Times New Roman" pitchFamily="18" charset="0"/>
                <a:ea typeface="Calibri" pitchFamily="34" charset="0"/>
                <a:cs typeface="Calibri" pitchFamily="34" charset="0"/>
              </a:rPr>
              <a:t>Пройшли під прапором свободи</a:t>
            </a:r>
            <a:endParaRPr lang="ru-RU" sz="800">
              <a:cs typeface="Arial" charset="0"/>
            </a:endParaRPr>
          </a:p>
          <a:p>
            <a:pPr eaLnBrk="0" hangingPunct="0"/>
            <a:r>
              <a:rPr lang="ru-RU" sz="1400">
                <a:latin typeface="Times New Roman" pitchFamily="18" charset="0"/>
                <a:ea typeface="Calibri" pitchFamily="34" charset="0"/>
                <a:cs typeface="Calibri" pitchFamily="34" charset="0"/>
              </a:rPr>
              <a:t>На всю країну з гін у гони</a:t>
            </a:r>
            <a:endParaRPr lang="ru-RU" sz="800">
              <a:cs typeface="Arial" charset="0"/>
            </a:endParaRPr>
          </a:p>
          <a:p>
            <a:pPr eaLnBrk="0" hangingPunct="0"/>
            <a:r>
              <a:rPr lang="ru-RU" sz="1400">
                <a:latin typeface="Times New Roman" pitchFamily="18" charset="0"/>
                <a:ea typeface="Calibri" pitchFamily="34" charset="0"/>
                <a:cs typeface="Calibri" pitchFamily="34" charset="0"/>
              </a:rPr>
              <a:t>Летить омита смутком теплим,</a:t>
            </a:r>
            <a:endParaRPr lang="ru-RU" sz="800">
              <a:cs typeface="Arial" charset="0"/>
            </a:endParaRPr>
          </a:p>
          <a:p>
            <a:pPr eaLnBrk="0" hangingPunct="0"/>
            <a:r>
              <a:rPr lang="ru-RU" sz="1400">
                <a:latin typeface="Times New Roman" pitchFamily="18" charset="0"/>
                <a:ea typeface="Calibri" pitchFamily="34" charset="0"/>
                <a:cs typeface="Calibri" pitchFamily="34" charset="0"/>
              </a:rPr>
              <a:t> Полеглим пам</a:t>
            </a:r>
            <a:r>
              <a:rPr lang="en-US" sz="1400">
                <a:latin typeface="Times New Roman" pitchFamily="18" charset="0"/>
                <a:ea typeface="Calibri" pitchFamily="34" charset="0"/>
                <a:cs typeface="Calibri" pitchFamily="34" charset="0"/>
              </a:rPr>
              <a:t>`</a:t>
            </a:r>
            <a:r>
              <a:rPr lang="ru-RU" sz="1400">
                <a:latin typeface="Times New Roman" pitchFamily="18" charset="0"/>
                <a:ea typeface="Calibri" pitchFamily="34" charset="0"/>
                <a:cs typeface="Calibri" pitchFamily="34" charset="0"/>
              </a:rPr>
              <a:t>ять - </a:t>
            </a:r>
            <a:r>
              <a:rPr lang="ru-RU" sz="1400">
                <a:latin typeface="Calibri" pitchFamily="34" charset="0"/>
                <a:ea typeface="Calibri" pitchFamily="34" charset="0"/>
                <a:cs typeface="Calibri" pitchFamily="34" charset="0"/>
              </a:rPr>
              <a:t>«</a:t>
            </a:r>
            <a:r>
              <a:rPr lang="ru-RU" sz="1400">
                <a:latin typeface="Times New Roman" pitchFamily="18" charset="0"/>
                <a:ea typeface="Calibri" pitchFamily="34" charset="0"/>
                <a:cs typeface="Calibri" pitchFamily="34" charset="0"/>
              </a:rPr>
              <a:t>Степом, степом...</a:t>
            </a:r>
            <a:r>
              <a:rPr lang="ru-RU" sz="1400">
                <a:latin typeface="Calibri" pitchFamily="34" charset="0"/>
                <a:ea typeface="Calibri" pitchFamily="34" charset="0"/>
                <a:cs typeface="Calibri" pitchFamily="34" charset="0"/>
              </a:rPr>
              <a:t>»</a:t>
            </a:r>
            <a:endParaRPr lang="ru-RU" sz="800">
              <a:cs typeface="Arial" charset="0"/>
            </a:endParaRPr>
          </a:p>
          <a:p>
            <a:pPr eaLnBrk="0" hangingPunct="0"/>
            <a:r>
              <a:rPr lang="ru-RU" sz="1400">
                <a:latin typeface="Times New Roman" pitchFamily="18" charset="0"/>
                <a:ea typeface="Calibri" pitchFamily="34" charset="0"/>
                <a:cs typeface="Calibri" pitchFamily="34" charset="0"/>
              </a:rPr>
              <a:t>Тобі мій краю, в щирім слові</a:t>
            </a:r>
            <a:endParaRPr lang="ru-RU" sz="800">
              <a:cs typeface="Arial" charset="0"/>
            </a:endParaRPr>
          </a:p>
          <a:p>
            <a:pPr eaLnBrk="0" hangingPunct="0"/>
            <a:r>
              <a:rPr lang="ru-RU" sz="1400">
                <a:latin typeface="Times New Roman" pitchFamily="18" charset="0"/>
                <a:ea typeface="Calibri" pitchFamily="34" charset="0"/>
                <a:cs typeface="Calibri" pitchFamily="34" charset="0"/>
              </a:rPr>
              <a:t>І я освідчуюсь в любові... (Л. Тараненко)</a:t>
            </a:r>
            <a:endParaRPr lang="ru-RU">
              <a:cs typeface="Arial" charset="0"/>
            </a:endParaRPr>
          </a:p>
        </p:txBody>
      </p:sp>
      <p:pic>
        <p:nvPicPr>
          <p:cNvPr id="2150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9000" y="1219200"/>
            <a:ext cx="542925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uk-UA" sz="2400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Катеринопільський</a:t>
            </a:r>
            <a:r>
              <a:rPr lang="uk-UA" sz="24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район</a:t>
            </a:r>
            <a:endParaRPr lang="ru-RU" sz="2400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30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Катеринопільський район розташований на півдні Черкаської області. Район, як адміністративно-територіальна одиниця, сформовано у 1923 році</a:t>
            </a:r>
          </a:p>
          <a:p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 межує з  Тальнівським, Звенигородським, Шполянським районами та Кіровоградською областю</a:t>
            </a:r>
          </a:p>
        </p:txBody>
      </p:sp>
      <p:pic>
        <p:nvPicPr>
          <p:cNvPr id="22531" name="Содержимое 4" descr="http://www.our-travels.info/ost/foto/Ukraine/Cherkass/Katerinopol/001_b.gif"/>
          <p:cNvPicPr>
            <a:picLocks noGrp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357688" y="1000125"/>
            <a:ext cx="4786312" cy="535781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uk-UA" sz="2400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Катеринопільський</a:t>
            </a:r>
            <a:r>
              <a:rPr lang="uk-UA" sz="24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район</a:t>
            </a:r>
            <a:endParaRPr lang="ru-RU" sz="2400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54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28750"/>
            <a:ext cx="4038600" cy="4697413"/>
          </a:xfrm>
        </p:spPr>
        <p:txBody>
          <a:bodyPr/>
          <a:lstStyle/>
          <a:p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Унікальні  пам'ятки зберігаються в трьох заказниках: Кайтанівському ботанічному, Великовиськівському комплексному, Тікицькому ентомологічному. Унікальними є також три підземні джерела в Гринівському урочищі поблизу села Гуляйполе, які живлять Гнилий Тікич. </a:t>
            </a:r>
          </a:p>
        </p:txBody>
      </p:sp>
      <p:pic>
        <p:nvPicPr>
          <p:cNvPr id="23555" name="Содержимое 4" descr="http://static.panoramio.com/photos/1920x1280/41058456.jpg"/>
          <p:cNvPicPr>
            <a:picLocks noGrp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5286375" y="1143000"/>
            <a:ext cx="3109913" cy="1928813"/>
          </a:xfrm>
        </p:spPr>
      </p:pic>
      <p:pic>
        <p:nvPicPr>
          <p:cNvPr id="23556" name="Рисунок 5" descr="http://uchebilka.ru/pars_docs/refs/99/98986/98986_html_25f32ec8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5" y="4214813"/>
            <a:ext cx="4011613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Рисунок 6" descr="http://kurs.znate.ru/pars_docs/refs/160/159289/159289_html_m7ed1e5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72063" y="3929063"/>
            <a:ext cx="3440112" cy="221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14282" y="214290"/>
            <a:ext cx="8686800" cy="8382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uk-UA" sz="24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Павло  Петрович     </a:t>
            </a:r>
            <a:r>
              <a:rPr lang="uk-UA" sz="2400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Филипович</a:t>
            </a:r>
            <a:r>
              <a:rPr lang="uk-UA" sz="24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4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4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(2 вересня    1891 – 3 листопада 1937)</a:t>
            </a:r>
            <a:endParaRPr lang="ru-RU" sz="2400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endParaRPr lang="ru-RU" sz="2900" dirty="0">
              <a:cs typeface="Times New Roman" pitchFamily="18" charset="0"/>
            </a:endParaRPr>
          </a:p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uk-UA" sz="2900" dirty="0">
                <a:cs typeface="Times New Roman" pitchFamily="18" charset="0"/>
              </a:rPr>
              <a:t>Народився у с. </a:t>
            </a:r>
            <a:r>
              <a:rPr lang="uk-UA" sz="2900" dirty="0" err="1">
                <a:cs typeface="Times New Roman" pitchFamily="18" charset="0"/>
              </a:rPr>
              <a:t>Кайтанівці</a:t>
            </a:r>
            <a:r>
              <a:rPr lang="uk-UA" sz="2900" dirty="0">
                <a:cs typeface="Times New Roman" pitchFamily="18" charset="0"/>
              </a:rPr>
              <a:t> Звенигородського повіту Київської губернії (тепер </a:t>
            </a:r>
            <a:r>
              <a:rPr lang="uk-UA" sz="2900" dirty="0" err="1">
                <a:cs typeface="Times New Roman" pitchFamily="18" charset="0"/>
              </a:rPr>
              <a:t>Катеринопільського</a:t>
            </a:r>
            <a:r>
              <a:rPr lang="uk-UA" sz="2900" dirty="0">
                <a:cs typeface="Times New Roman" pitchFamily="18" charset="0"/>
              </a:rPr>
              <a:t> району Черкаської області) у родині священика.</a:t>
            </a:r>
            <a:endParaRPr lang="ru-RU" sz="2900" dirty="0">
              <a:cs typeface="Times New Roman" pitchFamily="18" charset="0"/>
            </a:endParaRPr>
          </a:p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uk-UA" sz="2900" dirty="0">
                <a:cs typeface="Times New Roman" pitchFamily="18" charset="0"/>
              </a:rPr>
              <a:t>Середню освіту здобув у </a:t>
            </a:r>
            <a:r>
              <a:rPr lang="uk-UA" sz="2900" dirty="0" err="1">
                <a:cs typeface="Times New Roman" pitchFamily="18" charset="0"/>
              </a:rPr>
              <a:t>Златопільській</a:t>
            </a:r>
            <a:r>
              <a:rPr lang="uk-UA" sz="2900" dirty="0">
                <a:cs typeface="Times New Roman" pitchFamily="18" charset="0"/>
              </a:rPr>
              <a:t> гімназії та у Колегії Павла Ґалаґана у Києві. У 1910-15 студіював </a:t>
            </a:r>
            <a:r>
              <a:rPr lang="uk-UA" sz="2900" dirty="0" err="1">
                <a:cs typeface="Times New Roman" pitchFamily="18" charset="0"/>
              </a:rPr>
              <a:t>слов'яно-російську</a:t>
            </a:r>
            <a:r>
              <a:rPr lang="uk-UA" sz="2900" dirty="0">
                <a:cs typeface="Times New Roman" pitchFamily="18" charset="0"/>
              </a:rPr>
              <a:t> філологію на історично-філологічному факультеті Київського університету Святого Володимира, як учень академіка Володимира Перетца. Навчався також на правознавчому факультеті.</a:t>
            </a:r>
            <a:endParaRPr lang="ru-RU" sz="2900" dirty="0">
              <a:cs typeface="Times New Roman" pitchFamily="18" charset="0"/>
            </a:endParaRPr>
          </a:p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uk-UA" sz="2900" dirty="0">
                <a:cs typeface="Times New Roman" pitchFamily="18" charset="0"/>
              </a:rPr>
              <a:t>Після навчання залишився працювати в університеті як стипендіат (його тогочасна праця про життя і творчість російського поета Євгена Баратинського була нагороджена золотою медаллю і в 1917 вийшла окремим виданням</a:t>
            </a:r>
            <a:r>
              <a:rPr lang="uk-UA" sz="2900" dirty="0" smtClean="0">
                <a:cs typeface="Times New Roman" pitchFamily="18" charset="0"/>
              </a:rPr>
              <a:t>),приват-доцент </a:t>
            </a:r>
            <a:r>
              <a:rPr lang="uk-UA" sz="2900" dirty="0">
                <a:cs typeface="Times New Roman" pitchFamily="18" charset="0"/>
              </a:rPr>
              <a:t>і згодом як професор до 1935 р.</a:t>
            </a:r>
            <a:endParaRPr lang="ru-RU" sz="2900" dirty="0">
              <a:cs typeface="Times New Roman" pitchFamily="18" charset="0"/>
            </a:endParaRPr>
          </a:p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endParaRPr lang="ru-RU" sz="2900" dirty="0">
              <a:cs typeface="Times New Roman" pitchFamily="18" charset="0"/>
            </a:endParaRPr>
          </a:p>
        </p:txBody>
      </p:sp>
      <p:pic>
        <p:nvPicPr>
          <p:cNvPr id="24579" name="Рисунок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214313"/>
            <a:ext cx="1928813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1582</TotalTime>
  <Words>1862</Words>
  <Application>Microsoft Office PowerPoint</Application>
  <PresentationFormat>Экран (4:3)</PresentationFormat>
  <Paragraphs>138</Paragraphs>
  <Slides>38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Шаблон оформления</vt:lpstr>
      </vt:variant>
      <vt:variant>
        <vt:i4>9</vt:i4>
      </vt:variant>
      <vt:variant>
        <vt:lpstr>Заголовки слайдов</vt:lpstr>
      </vt:variant>
      <vt:variant>
        <vt:i4>38</vt:i4>
      </vt:variant>
    </vt:vector>
  </HeadingPairs>
  <TitlesOfParts>
    <vt:vector size="54" baseType="lpstr">
      <vt:lpstr>Arial</vt:lpstr>
      <vt:lpstr>Franklin Gothic Medium</vt:lpstr>
      <vt:lpstr>Franklin Gothic Book</vt:lpstr>
      <vt:lpstr>Wingdings 2</vt:lpstr>
      <vt:lpstr>Calibri</vt:lpstr>
      <vt:lpstr>Times New Roman</vt:lpstr>
      <vt:lpstr>Book Antiqua</vt:lpstr>
      <vt:lpstr>Трек</vt:lpstr>
      <vt:lpstr>Трек</vt:lpstr>
      <vt:lpstr>Трек</vt:lpstr>
      <vt:lpstr>Трек</vt:lpstr>
      <vt:lpstr>Трек</vt:lpstr>
      <vt:lpstr>Трек</vt:lpstr>
      <vt:lpstr>Трек</vt:lpstr>
      <vt:lpstr>Трек</vt:lpstr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ГРИГОРІЙ ДІХТЯРЕНКО (10 СІЧНЯ 1950)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Павло Петрович Филипович</dc:title>
  <dc:creator>Юля</dc:creator>
  <cp:lastModifiedBy>User</cp:lastModifiedBy>
  <cp:revision>208</cp:revision>
  <dcterms:created xsi:type="dcterms:W3CDTF">2016-01-26T09:00:58Z</dcterms:created>
  <dcterms:modified xsi:type="dcterms:W3CDTF">2017-02-27T08:06:20Z</dcterms:modified>
</cp:coreProperties>
</file>