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314" r:id="rId2"/>
    <p:sldId id="282" r:id="rId3"/>
    <p:sldId id="301" r:id="rId4"/>
    <p:sldId id="305" r:id="rId5"/>
    <p:sldId id="307" r:id="rId6"/>
    <p:sldId id="281" r:id="rId7"/>
    <p:sldId id="283" r:id="rId8"/>
    <p:sldId id="302" r:id="rId9"/>
    <p:sldId id="310" r:id="rId10"/>
    <p:sldId id="258" r:id="rId11"/>
    <p:sldId id="298" r:id="rId12"/>
    <p:sldId id="259" r:id="rId13"/>
    <p:sldId id="299" r:id="rId14"/>
    <p:sldId id="262" r:id="rId15"/>
    <p:sldId id="265" r:id="rId16"/>
    <p:sldId id="300" r:id="rId17"/>
    <p:sldId id="267" r:id="rId18"/>
    <p:sldId id="309" r:id="rId19"/>
    <p:sldId id="292" r:id="rId20"/>
    <p:sldId id="263" r:id="rId21"/>
    <p:sldId id="264" r:id="rId22"/>
    <p:sldId id="288" r:id="rId23"/>
    <p:sldId id="294" r:id="rId24"/>
    <p:sldId id="317" r:id="rId25"/>
    <p:sldId id="293" r:id="rId26"/>
    <p:sldId id="295" r:id="rId27"/>
    <p:sldId id="318" r:id="rId28"/>
    <p:sldId id="289" r:id="rId29"/>
    <p:sldId id="287" r:id="rId30"/>
    <p:sldId id="271" r:id="rId31"/>
    <p:sldId id="286" r:id="rId32"/>
    <p:sldId id="319" r:id="rId33"/>
    <p:sldId id="278" r:id="rId34"/>
    <p:sldId id="297" r:id="rId35"/>
    <p:sldId id="316" r:id="rId36"/>
    <p:sldId id="312" r:id="rId37"/>
    <p:sldId id="315" r:id="rId38"/>
    <p:sldId id="313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223CA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83" autoAdjust="0"/>
    <p:restoredTop sz="94660"/>
  </p:normalViewPr>
  <p:slideViewPr>
    <p:cSldViewPr>
      <p:cViewPr varScale="1">
        <p:scale>
          <a:sx n="107" d="100"/>
          <a:sy n="107" d="100"/>
        </p:scale>
        <p:origin x="-7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841ADA0-C144-418A-ABEC-CDC99C9784F4}" type="datetimeFigureOut">
              <a:rPr lang="ru-RU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579B5FD-218D-438A-B0CA-60BB1AF9A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F8B9D59-E91A-4843-BE65-505D1A186A3D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79B5FD-218D-438A-B0CA-60BB1AF9AC1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9C4470D-752A-45A9-961C-54CEC9B016E1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4017127-B9FB-4037-BF46-AECAA7B323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8DE950-021D-4AD0-9E5E-3CE49C72FC1E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A5AAB9D-FE2F-4F44-9218-8DCAB3499A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7A50E4D-1532-400C-9494-21B050968B91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67813-B806-49FC-9994-898D6F970B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DB0DFCF-64CA-4769-9AE9-C800ADDC6402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A3ECC5-3157-4617-8FE9-D8E96D7FC2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9DD32C6-3463-47BA-AE6B-2A47D3FFC00D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C91E165-C0BE-4A10-A59D-C18FE86A4A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164F961-B21A-4411-B314-CAA80FDF7CAA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F31CE88-2A10-4CC8-A28D-F69A7D0C86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12D1514-3714-4E7F-B65B-A1A3D6ED40F0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D76DE6C-0386-49C7-8570-F435FF4BCF1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D1C140F-002F-441D-A8A8-8818F6086F0A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1EC0518-1571-47BA-868E-3B86C7B259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18015F3-3A54-49BB-9E00-80868DC6DF6C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73A0BFC-B93F-4783-8B9F-43DC114E2D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DCB6F9C1-8E4C-4003-A7AC-A4FC5F9B7AB1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AC99F51-ACC8-40D7-AA8D-925CDA6E3BD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32EE8B-B4D2-46C4-A526-6A5F3F7A6617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E4BB2AD-64D0-4C03-B5C6-229F4D3366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067C758-123C-4A70-BF44-821F36B4BE5E}" type="datetimeFigureOut">
              <a:rPr lang="ru-RU" smtClean="0"/>
              <a:pPr>
                <a:defRPr/>
              </a:pPr>
              <a:t>10.02.2016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A408B83-D3AE-441E-BB06-5DB1B637A0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etryclub.com.ua/metrs.php?id=119&amp;type=tvorch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oetryclub.com.ua/metrs.php?id=320&amp;type=biogr" TargetMode="Externa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3;&#1086;&#1085;&#1076;&#1072;&#1088;&#1077;&#1085;&#1082;&#1086;\&#1056;&#1086;&#1073;&#1086;&#1090;&#1072;%20&#1041;&#1086;&#1085;&#1076;&#1072;&#1088;&#1077;&#1085;&#1082;&#1086;\&#1084;&#1077;&#1076;&#1110;&#1072;&#1076;&#1086;&#1076;&#1072;&#1090;&#1082;&#1080;\&#1054;&#1083;&#1077;&#1082;&#1089;&#1072;&#1085;&#1076;&#1088;%20&#1054;&#1083;&#1077;&#1089;&#1100;%20&#8211;%20&#1047;%20&#1078;&#1091;&#1088;&#1073;&#1086;&#1102;%20&#1088;&#1072;&#1076;&#1110;&#1089;&#1090;&#1100;%20&#1086;&#1073;&#1085;&#1103;&#1083;&#1072;&#1089;&#1100;.mp3" TargetMode="Externa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virchi.narod.ru/poeziya/praga-livizzka-holodna.htm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hyperlink" Target="http://www.poetryclub.com.ua/metrs.php?id=132&amp;type=tvorch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4%D0%BE%D0%BD%D1%86%D0%BE%D0%B2,_%D0%94%D0%BC%D0%B8%D1%82%D1%80%D0%B8%D0%B9_%D0%98%D0%B2%D0%B0%D0%BD%D0%BE%D0%B2%D0%B8%D1%87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oetryclub.com.ua/metrs.php?id=325&amp;type=biogr" TargetMode="Externa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oetryclub.com.ua/metrs.php?id=324&amp;type=biogr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www.poetryclub.com.ua/metrs.php?id=138&amp;type=tvorch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etryclub.com.ua/metrs.php?id=139&amp;type=tvorch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etryclub.com.ua/metrs.php?id=322&amp;type=biogr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k.wikipedia.org/wiki/%D0%A1%D1%82%D0%B5%D1%84%D0%B0%D0%BD%D0%BE%D0%B2%D0%B8%D1%87_%D0%9E%D0%BB%D0%B5%D0%BA%D1%81%D0%B0_%D0%9A%D0%BE%D1%80%D0%BE%D0%BD%D0%B0%D1%82%D0%BE%D0%B2%D0%B8%D1%87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onlyart.org.ua/?page_id=7173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1084;&#1077;&#1076;&#1110;&#1072;&#1076;&#1086;&#1076;&#1072;&#1090;&#1082;&#1080;/_vgen_Malanyuk_-_Stilet_chi_stilos_chita_V_ktor_Naumenko__muzofon.org.mp3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3;&#1086;&#1085;&#1076;&#1072;&#1088;&#1077;&#1085;&#1082;&#1086;\&#1084;&#1077;&#1076;&#1110;&#1072;&#1076;&#1086;&#1076;&#1072;&#1090;&#1082;&#1080;\_vgen_Malanyuk_-_Stilet_chi_stilos_chita_V_ktor_Naumenko__muzofon.org.mp3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library.kr.ua/novini/2016/malanuk-voice.html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hyperlink" Target="http://poetry.uazone.net/malanuk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73;&#1086;&#1085;&#1076;&#1072;&#1088;&#1077;&#1085;&#1082;&#1086;\&#1084;&#1077;&#1076;&#1110;&#1072;&#1076;&#1086;&#1076;&#1072;&#1090;&#1082;&#1080;\_vgen_Malanyuk_-_Stilet_chi_stilos_chita_V_ktor_Naumenko__muzofon.org.mp3" TargetMode="Externa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ukrlit.vn.ua/zno1/72.html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krlib.com.ua/encycl/group/printout.php?number=11" TargetMode="External"/><Relationship Id="rId2" Type="http://schemas.openxmlformats.org/officeDocument/2006/relationships/hyperlink" Target="http://www.parta.com.ua/composition/view/571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brary.kr.ua/novini/2016/malanuk-voice.html" TargetMode="External"/><Relationship Id="rId5" Type="http://schemas.openxmlformats.org/officeDocument/2006/relationships/hyperlink" Target="http://svitppt.com.ua/zarubizhna-literatura/poeti-prazkoi-shkoli-evgen-malanyuk.html" TargetMode="External"/><Relationship Id="rId4" Type="http://schemas.openxmlformats.org/officeDocument/2006/relationships/hyperlink" Target="http://uk.wikipedia.org/wiki/&#1055;&#1088;&#1072;&#1079;&#1100;&#1082;&#1072;_&#1096;&#1082;&#1086;&#1083;&#1072;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virchi.narod.ru/poeziya/praga.htm" TargetMode="External"/><Relationship Id="rId2" Type="http://schemas.openxmlformats.org/officeDocument/2006/relationships/hyperlink" Target="https://www.youtube.com/watch?v=FI9VJ1XdCew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rok-online.com.ua/ukrlit.php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vgolos.com.ua/articles/yevropeyskyy_lider_yakyy_tsinuvav_ukraintsiv_106593.html?print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migraciya.com.ua/news/ukrainian-abroad/ua-ukrainian-in-the-czech-republic/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A3%D0%BA%D1%80%D0%B0%D1%97%D0%BD%D1%86%D1%96_%D0%B2_%D0%A7%D0%B5%D1%85%D1%96%D1%97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krlib.com.ua/encycl/group/printout.php?number=2" TargetMode="External"/><Relationship Id="rId2" Type="http://schemas.openxmlformats.org/officeDocument/2006/relationships/hyperlink" Target="http://pidruchniki.com/15890315/literatura/neoromantiz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467544" y="116632"/>
            <a:ext cx="8496944" cy="1656184"/>
          </a:xfrm>
          <a:gradFill flip="none" rotWithShape="1">
            <a:gsLst>
              <a:gs pos="69000">
                <a:schemeClr val="accent1">
                  <a:tint val="66000"/>
                  <a:satMod val="160000"/>
                  <a:alpha val="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/>
          <a:lstStyle/>
          <a:p>
            <a:pPr eaLnBrk="1" hangingPunct="1">
              <a:defRPr/>
            </a:pP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Еміграційна література (оглядово).</a:t>
            </a:r>
            <a:b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“Празька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поетична школа ”  української поезії</a:t>
            </a:r>
            <a:r>
              <a:rPr lang="uk-UA" sz="2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Євген Маланюк. </a:t>
            </a:r>
            <a:b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772816"/>
            <a:ext cx="3379479" cy="473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D:\Людмилочка\ukr уроки\ukr lit\О Олесь\олекс Олесь батько Ольжича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772816"/>
            <a:ext cx="3347864" cy="48535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8" descr="D:\Людмилочка\ukr уроки\ukr lit\Маланюк\emc01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5940152" y="1772816"/>
            <a:ext cx="3203848" cy="48574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Людмилочка\ukr уроки\ukr lit\О Олесь\Олександр Олес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5341"/>
            <a:ext cx="4104456" cy="580265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Представники празької школи</a:t>
            </a:r>
            <a: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1-ше найстарше покоління</a:t>
            </a:r>
            <a:endParaRPr lang="ru-RU" sz="32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733256"/>
            <a:ext cx="4104456" cy="830997"/>
          </a:xfrm>
          <a:prstGeom prst="rect">
            <a:avLst/>
          </a:prstGeom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Засновник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“празької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школи”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klen_yurij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1052513"/>
            <a:ext cx="3744913" cy="549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04048" y="5733256"/>
            <a:ext cx="3744416" cy="830997"/>
          </a:xfrm>
          <a:prstGeom prst="rect">
            <a:avLst/>
          </a:prstGeom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Юрій Клен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поет-неокласик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39552" y="404664"/>
            <a:ext cx="3600400" cy="461665"/>
          </a:xfrm>
          <a:prstGeom prst="rect">
            <a:avLst/>
          </a:prstGeom>
        </p:spPr>
        <p:style>
          <a:lnRef idx="1">
            <a:schemeClr val="accent6"/>
          </a:lnRef>
          <a:fillRef idx="1002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Олександр Олесь –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2000240"/>
            <a:ext cx="39290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 журбою радість обнялась…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 сльозах, як в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жемчугах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, мій сміх.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 з дивним ранком ніч злилась,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 як мені розняти їх?! </a:t>
            </a:r>
          </a:p>
          <a:p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 обіймах з радістю журба.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Одна летить, друга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спиня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…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 йде між ними боротьба, 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 дужчий хто — не знаю я…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1906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388843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Олександр Олесь – З журбою радість обнялас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24288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0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334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2-ге старше покоління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Рисунок 6" descr="лів сім2.JPG"/>
          <p:cNvPicPr>
            <a:picLocks noChangeAspect="1"/>
          </p:cNvPicPr>
          <p:nvPr/>
        </p:nvPicPr>
        <p:blipFill>
          <a:blip r:embed="rId2" cstate="print"/>
          <a:srcRect b="6065"/>
          <a:stretch>
            <a:fillRect/>
          </a:stretch>
        </p:blipFill>
        <p:spPr bwMode="auto">
          <a:xfrm>
            <a:off x="179512" y="764704"/>
            <a:ext cx="501015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79512" y="4293096"/>
            <a:ext cx="5148262" cy="12954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Наталя </a:t>
            </a:r>
            <a:r>
              <a:rPr lang="uk-UA" sz="28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Лівицька-Холодна</a:t>
            </a: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дочка Президента УНР в </a:t>
            </a:r>
            <a:r>
              <a:rPr lang="uk-UA" sz="2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екзилі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(за кордоном)</a:t>
            </a:r>
            <a:endParaRPr lang="ru-RU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9813" y="5949280"/>
            <a:ext cx="30241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Євген Маланюк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836712"/>
            <a:ext cx="32670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366" y="331038"/>
            <a:ext cx="8954137" cy="633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67544" y="1052736"/>
            <a:ext cx="57606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Я в країні вишневій зросла -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дівча з золотою косою,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повне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ніжности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і тепла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несвідомости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спокою.</a:t>
            </a:r>
          </a:p>
          <a:p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11960" y="105273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І були коло хати грядки,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а на них чорнобривці й айстри,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а ввечері батькові казки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з водяником і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чугайстром</a:t>
            </a:r>
            <a:endParaRPr lang="ru-RU" sz="2000" dirty="0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708920"/>
            <a:ext cx="2520280" cy="333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971600" y="6093296"/>
            <a:ext cx="2966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Наталя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Лівицька-Холодна</a:t>
            </a:r>
            <a:endParaRPr lang="ru-RU" dirty="0"/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 cstate="print">
            <a:lum bright="-1000" contrast="-1000"/>
          </a:blip>
          <a:srcRect/>
          <a:stretch>
            <a:fillRect/>
          </a:stretch>
        </p:blipFill>
        <p:spPr bwMode="auto">
          <a:xfrm>
            <a:off x="5292080" y="2780928"/>
            <a:ext cx="2554320" cy="3344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92150"/>
            <a:ext cx="3960813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787900" y="5300663"/>
            <a:ext cx="374491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23528" y="5517232"/>
            <a:ext cx="3960440" cy="134076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Дмитро </a:t>
            </a:r>
            <a:r>
              <a:rPr lang="uk-UA" sz="28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Донцов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– </a:t>
            </a:r>
          </a:p>
          <a:p>
            <a:pPr algn="ctr">
              <a:defRPr/>
            </a:pPr>
            <a:r>
              <a:rPr lang="uk-UA" sz="2800" b="1" dirty="0" err="1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“злий</a:t>
            </a: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2800" b="1" dirty="0" err="1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геній”</a:t>
            </a: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– 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ідеолог тероризму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Содержимое 7" descr="Липа Юрій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859338" y="765175"/>
            <a:ext cx="4032250" cy="5532438"/>
          </a:xfrm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860032" y="5517232"/>
            <a:ext cx="4032448" cy="134076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5"/>
              </a:rPr>
              <a:t>Юрій Липа </a:t>
            </a:r>
            <a:r>
              <a:rPr lang="uk-UA" sz="28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– 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поет, противник </a:t>
            </a:r>
            <a:r>
              <a:rPr lang="uk-UA" sz="2800" b="1" dirty="0" err="1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“донцовізму”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611560" y="116632"/>
            <a:ext cx="822960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2-ге старше покоління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609975"/>
            <a:ext cx="60960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43608" y="116632"/>
            <a:ext cx="417646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Юрій Липа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  степу,  де  миються  ховрашки,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На  небесах,  де  спокій  ліг,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Куди  зирну,  там  легкі  пташки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Грайливих  усміхів  твоїх,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Бо  нині  в  зелені  гайовій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Серед  дубів,  що  —  нарівні,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Я  з  дивним  птахом  на  розмові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Пізнав  закони  чарівні,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Що  ти  є  скрізь,  що  дише  злотом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Твого  імення  вся  земля,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І  смужок  рожі  попід  плотом,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І  марш  оружний  короля.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Що  світ  —  жіночість  незрівняна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У  вірності,  що  світлом  є,—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І  в  серце  глянув  він  моє,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І  очі  мав,  як  ти,  кохана.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940152" y="404664"/>
            <a:ext cx="295763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228184" y="4221088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Юрій Липа - прихильник реформ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116632"/>
            <a:ext cx="1928107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Оксана_Лятуринсь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692150"/>
            <a:ext cx="4032250" cy="6049963"/>
          </a:xfrm>
        </p:spPr>
      </p:pic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61975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3-тє молодше покоління</a:t>
            </a:r>
            <a:endParaRPr lang="ru-RU" sz="3600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0" y="5517232"/>
            <a:ext cx="3995936" cy="11967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4"/>
              </a:rPr>
              <a:t>Оксана Лятуринська</a:t>
            </a:r>
            <a:endParaRPr lang="uk-UA" sz="36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067175" y="3429000"/>
            <a:ext cx="43402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2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eaLnBrk="0" hangingPunct="0"/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 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31432" y="5214950"/>
            <a:ext cx="51125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День догоряв так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світозарно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Душа просила корабля.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Десь біля голосила Карна, 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тужила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Жля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Оксана Лятуринська </a:t>
            </a:r>
            <a:r>
              <a:rPr lang="uk-UA" sz="1400" b="1" dirty="0" err="1" smtClean="0">
                <a:latin typeface="Times New Roman" pitchFamily="18" charset="0"/>
                <a:cs typeface="Times New Roman" pitchFamily="18" charset="0"/>
              </a:rPr>
              <a:t>“Жилились</a:t>
            </a:r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 стязі, пнулись вгору…”</a:t>
            </a:r>
            <a:endParaRPr lang="uk-UA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3-тє молодше покоління</a:t>
            </a:r>
            <a:endParaRPr lang="ru-RU" sz="4000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50824" y="5805264"/>
            <a:ext cx="3817119" cy="86409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uk-UA" sz="36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2"/>
              </a:rPr>
              <a:t>Олена </a:t>
            </a:r>
            <a:r>
              <a:rPr lang="uk-UA" sz="36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2"/>
              </a:rPr>
              <a:t>Теліга</a:t>
            </a:r>
            <a:endParaRPr lang="uk-UA" sz="36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uk-UA" sz="20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Подєбради</a:t>
            </a: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1920р</a:t>
            </a:r>
            <a:endParaRPr lang="ru-RU" sz="20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D:\Людмилочка\ЛІТЕРАТУРА\олена шовгеніва подєбради 20 рі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908050"/>
            <a:ext cx="38100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995936" y="1628800"/>
            <a:ext cx="4968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Гойдайте ж кличний дзвін! 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Крешіть вогонь із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кремнів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! </a:t>
            </a:r>
          </a:p>
          <a:p>
            <a:pPr algn="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Ми ж, радістю життя вас напоївши вщерть,— 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Без металевих слів і без зітхань даремних 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 ваших же слідах підемо хоч на смерть! 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(«Мужчинам»)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9" descr="D:\Людмилочка\желя кар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00438"/>
            <a:ext cx="3686827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uk-UA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3-тє молодше покоління</a:t>
            </a:r>
            <a:endParaRPr lang="ru-RU" sz="4000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067175" y="981075"/>
            <a:ext cx="484663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uk-UA" sz="240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9" descr="D:\Людмилочка\ukr уроки\ukr lit\ПРАЗЬКА ШКОЛА\ольжич олег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836712"/>
            <a:ext cx="3925507" cy="54269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51520" y="5805264"/>
            <a:ext cx="3960440" cy="7191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1002">
            <a:schemeClr val="lt1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Олег Ольжич</a:t>
            </a:r>
            <a:endParaRPr lang="ru-RU" sz="4400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928670"/>
            <a:ext cx="42862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 ясні зорі і за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тихії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води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Твоїх степів, спустошених огнем,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Світи запалим, стопчемо народи!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 Україно! Слухай, ми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ідем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(“О, Україно! Хай нас</a:t>
            </a: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	 людство  судить…”)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***       ***      ***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Нам дано відрізнити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зле й добре,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І прославити вірність,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невинність 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і  жертву героя.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***       ***      ***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Хто  має  уші  -  хай 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слуха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Хто  має  серце  -  люби!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Встає 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цитаделя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духа  -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Десятки  літ  боротьби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abytovych_html_4cd541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 flipH="1">
            <a:off x="755576" y="620688"/>
            <a:ext cx="2592288" cy="3712880"/>
          </a:xfrm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334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uk-UA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4-тє наймолодше покоління</a:t>
            </a:r>
            <a:endParaRPr lang="ru-RU" sz="4000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3717032"/>
            <a:ext cx="4033838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Леонід </a:t>
            </a:r>
            <a:r>
              <a:rPr lang="uk-UA" sz="2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Мосендз</a:t>
            </a:r>
            <a:endParaRPr lang="ru-RU" sz="24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836712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У 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татарви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шукали  оборони,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людьми  татарськими  воліли  бути,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бо  ханські  вже  миліші  були  пута,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аніж  свої, 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князівськії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,  закони.</a:t>
            </a:r>
          </a:p>
          <a:p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Ставали  в  Посполитій 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Кисілями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(В  гостині  більш  подобалось,  ніж  вдома.)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Від  справ  чужих  не  відчувалась  втома,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хоч  душі  й  руки  крились  мозолями.</a:t>
            </a:r>
          </a:p>
          <a:p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  Палаті  Грановитій  розбивали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собі  лоби,  чолом  цареві  б’ючи.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За  ранги  та  за  цяточки  блискучі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і  вольності,  і  звичаї  міняли.</a:t>
            </a:r>
          </a:p>
          <a:p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Імперіям  були  все  вірні  слуги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і 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ширили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до  безтяму  простори...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Раби-Баярди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вірністію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 хворі,</a:t>
            </a: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 честь  чужу  —  свою  дали  в  наругу...</a:t>
            </a:r>
          </a:p>
          <a:p>
            <a:endParaRPr lang="uk-UA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7" y="4293096"/>
            <a:ext cx="3872241" cy="218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02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ясувати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роль і місце поетів ,,празької </a:t>
            </a:r>
            <a:r>
              <a:rPr lang="uk-UA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школи”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українському літературному процесі</a:t>
            </a:r>
          </a:p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Зрозуміти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що об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єднало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поетів-емігрантів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Розкрити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особливості стилю поетів-пражан</a:t>
            </a:r>
          </a:p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Познайомитися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 окремими представниками ,,празької </a:t>
            </a:r>
            <a:r>
              <a:rPr lang="uk-UA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uk-UA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uk-UA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Звернути увагу на творчу діяльність Євгена Маланюка, його вплив на творчість поетів 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" action="ppaction://noaction"/>
              </a:rPr>
              <a:t>екзилу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Мета уроку</a:t>
            </a:r>
            <a:endParaRPr lang="ru-RU" sz="6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ефанович_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881031"/>
            <a:ext cx="3816424" cy="5356281"/>
          </a:xfrm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>
            <a:normAutofit fontScale="90000"/>
          </a:bodyPr>
          <a:lstStyle/>
          <a:p>
            <a:r>
              <a:rPr lang="uk-UA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4-тє наймолодше покоління</a:t>
            </a:r>
            <a:endParaRPr lang="ru-RU" sz="4000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753175"/>
            <a:ext cx="3835127" cy="2872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16016" y="836712"/>
            <a:ext cx="41044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Хвилюють,  ходять,  шумлять  жита,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Злотисто-жовті,  украй  налиті,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Над  ними  неба  блакить  свята,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Ані  хмаринки  у  тій  блакиті.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Співає  срібна  в  душі  труба.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Душа  квітками,  як  клумби,  квітне,</a:t>
            </a:r>
          </a:p>
          <a:p>
            <a:r>
              <a:rPr lang="uk-UA" b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 Хліба  і  небо,  </a:t>
            </a:r>
            <a:r>
              <a:rPr lang="uk-UA" b="1" dirty="0" err="1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небо</a:t>
            </a:r>
            <a:r>
              <a:rPr lang="uk-UA" b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  й  хліба,—</a:t>
            </a:r>
          </a:p>
          <a:p>
            <a:r>
              <a:rPr lang="uk-UA" b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 Куди  не  глянеш,  жовто-блакитні...    </a:t>
            </a:r>
          </a:p>
          <a:p>
            <a:pPr algn="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Прага, 1923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539552" y="5517232"/>
            <a:ext cx="3816424" cy="1124744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anchor="ctr"/>
          <a:lstStyle/>
          <a:p>
            <a:pPr algn="ctr" eaLnBrk="0" hangingPunct="0">
              <a:defRPr/>
            </a:pP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Олекса </a:t>
            </a:r>
            <a:r>
              <a:rPr lang="uk-UA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Стефанович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український Єсенін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аланюк портре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60350"/>
            <a:ext cx="4699000" cy="6264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9338" y="1628775"/>
            <a:ext cx="4043362" cy="295235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Літопис життя Євгена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Маланюка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1897 - 1968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365258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67944" y="1628800"/>
            <a:ext cx="49320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Сам себе Є. Маланюк назвав </a:t>
            </a:r>
            <a:r>
              <a:rPr lang="uk-UA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імператором залізних строф!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Ця фраза міцно вкоренилася в літературі стосовно життя й творчості Маланюка, у спогадах про нього. </a:t>
            </a:r>
          </a:p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Значну частину творчості поета становить поезія, присвячена Батьківщині.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 ще Є. Маланюку належить відома фраза, що стала афоризмом чи навіть його гаслом: </a:t>
            </a:r>
          </a:p>
          <a:p>
            <a:pPr algn="just"/>
            <a:r>
              <a:rPr lang="uk-UA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«Як в нації вождів нема, тоді вожді її поети». 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:\Людмилочка\ukr уроки\ukr lit\Маланюк\emc01r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1520" y="836712"/>
            <a:ext cx="3096344" cy="475316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3428992" y="1071546"/>
            <a:ext cx="558011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Євген Филимонович Маланюк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січня 1897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року в Ново-Архангельську на Херсонщині в сім’ї українських інтелігентів.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У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1920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році разом з Армією УНР емігрував, спочатку жив у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Каліші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 таборі для інтернованих українських частин. </a:t>
            </a:r>
          </a:p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1922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року він разом з Ю.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Дараганом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заснував журнал «Веселка».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Восени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1923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р. Є. Маланюк виїздить до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Чехо-Словаччини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1925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року в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Подєбрадах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вийшла поетична збірка Є.Маланюка «Стилет і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стилос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400" dirty="0" smtClean="0"/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1929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року Є. Маланюк очолив у Варшаві літературне угруповання «Танк».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1945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року Є. Маланюк опинився в Західній Німеччині, увійшов до складу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МУРу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(Мистецький Український Рух).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1949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-го — переїхав до США.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1958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року Є. Маланюк став Почесним Головою об’єднання українських письменників «Слово».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16 лютого 1968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-го помер у передмісті Нью-Йорка.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Є.Маланюк. Нью-Йорк. Фото 60-х рокі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1"/>
            <a:ext cx="3963984" cy="60557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211960" y="1196752"/>
            <a:ext cx="4464496" cy="4968552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uk-UA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 жовтня 1967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2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“Мій</a:t>
            </a:r>
            <a:r>
              <a:rPr lang="uk-UA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єдиний (сину) і вся сім'я, тут також "бабине літо", але досить мінливе...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uk-UA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	Я радий, що маєш пристойну працю і взагалі працюєш. Але я мушу Тобі сказати: найголовніше і найважливіше - це ступінь доктора, це повинно бути основним завданням. Ти мусиш над цим зосередитися, сконцентрувати працю і волю. Дуже Тебе прошу і нагадую про це. </a:t>
            </a:r>
            <a:r>
              <a:rPr lang="uk-UA" sz="2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uk-UA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Цілую. Вас Та і </a:t>
            </a:r>
            <a:r>
              <a:rPr lang="uk-UA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Ді.”</a:t>
            </a:r>
            <a:endParaRPr lang="uk-UA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332656"/>
            <a:ext cx="4063933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uk-UA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 останнього листа до сина Богдана.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620689"/>
            <a:ext cx="8352928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1922-1923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– співвидавець журналу «Веселка», (Польща,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м.Калуш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, табір для  інтернованих</a:t>
            </a:r>
          </a:p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               вояків Армії УНР).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1922 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співвидавець  альманаху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“Озимина”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i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Збірки поезій</a:t>
            </a:r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i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1925 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“Стилет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чи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стилос”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Калуш, Польща.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1926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“Гербарій”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Подєбради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, Українська господарська академія,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Чехо-Словаччина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i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 1930-1939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“Земля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залізо”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, Варшава, Польща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“Земна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Мадонна”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, Варшава, Польща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“Перстень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Полікрата”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, Варшава, Польща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“Вибрані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поезії”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, Варшава,   Польща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Активна участь у літературному процесі еміграції “МУР”(Західна Німеччина).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1951 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“Влада”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“Поезії”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“Проща”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, Америка,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Ньо-Йорк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1953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Поема “П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ята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симфонія”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i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1959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“Остання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весна ”, Америка,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Ньо-Йорк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i="1" dirty="0" smtClean="0">
                <a:solidFill>
                  <a:srgbClr val="223CA8"/>
                </a:solidFill>
                <a:latin typeface="Times New Roman" pitchFamily="18" charset="0"/>
                <a:cs typeface="Times New Roman" pitchFamily="18" charset="0"/>
              </a:rPr>
              <a:t>1964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“Серпень”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, Америка,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Ньо-Йорк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1972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1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(Видано посмертно )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“Перстень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посох”</a:t>
            </a:r>
            <a:endParaRPr lang="ru-RU" sz="16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i="1" u="sng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Літературно -  публіцистичні статті</a:t>
            </a:r>
            <a:endParaRPr lang="ru-RU" sz="1600" u="sng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1954  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“Нариси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з історії нашої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культури”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1962 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Т.І , 1966 Т ІІ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“Книга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спостережень”-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цикли </a:t>
            </a:r>
            <a:r>
              <a:rPr lang="uk-UA" sz="1600" b="1" i="1" dirty="0" err="1" smtClean="0">
                <a:latin typeface="Times New Roman" pitchFamily="18" charset="0"/>
                <a:cs typeface="Times New Roman" pitchFamily="18" charset="0"/>
              </a:rPr>
              <a:t>есеїв</a:t>
            </a:r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про творчість  Т.Шевченка,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      І.Франка, Лесі Українки, М.Хвильового, П. Куліша, М. Гоголя,цикли нарисів  про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      радянських письменників, про історіософію, про проблеми творчості, про  </a:t>
            </a:r>
          </a:p>
          <a:p>
            <a:r>
              <a:rPr lang="uk-UA" sz="1600" b="1" i="1" dirty="0" smtClean="0">
                <a:latin typeface="Times New Roman" pitchFamily="18" charset="0"/>
                <a:cs typeface="Times New Roman" pitchFamily="18" charset="0"/>
              </a:rPr>
              <a:t>          проблеми біографії, цикл «Росія».      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627784" y="260648"/>
            <a:ext cx="384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Творча спадщина Євгена Маланюка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6309320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Зробіть висновки – підсумок  про роди діяльності Є. Маланюка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AppData\Local\Microsoft\Windows\Temporary Internet Files\Content.IE5\JCK3VU2V\audio-gre-word-list[1]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214" y="1571612"/>
            <a:ext cx="285752" cy="285752"/>
          </a:xfrm>
          <a:prstGeom prst="rect">
            <a:avLst/>
          </a:prstGeom>
          <a:noFill/>
        </p:spPr>
      </p:pic>
      <p:pic>
        <p:nvPicPr>
          <p:cNvPr id="7" name="_vgen_Malanyuk_-_Stilet_chi_stilos_chita_V_ktor_Naumenko__muzofon.or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3529171"/>
          </a:xfrm>
          <a:prstGeom prst="rect">
            <a:avLst/>
          </a:prstGeom>
          <a:solidFill>
            <a:schemeClr val="accent1">
              <a:lumMod val="20000"/>
              <a:lumOff val="80000"/>
              <a:alpha val="48000"/>
            </a:schemeClr>
          </a:solidFill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2800" b="1" u="sng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Момент  взаєморозуміння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endParaRPr lang="uk-UA" sz="2800" b="1" dirty="0" smtClean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Послухайте,як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звучить голос Є.Маланюка.  </a:t>
            </a:r>
            <a:endParaRPr lang="uk-UA" sz="2800" b="1" dirty="0" smtClean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Яка інтонація притаманна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Є.Маланюку? </a:t>
            </a:r>
            <a:endParaRPr lang="uk-UA" sz="2800" b="1" dirty="0" smtClean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library.kr.ua/novini/2016/malanuk-voice.html</a:t>
            </a:r>
            <a:endParaRPr lang="uk-UA" sz="2000" dirty="0" smtClean="0"/>
          </a:p>
          <a:p>
            <a:pPr algn="ctr">
              <a:buNone/>
            </a:pPr>
            <a:r>
              <a:rPr lang="uk-UA" sz="2000" i="1" dirty="0" smtClean="0">
                <a:solidFill>
                  <a:srgbClr val="FF0000"/>
                </a:solidFill>
              </a:rPr>
              <a:t>(перейдіть за посиланням)</a:t>
            </a:r>
          </a:p>
          <a:p>
            <a:pPr algn="just">
              <a:buNone/>
            </a:pPr>
            <a:endParaRPr lang="uk-UA" sz="2000" dirty="0" smtClean="0"/>
          </a:p>
          <a:p>
            <a:pPr>
              <a:buNone/>
            </a:pPr>
            <a:endParaRPr lang="uk-UA" sz="2800" b="1" dirty="0" smtClean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3743325" cy="568801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1600" dirty="0" smtClean="0"/>
              <a:t>І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sz="1200" b="1" dirty="0" smtClean="0"/>
              <a:t/>
            </a:r>
            <a:br>
              <a:rPr lang="uk-UA" sz="1200" b="1" dirty="0" smtClean="0"/>
            </a:br>
            <a:endParaRPr lang="ru-RU" sz="1200" b="1" dirty="0" smtClean="0"/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2928926" y="285728"/>
            <a:ext cx="2952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СУЧАСНИКИ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Рильський портрет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428868"/>
            <a:ext cx="3223928" cy="4164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останні дні.jpg"/>
          <p:cNvPicPr>
            <a:picLocks noChangeAspect="1"/>
          </p:cNvPicPr>
          <p:nvPr/>
        </p:nvPicPr>
        <p:blipFill>
          <a:blip r:embed="rId3" cstate="print"/>
          <a:srcRect l="3415" b="3040"/>
          <a:stretch>
            <a:fillRect/>
          </a:stretch>
        </p:blipFill>
        <p:spPr bwMode="auto">
          <a:xfrm>
            <a:off x="5000628" y="2428868"/>
            <a:ext cx="3067595" cy="4169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85720" y="57148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Максимові Рильському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 Ви — алхімік мудрих слів. 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Січень. 1923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По прочитанні "Синьої далечини"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86512" y="214290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Павлові Тичині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857232"/>
            <a:ext cx="5143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...від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кларнета твого —  пофарбована дудка зосталась. </a:t>
            </a: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...в </a:t>
            </a:r>
            <a:r>
              <a:rPr lang="uk-UA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окривавлений</a:t>
            </a: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жовтень — ясна обернулась Весна.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D:\Людмилочка\ukr уроки\ukr lit\Маланюк\маланюк є 5.jpg"/>
          <p:cNvPicPr/>
          <p:nvPr/>
        </p:nvPicPr>
        <p:blipFill>
          <a:blip r:embed="rId4" cstate="print"/>
          <a:srcRect t="2142" r="60530" b="81167"/>
          <a:stretch>
            <a:fillRect/>
          </a:stretch>
        </p:blipFill>
        <p:spPr bwMode="auto">
          <a:xfrm>
            <a:off x="3071802" y="5286388"/>
            <a:ext cx="2714644" cy="1240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051720" y="0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Спостереження за творчістю земляків в УРСР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712968" cy="5327650"/>
          </a:xfrm>
        </p:spPr>
        <p:txBody>
          <a:bodyPr/>
          <a:lstStyle/>
          <a:p>
            <a:pPr algn="just">
              <a:buFont typeface="Arial" charset="0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Вийшла у світ у 1925 році у </a:t>
            </a:r>
            <a:r>
              <a:rPr lang="uk-UA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Подєбрадах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Це друга з упорядкованих Євгеном Маланюком книг поезій (перша «Гербарій»), проте їй випало стати першою книгою, що побачила світ. </a:t>
            </a:r>
          </a:p>
          <a:p>
            <a:pPr algn="ctr">
              <a:buFont typeface="Arial" charset="0"/>
              <a:buNone/>
              <a:defRPr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збірки увійшли поезії, написані  протягом 1921-1925 років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571876"/>
            <a:ext cx="1865939" cy="281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286124"/>
            <a:ext cx="2058593" cy="3030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07704" y="116632"/>
            <a:ext cx="4802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uk-UA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Збірка «Стилет і </a:t>
            </a:r>
            <a:r>
              <a:rPr lang="uk-UA" sz="32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стилос</a:t>
            </a:r>
            <a:r>
              <a:rPr lang="uk-UA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»</a:t>
            </a:r>
            <a:endParaRPr lang="ru-RU" sz="32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786190"/>
            <a:ext cx="1822098" cy="2642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1857364"/>
            <a:ext cx="8208912" cy="1368152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Неокласики ;     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неоромантики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;   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екзил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;</a:t>
            </a:r>
          </a:p>
          <a:p>
            <a:pPr eaLnBrk="1" hangingPunct="1">
              <a:defRPr/>
            </a:pP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історіософія ;     Празька    літературна   школа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36550" y="2857496"/>
            <a:ext cx="8807450" cy="1284736"/>
          </a:xfrm>
        </p:spPr>
        <p:txBody>
          <a:bodyPr/>
          <a:lstStyle/>
          <a:p>
            <a:pPr algn="l" eaLnBrk="1" hangingPunct="1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Історіософія </a:t>
            </a:r>
            <a:r>
              <a:rPr lang="uk-UA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− </a:t>
            </a:r>
            <a:r>
              <a:rPr lang="uk-UA" sz="2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(мудрість історії), осмислення історії 	                   нащадками на дійсних фактах, інколи всупереч офіційним джерелам.</a:t>
            </a:r>
            <a:endParaRPr lang="ru-RU" sz="2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547664" y="260648"/>
            <a:ext cx="6248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43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223CA8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Словникова</a:t>
            </a:r>
            <a:r>
              <a:rPr lang="ru-RU" sz="3600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223CA8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робота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539552" y="836712"/>
            <a:ext cx="82809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223CA8"/>
                </a:solidFill>
                <a:latin typeface="Monotype Corsiva" pitchFamily="66" charset="0"/>
              </a:rPr>
              <a:t>Мозковий штурм: </a:t>
            </a:r>
            <a:r>
              <a:rPr lang="uk-UA" sz="3600" b="1" dirty="0" smtClean="0">
                <a:latin typeface="Monotype Corsiva" pitchFamily="66" charset="0"/>
              </a:rPr>
              <a:t>знайомі терміни поясніть, </a:t>
            </a:r>
          </a:p>
          <a:p>
            <a:pPr algn="r"/>
            <a:r>
              <a:rPr lang="uk-UA" sz="3600" b="1" dirty="0" smtClean="0">
                <a:latin typeface="Monotype Corsiva" pitchFamily="66" charset="0"/>
              </a:rPr>
              <a:t>над невідомими поміркуйте</a:t>
            </a:r>
            <a:endParaRPr lang="uk-UA" sz="3600" b="1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929066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 b="1" i="1" u="sng" dirty="0" smtClean="0">
                <a:latin typeface="Times New Roman" pitchFamily="18" charset="0"/>
                <a:cs typeface="Times New Roman" pitchFamily="18" charset="0"/>
              </a:rPr>
              <a:t>Літературна школа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те саме, що й літературні течії. Цей  термін виявляє  особливості творчості будь-якого великого письменника (ідейно-художні  образи), які стали для інших письменників школою художнього слова.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54" y="5429264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err="1" smtClean="0">
                <a:latin typeface="Times New Roman" pitchFamily="18" charset="0"/>
                <a:cs typeface="Times New Roman" pitchFamily="18" charset="0"/>
              </a:rPr>
              <a:t>Екзил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латинського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exsilium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вигнання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заслання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ув'язнення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книжн.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вигнання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21506" grpId="0"/>
      <p:bldP spid="307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7" descr="Стилет 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2852738"/>
            <a:ext cx="3311525" cy="273526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490537"/>
          </a:xfrm>
        </p:spPr>
        <p:txBody>
          <a:bodyPr/>
          <a:lstStyle/>
          <a:p>
            <a:pPr>
              <a:defRPr/>
            </a:pP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Із збірки «Стилет і </a:t>
            </a:r>
            <a:r>
              <a:rPr lang="uk-UA" sz="2400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стилос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95288" y="609600"/>
            <a:ext cx="5040312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Стилет чи </a:t>
            </a:r>
            <a:r>
              <a:rPr lang="uk-UA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стилос</a:t>
            </a: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?- не збагнув. Двояко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Вагаються трагічні терези.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кинувши углиб надійний </a:t>
            </a:r>
            <a:r>
              <a:rPr lang="uk-UA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якор</a:t>
            </a: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Пливу й пливу повз береги краси.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Там дивний ліс зітхає ароматом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весь дзвенить од гімнів п'яних птиць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Співа</a:t>
            </a: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трава, ніким ще не зім'ята,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вабить сном солодких таємниць,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Там зачарують гіпнотичні кобри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 пестощі </a:t>
            </a:r>
            <a:r>
              <a:rPr lang="uk-UA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золототілих</a:t>
            </a: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дів...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тут - жага набряклий вітром обрій: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Привабить, зрадить і віддасть воді.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 тільки тут веселий галас бою -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Розгоном бур і божевіллям хвиль.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Безмежжя! Зачарований тобою -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Пливу в тебе! В твій п'яний синій хміль!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30.08.1924      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414480">
            <a:off x="6126163" y="146050"/>
            <a:ext cx="1671637" cy="3586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_vgen_Malanyuk_-_Stilet_chi_stilos_chita_V_ktor_Naumenko__muzofon.or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786710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100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3375"/>
            <a:ext cx="9144000" cy="6119813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Колективна робота  за творчістю Євгена Маланюка (в класі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за допомогою інтерактивної дошки або вдома – 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One Note</a:t>
            </a: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або 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One</a:t>
            </a: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Drive</a:t>
            </a:r>
            <a:r>
              <a:rPr lang="uk-UA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buFont typeface="Arial" charset="0"/>
              <a:buNone/>
              <a:defRPr/>
            </a:pPr>
            <a:endParaRPr lang="uk-UA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uk-UA" sz="20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Мотиви лірики</a:t>
            </a:r>
            <a:r>
              <a:rPr lang="uk-UA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20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виписати назви творів і цитати до кожного мотиву </a:t>
            </a:r>
            <a:r>
              <a:rPr lang="uk-UA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 безмежної любові до рідної землі і такої ж безмежної туги за рідним покинутим краєм (Херсонщиною) 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Мотиви гострої полеміки з ворогами української свободи.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 болю через перекручування рідної історії, науки, культури, тобто-через денаціоналізацію.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 болю через продажність, зрадливість, саморуйнування народу і його байдужість до вигнанців.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 уславлення величі часів Київської Русі, лицарів Запорожжя.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  <a:defRPr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 відродження  здобутків Степової Еллади (еллінського гуманізму) в поєднанні з могутньою силою державницької волі.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 тривоги через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технократизацію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суспільства.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 уславлення людей багатогранних і цільних(Т.Шевченка, І.Мазепи...).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 безстрашної боротьби за свої ідеали.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Мотив кохання до Жінки (еротична й інтимна  лірика).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pamiatn"/>
          <p:cNvPicPr>
            <a:picLocks noChangeAspect="1" noChangeArrowheads="1"/>
          </p:cNvPicPr>
          <p:nvPr/>
        </p:nvPicPr>
        <p:blipFill>
          <a:blip r:embed="rId2" cstate="print"/>
          <a:srcRect b="12852"/>
          <a:stretch>
            <a:fillRect/>
          </a:stretch>
        </p:blipFill>
        <p:spPr bwMode="auto">
          <a:xfrm>
            <a:off x="1331640" y="2204864"/>
            <a:ext cx="6527800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27" name="Прямоугольник 7"/>
          <p:cNvSpPr>
            <a:spLocks noChangeArrowheads="1"/>
          </p:cNvSpPr>
          <p:nvPr/>
        </p:nvSpPr>
        <p:spPr bwMode="auto">
          <a:xfrm>
            <a:off x="179512" y="188640"/>
            <a:ext cx="8784975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Позиція Євгена Маланюка – це позиція вільної у своєму виборі </a:t>
            </a:r>
            <a:r>
              <a:rPr lang="uk-UA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людини, </a:t>
            </a:r>
            <a:r>
              <a:rPr lang="uk-UA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яка не прислуговує ніяким </a:t>
            </a:r>
            <a:r>
              <a:rPr lang="uk-UA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партіям. </a:t>
            </a:r>
            <a:endParaRPr lang="uk-UA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колі його зору </a:t>
            </a:r>
            <a:r>
              <a:rPr lang="uk-UA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постійно був  </a:t>
            </a:r>
            <a:r>
              <a:rPr lang="uk-UA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літературний процес в Україні від </a:t>
            </a:r>
            <a:r>
              <a:rPr lang="uk-UA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Павла Тичини </a:t>
            </a:r>
            <a:r>
              <a:rPr lang="uk-UA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Ліни Костенко</a:t>
            </a:r>
            <a:r>
              <a:rPr lang="uk-UA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також і </a:t>
            </a:r>
            <a:r>
              <a:rPr lang="uk-UA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чехи, і поляки, і росіяни, і музика, і малярство, і театр. </a:t>
            </a:r>
            <a:r>
              <a:rPr lang="uk-UA" sz="2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2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Monotype Corsiva" pitchFamily="66" charset="0"/>
              </a:rPr>
              <a:t>ПІДСУМОК УРОКУ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196752"/>
            <a:ext cx="87129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РЕФЛЕКСІЯ (за бажанням, перейдіть за посиланням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http://www.ukrlit.vn.ua/zno1/72.html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AutoNum type="arabicPeriod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Складіть есе, доповнивши речення:</a:t>
            </a:r>
          </a:p>
          <a:p>
            <a:pPr marL="342900" indent="-342900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       - передумовами для виникнення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“празької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школи”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були…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	- з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явилась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“празька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школа”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(де? і чому?)…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	- школа налічувала …   поколінь. 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	-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“імператором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залізних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строф”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назвався  …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       -  деякі  поети  відмовилися від ідей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“пражан”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. Через кого?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	- стильові ознаки творчості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“пражан”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...  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        - які наслідки мала еміграція для поетів-пражан…           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4143380"/>
            <a:ext cx="55446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Monotype Corsiva" pitchFamily="66" charset="0"/>
              </a:rPr>
              <a:t>Домашнє завдання:</a:t>
            </a:r>
          </a:p>
          <a:p>
            <a:pPr marL="342900" indent="-342900">
              <a:buFontTx/>
              <a:buChar char="-"/>
            </a:pPr>
            <a:r>
              <a:rPr lang="uk-UA" sz="2400" dirty="0" smtClean="0">
                <a:latin typeface="Monotype Corsiva" pitchFamily="66" charset="0"/>
              </a:rPr>
              <a:t>Підготувати  матеріал до проекту </a:t>
            </a:r>
            <a:r>
              <a:rPr lang="uk-UA" sz="2400" dirty="0" err="1" smtClean="0">
                <a:latin typeface="Monotype Corsiva" pitchFamily="66" charset="0"/>
              </a:rPr>
              <a:t>“Творчість</a:t>
            </a:r>
            <a:r>
              <a:rPr lang="uk-UA" sz="2400" dirty="0" smtClean="0">
                <a:latin typeface="Monotype Corsiva" pitchFamily="66" charset="0"/>
              </a:rPr>
              <a:t> Євгена </a:t>
            </a:r>
            <a:r>
              <a:rPr lang="uk-UA" sz="2400" dirty="0" err="1" smtClean="0">
                <a:latin typeface="Monotype Corsiva" pitchFamily="66" charset="0"/>
              </a:rPr>
              <a:t>Маланюка”</a:t>
            </a:r>
            <a:r>
              <a:rPr lang="uk-UA" sz="2400" dirty="0" smtClean="0">
                <a:latin typeface="Monotype Corsiva" pitchFamily="66" charset="0"/>
              </a:rPr>
              <a:t>;</a:t>
            </a:r>
          </a:p>
          <a:p>
            <a:pPr marL="342900" indent="-342900"/>
            <a:r>
              <a:rPr lang="uk-UA" sz="2400" dirty="0" smtClean="0">
                <a:latin typeface="Monotype Corsiva" pitchFamily="66" charset="0"/>
              </a:rPr>
              <a:t>(на вибір: бюлетень, презентація, </a:t>
            </a:r>
            <a:r>
              <a:rPr lang="uk-UA" sz="2400" dirty="0" err="1" smtClean="0">
                <a:latin typeface="Monotype Corsiva" pitchFamily="66" charset="0"/>
              </a:rPr>
              <a:t>веб-сайт</a:t>
            </a:r>
            <a:r>
              <a:rPr lang="uk-UA" sz="2400" dirty="0" smtClean="0">
                <a:latin typeface="Monotype Corsiva" pitchFamily="66" charset="0"/>
              </a:rPr>
              <a:t> – у групах, використовуючи хмарні технології (</a:t>
            </a:r>
            <a:r>
              <a:rPr lang="en-US" sz="2400" dirty="0" err="1" smtClean="0">
                <a:latin typeface="Monotype Corsiva" pitchFamily="66" charset="0"/>
              </a:rPr>
              <a:t>thinklink,prezi,word</a:t>
            </a:r>
            <a:r>
              <a:rPr lang="en-US" sz="2400" dirty="0" smtClean="0">
                <a:latin typeface="Monotype Corsiva" pitchFamily="66" charset="0"/>
              </a:rPr>
              <a:t> </a:t>
            </a:r>
            <a:r>
              <a:rPr lang="en-US" sz="2400" dirty="0" err="1" smtClean="0">
                <a:latin typeface="Monotype Corsiva" pitchFamily="66" charset="0"/>
              </a:rPr>
              <a:t>online,onedrive</a:t>
            </a:r>
            <a:r>
              <a:rPr lang="en-US" sz="2400" dirty="0" smtClean="0">
                <a:latin typeface="Monotype Corsiva" pitchFamily="66" charset="0"/>
              </a:rPr>
              <a:t> </a:t>
            </a:r>
            <a:r>
              <a:rPr lang="ru-RU" sz="2400" dirty="0" smtClean="0">
                <a:latin typeface="Monotype Corsiva" pitchFamily="66" charset="0"/>
              </a:rPr>
              <a:t>, </a:t>
            </a:r>
            <a:r>
              <a:rPr lang="en-US" sz="2400" dirty="0" smtClean="0">
                <a:latin typeface="Monotype Corsiva" pitchFamily="66" charset="0"/>
              </a:rPr>
              <a:t>sway</a:t>
            </a:r>
            <a:r>
              <a:rPr lang="uk-UA" sz="2400" dirty="0" smtClean="0">
                <a:latin typeface="Monotype Corsiva" pitchFamily="66" charset="0"/>
              </a:rPr>
              <a:t>тощо)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>
                <a:latin typeface="Bookman Old Style" pitchFamily="18" charset="0"/>
              </a:rPr>
              <a:t>„Без </a:t>
            </a:r>
            <a:r>
              <a:rPr lang="ru-RU" i="1" dirty="0" err="1" smtClean="0">
                <a:latin typeface="Bookman Old Style" pitchFamily="18" charset="0"/>
              </a:rPr>
              <a:t>постійного</a:t>
            </a:r>
            <a:r>
              <a:rPr lang="ru-RU" i="1" dirty="0" smtClean="0">
                <a:latin typeface="Bookman Old Style" pitchFamily="18" charset="0"/>
              </a:rPr>
              <a:t> духовного </a:t>
            </a:r>
            <a:r>
              <a:rPr lang="ru-RU" i="1" dirty="0" err="1" smtClean="0">
                <a:latin typeface="Bookman Old Style" pitchFamily="18" charset="0"/>
              </a:rPr>
              <a:t>спілкування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вчителя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й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дитини</a:t>
            </a:r>
            <a:r>
              <a:rPr lang="ru-RU" i="1" dirty="0" smtClean="0">
                <a:latin typeface="Bookman Old Style" pitchFamily="18" charset="0"/>
              </a:rPr>
              <a:t>, без </a:t>
            </a:r>
            <a:r>
              <a:rPr lang="ru-RU" i="1" dirty="0" err="1" smtClean="0">
                <a:latin typeface="Bookman Old Style" pitchFamily="18" charset="0"/>
              </a:rPr>
              <a:t>взаємного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проникнення</a:t>
            </a:r>
            <a:r>
              <a:rPr lang="ru-RU" i="1" dirty="0" smtClean="0">
                <a:latin typeface="Bookman Old Style" pitchFamily="18" charset="0"/>
              </a:rPr>
              <a:t> у </a:t>
            </a:r>
            <a:r>
              <a:rPr lang="ru-RU" i="1" dirty="0" err="1" smtClean="0">
                <a:latin typeface="Bookman Old Style" pitchFamily="18" charset="0"/>
              </a:rPr>
              <a:t>світ</a:t>
            </a:r>
            <a:r>
              <a:rPr lang="ru-RU" i="1" dirty="0" smtClean="0">
                <a:latin typeface="Bookman Old Style" pitchFamily="18" charset="0"/>
              </a:rPr>
              <a:t> думок, </a:t>
            </a:r>
            <a:r>
              <a:rPr lang="ru-RU" i="1" dirty="0" err="1" smtClean="0">
                <a:latin typeface="Bookman Old Style" pitchFamily="18" charset="0"/>
              </a:rPr>
              <a:t>почуттів</a:t>
            </a:r>
            <a:r>
              <a:rPr lang="ru-RU" i="1" dirty="0" smtClean="0">
                <a:latin typeface="Bookman Old Style" pitchFamily="18" charset="0"/>
              </a:rPr>
              <a:t>, </a:t>
            </a:r>
            <a:r>
              <a:rPr lang="ru-RU" i="1" dirty="0" err="1" smtClean="0">
                <a:latin typeface="Bookman Old Style" pitchFamily="18" charset="0"/>
              </a:rPr>
              <a:t>переживань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немислима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емоційна</a:t>
            </a:r>
            <a:r>
              <a:rPr lang="ru-RU" i="1" dirty="0" smtClean="0">
                <a:latin typeface="Bookman Old Style" pitchFamily="18" charset="0"/>
              </a:rPr>
              <a:t> культура як плоть </a:t>
            </a:r>
            <a:r>
              <a:rPr lang="ru-RU" i="1" dirty="0" err="1" smtClean="0">
                <a:latin typeface="Bookman Old Style" pitchFamily="18" charset="0"/>
              </a:rPr>
              <a:t>і</a:t>
            </a:r>
            <a:r>
              <a:rPr lang="ru-RU" i="1" dirty="0" smtClean="0">
                <a:latin typeface="Bookman Old Style" pitchFamily="18" charset="0"/>
              </a:rPr>
              <a:t> кров </a:t>
            </a:r>
            <a:r>
              <a:rPr lang="ru-RU" i="1" dirty="0" err="1" smtClean="0">
                <a:latin typeface="Bookman Old Style" pitchFamily="18" charset="0"/>
              </a:rPr>
              <a:t>культури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педагогічної</a:t>
            </a:r>
            <a:r>
              <a:rPr lang="ru-RU" i="1" dirty="0" smtClean="0">
                <a:latin typeface="Bookman Old Style" pitchFamily="18" charset="0"/>
              </a:rPr>
              <a:t>... </a:t>
            </a:r>
            <a:r>
              <a:rPr lang="ru-RU" i="1" dirty="0" err="1" smtClean="0">
                <a:latin typeface="Bookman Old Style" pitchFamily="18" charset="0"/>
              </a:rPr>
              <a:t>Віра</a:t>
            </a:r>
            <a:r>
              <a:rPr lang="ru-RU" i="1" dirty="0" smtClean="0">
                <a:latin typeface="Bookman Old Style" pitchFamily="18" charset="0"/>
              </a:rPr>
              <a:t> маленького школяра в учителя, </a:t>
            </a:r>
            <a:r>
              <a:rPr lang="ru-RU" i="1" dirty="0" err="1" smtClean="0">
                <a:latin typeface="Bookman Old Style" pitchFamily="18" charset="0"/>
              </a:rPr>
              <a:t>взаємна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довіра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між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вихователем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і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вихованцем</a:t>
            </a:r>
            <a:r>
              <a:rPr lang="ru-RU" i="1" dirty="0" smtClean="0">
                <a:latin typeface="Bookman Old Style" pitchFamily="18" charset="0"/>
              </a:rPr>
              <a:t>, </a:t>
            </a:r>
            <a:r>
              <a:rPr lang="ru-RU" i="1" dirty="0" err="1" smtClean="0">
                <a:latin typeface="Bookman Old Style" pitchFamily="18" charset="0"/>
              </a:rPr>
              <a:t>ідеал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людяності</a:t>
            </a:r>
            <a:r>
              <a:rPr lang="ru-RU" i="1" dirty="0" smtClean="0">
                <a:latin typeface="Bookman Old Style" pitchFamily="18" charset="0"/>
              </a:rPr>
              <a:t>, </a:t>
            </a:r>
            <a:r>
              <a:rPr lang="ru-RU" i="1" dirty="0" err="1" smtClean="0">
                <a:latin typeface="Bookman Old Style" pitchFamily="18" charset="0"/>
              </a:rPr>
              <a:t>який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бачить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дитина</a:t>
            </a:r>
            <a:r>
              <a:rPr lang="ru-RU" i="1" dirty="0" smtClean="0">
                <a:latin typeface="Bookman Old Style" pitchFamily="18" charset="0"/>
              </a:rPr>
              <a:t> в </a:t>
            </a:r>
            <a:r>
              <a:rPr lang="ru-RU" i="1" dirty="0" err="1" smtClean="0">
                <a:latin typeface="Bookman Old Style" pitchFamily="18" charset="0"/>
              </a:rPr>
              <a:t>своєму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вихователі</a:t>
            </a:r>
            <a:r>
              <a:rPr lang="ru-RU" i="1" dirty="0" smtClean="0">
                <a:latin typeface="Bookman Old Style" pitchFamily="18" charset="0"/>
              </a:rPr>
              <a:t>, — </a:t>
            </a:r>
            <a:r>
              <a:rPr lang="ru-RU" i="1" dirty="0" err="1" smtClean="0">
                <a:latin typeface="Bookman Old Style" pitchFamily="18" charset="0"/>
              </a:rPr>
              <a:t>елементарні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й</a:t>
            </a:r>
            <a:r>
              <a:rPr lang="ru-RU" i="1" dirty="0" smtClean="0">
                <a:latin typeface="Bookman Old Style" pitchFamily="18" charset="0"/>
              </a:rPr>
              <a:t> разом </a:t>
            </a:r>
            <a:r>
              <a:rPr lang="ru-RU" i="1" dirty="0" err="1" smtClean="0">
                <a:latin typeface="Bookman Old Style" pitchFamily="18" charset="0"/>
              </a:rPr>
              <a:t>з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тим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найскладніші</a:t>
            </a:r>
            <a:r>
              <a:rPr lang="ru-RU" i="1" dirty="0" smtClean="0">
                <a:latin typeface="Bookman Old Style" pitchFamily="18" charset="0"/>
              </a:rPr>
              <a:t>, </a:t>
            </a:r>
            <a:r>
              <a:rPr lang="ru-RU" i="1" dirty="0" err="1" smtClean="0">
                <a:latin typeface="Bookman Old Style" pitchFamily="18" charset="0"/>
              </a:rPr>
              <a:t>наймудріші</a:t>
            </a:r>
            <a:r>
              <a:rPr lang="ru-RU" i="1" dirty="0" smtClean="0">
                <a:latin typeface="Bookman Old Style" pitchFamily="18" charset="0"/>
              </a:rPr>
              <a:t> правила </a:t>
            </a:r>
            <a:r>
              <a:rPr lang="ru-RU" i="1" dirty="0" err="1" smtClean="0">
                <a:latin typeface="Bookman Old Style" pitchFamily="18" charset="0"/>
              </a:rPr>
              <a:t>виховання</a:t>
            </a:r>
            <a:r>
              <a:rPr lang="ru-RU" i="1" dirty="0" smtClean="0">
                <a:latin typeface="Bookman Old Style" pitchFamily="18" charset="0"/>
              </a:rPr>
              <a:t>, </a:t>
            </a:r>
            <a:r>
              <a:rPr lang="ru-RU" i="1" dirty="0" err="1" smtClean="0">
                <a:latin typeface="Bookman Old Style" pitchFamily="18" charset="0"/>
              </a:rPr>
              <a:t>зрозумівши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які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вчитель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стає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справжнім</a:t>
            </a:r>
            <a:r>
              <a:rPr lang="ru-RU" i="1" dirty="0" smtClean="0">
                <a:latin typeface="Bookman Old Style" pitchFamily="18" charset="0"/>
              </a:rPr>
              <a:t> </a:t>
            </a:r>
            <a:r>
              <a:rPr lang="ru-RU" i="1" dirty="0" err="1" smtClean="0">
                <a:latin typeface="Bookman Old Style" pitchFamily="18" charset="0"/>
              </a:rPr>
              <a:t>духовним</a:t>
            </a:r>
            <a:r>
              <a:rPr lang="ru-RU" i="1" dirty="0" smtClean="0">
                <a:latin typeface="Bookman Old Style" pitchFamily="18" charset="0"/>
              </a:rPr>
              <a:t> наставником" </a:t>
            </a:r>
          </a:p>
          <a:p>
            <a:pPr>
              <a:buNone/>
            </a:pPr>
            <a:r>
              <a:rPr lang="uk-UA" i="1" dirty="0" smtClean="0"/>
              <a:t>                                            </a:t>
            </a:r>
            <a:r>
              <a:rPr lang="uk-UA" i="1" dirty="0" smtClean="0">
                <a:latin typeface="Bookman Old Style" pitchFamily="18" charset="0"/>
              </a:rPr>
              <a:t>В.О.Сухомлинський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5122" name="Picture 2" descr="http://osvita-krda.at.ua/suhomlinskiy_1.jpg"/>
          <p:cNvPicPr>
            <a:picLocks noChangeAspect="1" noChangeArrowheads="1"/>
          </p:cNvPicPr>
          <p:nvPr/>
        </p:nvPicPr>
        <p:blipFill>
          <a:blip r:embed="rId2" cstate="print"/>
          <a:srcRect b="7032"/>
          <a:stretch>
            <a:fillRect/>
          </a:stretch>
        </p:blipFill>
        <p:spPr bwMode="auto">
          <a:xfrm>
            <a:off x="2357422" y="4143380"/>
            <a:ext cx="1861602" cy="25003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348" y="3429000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2857496"/>
            <a:ext cx="795982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sz="1600" dirty="0" smtClean="0"/>
          </a:p>
          <a:p>
            <a:endParaRPr lang="ru-RU" sz="1600" b="1" i="1" dirty="0" smtClean="0"/>
          </a:p>
          <a:p>
            <a:endParaRPr lang="ru-RU" b="1" i="1" dirty="0" smtClean="0">
              <a:hlinkClick r:id="rId2"/>
            </a:endParaRPr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1196752"/>
            <a:ext cx="799288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1.Паращич В. В. </a:t>
            </a:r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11 </a:t>
            </a:r>
            <a:r>
              <a:rPr lang="ru-RU" dirty="0" err="1" smtClean="0"/>
              <a:t>клас</a:t>
            </a:r>
            <a:r>
              <a:rPr lang="ru-RU" dirty="0" smtClean="0"/>
              <a:t>. </a:t>
            </a:r>
            <a:r>
              <a:rPr lang="ru-RU" dirty="0" err="1" smtClean="0"/>
              <a:t>Рівень</a:t>
            </a:r>
            <a:r>
              <a:rPr lang="ru-RU" dirty="0" smtClean="0"/>
              <a:t> стандарту,      </a:t>
            </a:r>
            <a:r>
              <a:rPr lang="ru-RU" dirty="0" err="1" smtClean="0"/>
              <a:t>академічний</a:t>
            </a:r>
            <a:r>
              <a:rPr lang="ru-RU" dirty="0" smtClean="0"/>
              <a:t>  </a:t>
            </a:r>
            <a:r>
              <a:rPr lang="ru-RU" dirty="0" err="1" smtClean="0"/>
              <a:t>рівень</a:t>
            </a:r>
            <a:r>
              <a:rPr lang="ru-RU" dirty="0" smtClean="0"/>
              <a:t>. </a:t>
            </a:r>
            <a:r>
              <a:rPr lang="ru-RU" dirty="0" err="1" smtClean="0"/>
              <a:t>Плани-конспекти</a:t>
            </a:r>
            <a:r>
              <a:rPr lang="ru-RU" dirty="0" smtClean="0"/>
              <a:t>.— Х.: </a:t>
            </a:r>
            <a:r>
              <a:rPr lang="ru-RU" dirty="0" err="1" smtClean="0"/>
              <a:t>Вид-во</a:t>
            </a:r>
            <a:r>
              <a:rPr lang="ru-RU" dirty="0" smtClean="0"/>
              <a:t> «Ранок», 2011.— </a:t>
            </a:r>
          </a:p>
          <a:p>
            <a:r>
              <a:rPr lang="ru-RU" dirty="0" smtClean="0"/>
              <a:t>  368 с.— (</a:t>
            </a:r>
            <a:r>
              <a:rPr lang="ru-RU" dirty="0" err="1" smtClean="0"/>
              <a:t>Новий</a:t>
            </a:r>
            <a:r>
              <a:rPr lang="ru-RU" dirty="0" smtClean="0"/>
              <a:t> </a:t>
            </a:r>
            <a:r>
              <a:rPr lang="ru-RU" dirty="0" err="1" smtClean="0"/>
              <a:t>майстер-клас</a:t>
            </a:r>
            <a:r>
              <a:rPr lang="ru-RU" dirty="0" smtClean="0"/>
              <a:t>). </a:t>
            </a:r>
          </a:p>
          <a:p>
            <a:r>
              <a:rPr lang="ru-RU" dirty="0" smtClean="0"/>
              <a:t>2. </a:t>
            </a:r>
            <a:r>
              <a:rPr lang="ru-RU" dirty="0" err="1" smtClean="0"/>
              <a:t>А.Б.Уліщенко</a:t>
            </a:r>
            <a:r>
              <a:rPr lang="ru-RU" dirty="0" smtClean="0"/>
              <a:t>, </a:t>
            </a:r>
            <a:r>
              <a:rPr lang="ru-RU" dirty="0" err="1" smtClean="0"/>
              <a:t>В.В.Уліщенко</a:t>
            </a:r>
            <a:r>
              <a:rPr lang="ru-RU" dirty="0" smtClean="0"/>
              <a:t>. </a:t>
            </a:r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лїтература</a:t>
            </a:r>
            <a:r>
              <a:rPr lang="ru-RU" dirty="0" smtClean="0"/>
              <a:t>. </a:t>
            </a:r>
            <a:r>
              <a:rPr lang="ru-RU" dirty="0" err="1" smtClean="0"/>
              <a:t>Хрестоматія</a:t>
            </a:r>
            <a:r>
              <a:rPr lang="ru-RU" dirty="0" smtClean="0"/>
              <a:t> 10 -      11 </a:t>
            </a:r>
            <a:r>
              <a:rPr lang="ru-RU" dirty="0" err="1" smtClean="0"/>
              <a:t>кл</a:t>
            </a:r>
            <a:r>
              <a:rPr lang="ru-RU" dirty="0" smtClean="0"/>
              <a:t>., 2001р </a:t>
            </a:r>
          </a:p>
          <a:p>
            <a:r>
              <a:rPr lang="uk-UA" dirty="0" smtClean="0"/>
              <a:t>3. Твір на тему “</a:t>
            </a:r>
            <a:r>
              <a:rPr lang="ru-RU" i="1" dirty="0" err="1" smtClean="0"/>
              <a:t>Творчість</a:t>
            </a:r>
            <a:r>
              <a:rPr lang="ru-RU" i="1" dirty="0" smtClean="0"/>
              <a:t> Є. </a:t>
            </a:r>
            <a:r>
              <a:rPr lang="ru-RU" i="1" dirty="0" err="1" smtClean="0"/>
              <a:t>Маланюка</a:t>
            </a:r>
            <a:r>
              <a:rPr lang="ru-RU" i="1" dirty="0" smtClean="0"/>
              <a:t> на </a:t>
            </a:r>
            <a:r>
              <a:rPr lang="ru-RU" i="1" dirty="0" err="1" smtClean="0"/>
              <a:t>тлі</a:t>
            </a:r>
            <a:r>
              <a:rPr lang="ru-RU" i="1" dirty="0" smtClean="0"/>
              <a:t> </a:t>
            </a:r>
            <a:r>
              <a:rPr lang="ru-RU" i="1" dirty="0" err="1" smtClean="0"/>
              <a:t>історіософських</a:t>
            </a:r>
            <a:r>
              <a:rPr lang="ru-RU" i="1" dirty="0" smtClean="0"/>
              <a:t> </a:t>
            </a:r>
            <a:r>
              <a:rPr lang="ru-RU" i="1" dirty="0" err="1" smtClean="0"/>
              <a:t>пошуків</a:t>
            </a:r>
            <a:r>
              <a:rPr lang="ru-RU" i="1" dirty="0" smtClean="0"/>
              <a:t>   "</a:t>
            </a:r>
            <a:r>
              <a:rPr lang="ru-RU" i="1" dirty="0" err="1" smtClean="0"/>
              <a:t>Празької</a:t>
            </a:r>
            <a:r>
              <a:rPr lang="ru-RU" i="1" dirty="0" smtClean="0"/>
              <a:t> </a:t>
            </a:r>
            <a:r>
              <a:rPr lang="ru-RU" i="1" dirty="0" err="1" smtClean="0"/>
              <a:t>школи</a:t>
            </a:r>
            <a:r>
              <a:rPr lang="ru-RU" i="1" dirty="0" smtClean="0"/>
              <a:t>» </a:t>
            </a:r>
            <a:r>
              <a:rPr lang="en-US" dirty="0" smtClean="0">
                <a:hlinkClick r:id="rId2"/>
              </a:rPr>
              <a:t>http://www.parta.com.ua/composition/view/571/</a:t>
            </a:r>
            <a:endParaRPr lang="uk-UA" dirty="0" smtClean="0"/>
          </a:p>
          <a:p>
            <a:r>
              <a:rPr lang="uk-UA" dirty="0" smtClean="0"/>
              <a:t>4. Бібліотека української літератури. </a:t>
            </a:r>
            <a:r>
              <a:rPr lang="uk-UA" dirty="0" err="1" smtClean="0"/>
              <a:t>“Празька</a:t>
            </a:r>
            <a:r>
              <a:rPr lang="uk-UA" dirty="0" smtClean="0"/>
              <a:t> школа   </a:t>
            </a:r>
            <a:r>
              <a:rPr lang="en-US" dirty="0" smtClean="0">
                <a:hlinkClick r:id="rId3"/>
              </a:rPr>
              <a:t>http://www.ukrlib.com.ua/encycl/group/printout.php?number=11</a:t>
            </a:r>
            <a:endParaRPr lang="uk-UA" dirty="0" smtClean="0"/>
          </a:p>
          <a:p>
            <a:r>
              <a:rPr lang="uk-UA" dirty="0" smtClean="0"/>
              <a:t>5. Довідковий матеріал з </a:t>
            </a:r>
            <a:r>
              <a:rPr lang="uk-UA" dirty="0" err="1" smtClean="0"/>
              <a:t>Вікіпедії</a:t>
            </a:r>
            <a:r>
              <a:rPr lang="uk-UA" dirty="0" smtClean="0"/>
              <a:t> </a:t>
            </a:r>
            <a:r>
              <a:rPr lang="en-US" dirty="0" smtClean="0">
                <a:hlinkClick r:id="rId4"/>
              </a:rPr>
              <a:t>http://uk.wikipedia.org/wiki/</a:t>
            </a:r>
            <a:r>
              <a:rPr lang="ru-RU" dirty="0" err="1" smtClean="0">
                <a:hlinkClick r:id="rId4"/>
              </a:rPr>
              <a:t>Празька_школа</a:t>
            </a:r>
            <a:endParaRPr lang="ru-RU" dirty="0" smtClean="0"/>
          </a:p>
          <a:p>
            <a:r>
              <a:rPr lang="uk-UA" dirty="0" smtClean="0"/>
              <a:t>6. Презентація до уроку вивчення творчості поетів </a:t>
            </a:r>
            <a:r>
              <a:rPr lang="uk-UA" dirty="0" err="1" smtClean="0"/>
              <a:t>“празької</a:t>
            </a:r>
            <a:r>
              <a:rPr lang="uk-UA" dirty="0" smtClean="0"/>
              <a:t> </a:t>
            </a:r>
            <a:r>
              <a:rPr lang="uk-UA" dirty="0" err="1" smtClean="0"/>
              <a:t>школи”</a:t>
            </a:r>
            <a:r>
              <a:rPr lang="uk-UA" dirty="0" smtClean="0"/>
              <a:t> (автор Волох А.С. Волинський обласний ліцей з </a:t>
            </a:r>
            <a:r>
              <a:rPr lang="uk-UA" dirty="0" err="1" smtClean="0"/>
              <a:t>посиленоювійськово-фізичною</a:t>
            </a:r>
            <a:r>
              <a:rPr lang="uk-UA" dirty="0" smtClean="0"/>
              <a:t> підготовкою)  </a:t>
            </a:r>
          </a:p>
          <a:p>
            <a:r>
              <a:rPr lang="uk-UA" dirty="0" smtClean="0"/>
              <a:t> </a:t>
            </a:r>
            <a:r>
              <a:rPr lang="en-US" dirty="0" smtClean="0">
                <a:hlinkClick r:id="rId5"/>
              </a:rPr>
              <a:t>http://svitppt.com.ua/zarubizhna-literatura/poeti-prazkoi-shkoli-evgen-malanyuk.html</a:t>
            </a:r>
            <a:endParaRPr lang="uk-UA" dirty="0" smtClean="0"/>
          </a:p>
          <a:p>
            <a:r>
              <a:rPr lang="uk-UA" dirty="0" smtClean="0"/>
              <a:t>7. Голос Є.Маланюка </a:t>
            </a:r>
            <a:r>
              <a:rPr lang="en-US" dirty="0" smtClean="0">
                <a:hlinkClick r:id="rId6"/>
              </a:rPr>
              <a:t>http://library.kr.ua/novini/2016/malanuk-voice.html</a:t>
            </a:r>
            <a:endParaRPr lang="uk-UA" dirty="0" smtClean="0"/>
          </a:p>
          <a:p>
            <a:endParaRPr lang="uk-UA" dirty="0" smtClean="0"/>
          </a:p>
          <a:p>
            <a:endParaRPr lang="ru-RU" dirty="0" smtClean="0"/>
          </a:p>
          <a:p>
            <a:endParaRPr lang="uk-UA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000" dirty="0" err="1" smtClean="0"/>
              <a:t>Відеопрезентація</a:t>
            </a:r>
            <a:r>
              <a:rPr lang="uk-UA" sz="2000" dirty="0" smtClean="0"/>
              <a:t> за темою </a:t>
            </a:r>
            <a:r>
              <a:rPr lang="uk-UA" sz="2000" dirty="0" err="1" smtClean="0"/>
              <a:t>“Поети</a:t>
            </a:r>
            <a:r>
              <a:rPr lang="uk-UA" sz="2000" dirty="0" smtClean="0"/>
              <a:t> Празької </a:t>
            </a:r>
            <a:r>
              <a:rPr lang="uk-UA" sz="2000" dirty="0" err="1" smtClean="0"/>
              <a:t>школи”</a:t>
            </a:r>
            <a:r>
              <a:rPr lang="uk-UA" sz="2000" dirty="0" smtClean="0"/>
              <a:t> </a:t>
            </a:r>
            <a:r>
              <a:rPr lang="en-US" sz="2000" dirty="0" smtClean="0">
                <a:hlinkClick r:id="rId2"/>
              </a:rPr>
              <a:t>https://www.youtube.com/watch?v=FI9VJ1XdCew</a:t>
            </a:r>
            <a:endParaRPr lang="en-US" sz="2000" dirty="0" smtClean="0"/>
          </a:p>
          <a:p>
            <a:r>
              <a:rPr lang="uk-UA" sz="2000" dirty="0" smtClean="0"/>
              <a:t>Перелік поетів</a:t>
            </a:r>
            <a:r>
              <a:rPr lang="en-US" sz="2000" dirty="0" smtClean="0"/>
              <a:t> </a:t>
            </a:r>
            <a:r>
              <a:rPr lang="uk-UA" sz="2000" dirty="0" err="1" smtClean="0"/>
              <a:t>“Празької</a:t>
            </a:r>
            <a:r>
              <a:rPr lang="uk-UA" sz="2000" dirty="0" smtClean="0"/>
              <a:t> </a:t>
            </a:r>
            <a:r>
              <a:rPr lang="uk-UA" sz="2000" dirty="0" err="1" smtClean="0"/>
              <a:t>школи”та</a:t>
            </a:r>
            <a:r>
              <a:rPr lang="uk-UA" sz="2000" dirty="0" smtClean="0"/>
              <a:t> їхній доробок </a:t>
            </a:r>
            <a:r>
              <a:rPr lang="en-US" sz="2000" dirty="0" smtClean="0">
                <a:hlinkClick r:id="rId3"/>
              </a:rPr>
              <a:t>http://virchi.narod.ru/poeziya/praga.htm</a:t>
            </a:r>
            <a:endParaRPr lang="uk-UA" sz="2000" dirty="0" smtClean="0"/>
          </a:p>
          <a:p>
            <a:r>
              <a:rPr lang="uk-UA" sz="2000" dirty="0" smtClean="0"/>
              <a:t>Он-лайн ресурс для підготовки до уроків </a:t>
            </a:r>
          </a:p>
          <a:p>
            <a:pPr>
              <a:buNone/>
            </a:pPr>
            <a:r>
              <a:rPr lang="uk-UA" sz="2000" dirty="0" smtClean="0">
                <a:hlinkClick r:id="rId4"/>
              </a:rPr>
              <a:t>    </a:t>
            </a:r>
            <a:r>
              <a:rPr lang="en-US" sz="2000" dirty="0" smtClean="0">
                <a:hlinkClick r:id="rId4"/>
              </a:rPr>
              <a:t>http://urok-online.com.ua/ukrlit.php</a:t>
            </a:r>
            <a:endParaRPr lang="uk-UA" sz="2000" dirty="0" smtClean="0"/>
          </a:p>
          <a:p>
            <a:endParaRPr lang="uk-UA" sz="2000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800" dirty="0" err="1" smtClean="0"/>
              <a:t>Аудіо-</a:t>
            </a:r>
            <a:r>
              <a:rPr lang="uk-UA" sz="2800" dirty="0" smtClean="0"/>
              <a:t> та </a:t>
            </a:r>
            <a:r>
              <a:rPr lang="uk-UA" sz="2800" dirty="0" err="1" smtClean="0"/>
              <a:t>відеоресурс</a:t>
            </a:r>
            <a:r>
              <a:rPr lang="uk-UA" sz="2800" dirty="0" smtClean="0"/>
              <a:t>, який можна використати при вивченні теми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2088232"/>
          </a:xfrm>
        </p:spPr>
        <p:txBody>
          <a:bodyPr/>
          <a:lstStyle/>
          <a:p>
            <a:pPr algn="ctr">
              <a:defRPr/>
            </a:pPr>
            <a:r>
              <a:rPr lang="uk-UA" sz="2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Упорядник   презентації - </a:t>
            </a:r>
            <a:br>
              <a:rPr lang="uk-UA" sz="2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вчитель української мови та літератури</a:t>
            </a:r>
            <a:br>
              <a:rPr lang="uk-UA" sz="2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Смілянської загальноосвітньої школи №7</a:t>
            </a:r>
            <a:br>
              <a:rPr lang="uk-UA" sz="2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Бондаренко Тетяна Миколаївна</a:t>
            </a:r>
            <a:br>
              <a:rPr lang="uk-UA" sz="2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2016 рік</a:t>
            </a:r>
            <a:endParaRPr lang="ru-RU" sz="2400" dirty="0"/>
          </a:p>
        </p:txBody>
      </p:sp>
      <p:pic>
        <p:nvPicPr>
          <p:cNvPr id="2050" name="Picture 2" descr="http://stranamasterov.ru/img4/icraft2012/05/30/dsc01620.jpg"/>
          <p:cNvPicPr>
            <a:picLocks noChangeAspect="1" noChangeArrowheads="1"/>
          </p:cNvPicPr>
          <p:nvPr/>
        </p:nvPicPr>
        <p:blipFill>
          <a:blip r:embed="rId2" cstate="print"/>
          <a:srcRect r="3365"/>
          <a:stretch>
            <a:fillRect/>
          </a:stretch>
        </p:blipFill>
        <p:spPr bwMode="auto">
          <a:xfrm>
            <a:off x="3214678" y="2857496"/>
            <a:ext cx="4786346" cy="3514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95536" y="332656"/>
            <a:ext cx="8424936" cy="2585323"/>
          </a:xfrm>
          <a:prstGeom prst="rect">
            <a:avLst/>
          </a:prstGeom>
          <a:solidFill>
            <a:schemeClr val="accent1">
              <a:lumMod val="20000"/>
              <a:lumOff val="80000"/>
              <a:alpha val="48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- 1914-1920 р. Початок Першої світової війни. Економічна, психологічна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криза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- Поразка визвольного  руху   українського народу в 1917-1920 рр. </a:t>
            </a:r>
          </a:p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- Встановлення  в Україні радянської влади –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несприйняття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нових порядків. </a:t>
            </a:r>
          </a:p>
          <a:p>
            <a:pPr algn="just">
              <a:buFontTx/>
              <a:buChar char="-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Українські емігранти - втікачі з більшовицької України - зайві роти в Європі. </a:t>
            </a:r>
          </a:p>
          <a:p>
            <a:pPr algn="just">
              <a:buFontTx/>
              <a:buChar char="-"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Перебування в Польщі  (м.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Каліш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) у таборах для інтернованих десятків тисяч вояків УНР,  що чекали скорого повернення додому, бажали бачити рідну землю незалежною. Але чи потрібні вони полякам?</a:t>
            </a:r>
          </a:p>
          <a:p>
            <a:pPr>
              <a:buFontTx/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5013176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Жодна держава не наважувалася надати їм </a:t>
            </a:r>
          </a:p>
          <a:p>
            <a:pPr algn="ctr"/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притулок і громадянство. 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395020">
            <a:off x="488866" y="3317035"/>
            <a:ext cx="4268156" cy="1938992"/>
          </a:xfrm>
          <a:prstGeom prst="rect">
            <a:avLst/>
          </a:prstGeom>
          <a:solidFill>
            <a:schemeClr val="accent1">
              <a:lumMod val="20000"/>
              <a:lumOff val="80000"/>
              <a:alpha val="4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400" b="1" u="sng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Момент взаєморозуміння</a:t>
            </a:r>
            <a:r>
              <a:rPr lang="uk-UA" sz="24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:</a:t>
            </a:r>
          </a:p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опишіть почуття людей ,що опинилися в  еміграції, чим вони надихались, що сприяло піднесенню патріотичного духу?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6" name="Picture 9" descr="D:\Людмилочка\ukr уроки\ukr lit\ПРАЗЬКА ШКОЛА\ольжич олег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2571744"/>
            <a:ext cx="1872208" cy="2621091"/>
          </a:xfrm>
          <a:prstGeom prst="roundRect">
            <a:avLst>
              <a:gd name="adj" fmla="val 3809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 rot="20799982">
            <a:off x="353623" y="4076382"/>
            <a:ext cx="5197185" cy="1384995"/>
          </a:xfrm>
          <a:prstGeom prst="rect">
            <a:avLst/>
          </a:prstGeom>
          <a:solidFill>
            <a:schemeClr val="accent1">
              <a:lumMod val="20000"/>
              <a:lumOff val="80000"/>
              <a:alpha val="4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uk-UA" sz="2800" b="1" u="sng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Момент  взаєморозуміння 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:</a:t>
            </a:r>
          </a:p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пригадайте з історії, чому Чехія допомогла українцям в </a:t>
            </a:r>
            <a:r>
              <a:rPr lang="uk-UA" sz="2800" b="1" dirty="0" err="1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екзилі</a:t>
            </a:r>
            <a:r>
              <a:rPr lang="uk-UA" sz="28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?</a:t>
            </a:r>
          </a:p>
        </p:txBody>
      </p:sp>
      <p:pic>
        <p:nvPicPr>
          <p:cNvPr id="7" name="Picture 5" descr="Томаш Г. Масар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636912"/>
            <a:ext cx="3199538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71472" y="642918"/>
            <a:ext cx="5214974" cy="3311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uk-UA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Лише Президент </a:t>
            </a:r>
            <a:r>
              <a:rPr kumimoji="0" lang="uk-UA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Чехо-Словаччини</a:t>
            </a:r>
            <a:r>
              <a:rPr kumimoji="0" lang="uk-UA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uk-UA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Томаш</a:t>
            </a:r>
            <a:r>
              <a:rPr kumimoji="0" lang="uk-UA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kumimoji="0" lang="uk-UA" sz="2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Масарик</a:t>
            </a:r>
            <a:r>
              <a:rPr kumimoji="0" lang="uk-UA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kumimoji="0" lang="uk-UA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запропонував українській інтелігенції притулок у</a:t>
            </a:r>
            <a:r>
              <a:rPr kumimoji="0" lang="uk-UA" sz="2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uk-UA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його державі. 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	Чехія </a:t>
            </a:r>
            <a:r>
              <a:rPr kumimoji="0" lang="uk-UA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створила умови для здобуття українцями освіти в</a:t>
            </a:r>
            <a:r>
              <a:rPr kumimoji="0" lang="uk-UA" sz="2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українських</a:t>
            </a:r>
            <a:r>
              <a:rPr kumimoji="0" lang="uk-UA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вільних навчальних закладах </a:t>
            </a:r>
            <a:r>
              <a:rPr kumimoji="0" lang="uk-UA" sz="2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у Празі й </a:t>
            </a:r>
            <a:r>
              <a:rPr kumimoji="0" lang="uk-UA" sz="22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Подєбрадах</a:t>
            </a:r>
            <a:r>
              <a:rPr kumimoji="0" lang="uk-UA" sz="2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uk-UA" sz="2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8985" y="188640"/>
            <a:ext cx="2975015" cy="196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Подєбради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3600450"/>
            <a:ext cx="486568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Подєбрад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573463"/>
            <a:ext cx="4506944" cy="306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raga-foto"/>
          <p:cNvPicPr>
            <a:picLocks noChangeAspect="1" noChangeArrowheads="1"/>
          </p:cNvPicPr>
          <p:nvPr/>
        </p:nvPicPr>
        <p:blipFill>
          <a:blip r:embed="rId4" cstate="print"/>
          <a:srcRect l="4500" r="3252" b="6697"/>
          <a:stretch>
            <a:fillRect/>
          </a:stretch>
        </p:blipFill>
        <p:spPr bwMode="auto">
          <a:xfrm>
            <a:off x="4610100" y="188913"/>
            <a:ext cx="4425950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H:\Презентайія 13.12.2011\ире прага\прага mos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88913"/>
            <a:ext cx="4789518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68538" y="2636838"/>
            <a:ext cx="5256212" cy="708025"/>
          </a:xfrm>
          <a:prstGeom prst="rect">
            <a:avLst/>
          </a:prstGeom>
          <a:solidFill>
            <a:schemeClr val="accent2">
              <a:lumMod val="60000"/>
              <a:lumOff val="40000"/>
              <a:alpha val="16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000" b="1" dirty="0">
                <a:solidFill>
                  <a:srgbClr val="FFFF00"/>
                </a:solidFill>
                <a:latin typeface="Monotype Corsiva" pitchFamily="66" charset="0"/>
              </a:rPr>
              <a:t>Прага </a:t>
            </a:r>
            <a:r>
              <a:rPr lang="uk-UA" sz="2400" dirty="0">
                <a:solidFill>
                  <a:srgbClr val="FFFF00"/>
                </a:solidFill>
                <a:latin typeface="Monotype Corsiva" pitchFamily="66" charset="0"/>
              </a:rPr>
              <a:t>початку 20 століття</a:t>
            </a:r>
            <a:endParaRPr lang="ru-RU" sz="24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413" y="3573463"/>
            <a:ext cx="52562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4000" b="1" dirty="0" err="1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Подєбради</a:t>
            </a:r>
            <a:r>
              <a:rPr lang="uk-UA" sz="4000" b="1" dirty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2400" b="1" dirty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початку 20 століття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1" name="Содержимое 3" descr="прага карта.gif">
            <a:hlinkClick r:id="rId6"/>
          </p:cNvPr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264624"/>
            <a:ext cx="8964488" cy="591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04248" y="6488668"/>
            <a:ext cx="262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Карлов університет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8960"/>
            <a:ext cx="9144000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85720" y="0"/>
            <a:ext cx="371348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Міжвоєнна  Прага 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перетворилася на один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із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найбільших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осередків 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українського наукового, літературного та політичного життя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еміграції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fakty.ictv.ua/public/images/gallery/2013/03/14/thumbnail-20130314192300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642918"/>
            <a:ext cx="2857500" cy="2286001"/>
          </a:xfrm>
          <a:prstGeom prst="rect">
            <a:avLst/>
          </a:prstGeom>
          <a:noFill/>
        </p:spPr>
      </p:pic>
      <p:pic>
        <p:nvPicPr>
          <p:cNvPr id="2050" name="Picture 2" descr="C:\Users\user\AppData\Local\Microsoft\Windows\Temporary Internet Files\Content.IE5\B996R39B\Lesser_Coat_of_Arms_of_Ukraine.svg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214290"/>
            <a:ext cx="809625" cy="1123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91534E-6 C 0.13473 0.21698 0.26945 0.43419 0.27136 0.52093 C 0.27327 0.60768 0.00122 0.56026 0.01199 0.52093 C 0.02275 0.48161 0.17918 0.38307 0.33577 0.28475 " pathEditMode="relative" ptsTypes="aaaA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9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1785918" y="0"/>
            <a:ext cx="7358082" cy="2714620"/>
          </a:xfrm>
          <a:solidFill>
            <a:schemeClr val="accent6">
              <a:lumMod val="20000"/>
              <a:lumOff val="80000"/>
              <a:alpha val="58000"/>
            </a:schemeClr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Склалося так,  що наділені поетичним даром українці </a:t>
            </a:r>
          </a:p>
          <a:p>
            <a:pPr algn="ctr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стали збиратися у відомого поета Олександра Олеся вдома. Пізніше їх стали називати  поетами </a:t>
            </a:r>
            <a:r>
              <a:rPr lang="uk-UA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“празької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школи”</a:t>
            </a:r>
            <a:r>
              <a:rPr lang="uk-UA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Але як школу вони себе  ніде не зареєстрували, не склали  офіційного статуту, тому цей термін існує  тільки серед критиків. «Празька школа» українських  поетів — </a:t>
            </a:r>
          </a:p>
          <a:p>
            <a:pPr algn="ctr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феномен, що не має аналогів  у світовій</a:t>
            </a:r>
          </a:p>
          <a:p>
            <a:pPr algn="ctr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літературі  XX століття</a:t>
            </a:r>
          </a:p>
          <a:p>
            <a:pPr algn="ctr"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4" name="Picture 6" descr="олесь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4281" y="2413881"/>
            <a:ext cx="3357586" cy="4179011"/>
          </a:xfrm>
          <a:prstGeom prst="rect">
            <a:avLst/>
          </a:prstGeom>
          <a:noFill/>
        </p:spPr>
      </p:pic>
      <p:pic>
        <p:nvPicPr>
          <p:cNvPr id="1026" name="Picture 2" descr="C:\Program Files (x86)\Microsoft Office\MEDIA\CAGCAT10\j030052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1775" y="5689600"/>
            <a:ext cx="952500" cy="81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-0.06638 L -0.0092 -0.7353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3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571472" y="285728"/>
            <a:ext cx="8136904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Художні особливості творчості «пражан»</a:t>
            </a:r>
            <a:endParaRPr lang="uk-UA" sz="36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effectLst>
                <a:outerShdw dist="45791" dir="2021404" algn="ctr" rotWithShape="0">
                  <a:srgbClr val="9999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1484784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785794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За стилем поети були </a:t>
            </a:r>
            <a:r>
              <a:rPr lang="uk-UA" sz="2000" b="1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неоромантиками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але за філософською  заглибленістю і любов’ю до класичних форм  (особливо сонетів) споріднювалися з київськими </a:t>
            </a:r>
            <a:r>
              <a:rPr lang="uk-UA" sz="2000" b="1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неокласиками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D:\навчальний матеріал\блонд\52281889_06_KnightsTreasure_L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916832"/>
            <a:ext cx="3315218" cy="4072429"/>
          </a:xfrm>
          <a:prstGeom prst="rect">
            <a:avLst/>
          </a:prstGeom>
          <a:noFill/>
        </p:spPr>
      </p:pic>
      <p:pic>
        <p:nvPicPr>
          <p:cNvPr id="1029" name="Picture 5" descr="D:\навчальний матеріал\1 курс ХУД КУЛЬТ\античне причорномор я\античн театр причорномор\ант AlmaTadema_Coliseum18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916832"/>
            <a:ext cx="2952328" cy="401621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23728" y="5949280"/>
            <a:ext cx="5338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Назвіть ознаки неоромантизму й неокласицизму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3014</TotalTime>
  <Words>2000</Words>
  <Application>Microsoft Office PowerPoint</Application>
  <PresentationFormat>Экран (4:3)</PresentationFormat>
  <Paragraphs>315</Paragraphs>
  <Slides>38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Открытая</vt:lpstr>
      <vt:lpstr> Еміграційна література (оглядово).  “Празька поетична школа ”  української поезії. Євген Маланюк.  </vt:lpstr>
      <vt:lpstr>Мета уроку</vt:lpstr>
      <vt:lpstr> Історіософія − (мудрість історії), осмислення історії                     нащадками на дійсних фактах, інколи всупереч офіційним джерелам.</vt:lpstr>
      <vt:lpstr>Слайд 4</vt:lpstr>
      <vt:lpstr>Слайд 5</vt:lpstr>
      <vt:lpstr>Слайд 6</vt:lpstr>
      <vt:lpstr>Слайд 7</vt:lpstr>
      <vt:lpstr>Слайд 8</vt:lpstr>
      <vt:lpstr>Слайд 9</vt:lpstr>
      <vt:lpstr>Представники празької школи 1-ше найстарше покоління</vt:lpstr>
      <vt:lpstr>Слайд 11</vt:lpstr>
      <vt:lpstr>2-ге старше покоління</vt:lpstr>
      <vt:lpstr>Слайд 13</vt:lpstr>
      <vt:lpstr>Слайд 14</vt:lpstr>
      <vt:lpstr>Слайд 15</vt:lpstr>
      <vt:lpstr>3-тє молодше покоління</vt:lpstr>
      <vt:lpstr>3-тє молодше покоління</vt:lpstr>
      <vt:lpstr>3-тє молодше покоління</vt:lpstr>
      <vt:lpstr>4-тє наймолодше покоління</vt:lpstr>
      <vt:lpstr>4-тє наймолодше покоління</vt:lpstr>
      <vt:lpstr>Літопис життя Євгена Маланюка 1897 - 1968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Із збірки «Стилет і стилос»</vt:lpstr>
      <vt:lpstr>Слайд 31</vt:lpstr>
      <vt:lpstr>Слайд 32</vt:lpstr>
      <vt:lpstr>Слайд 33</vt:lpstr>
      <vt:lpstr>ПІДСУМОК УРОКУ</vt:lpstr>
      <vt:lpstr>Слайд 35</vt:lpstr>
      <vt:lpstr>Список використаних джерел</vt:lpstr>
      <vt:lpstr>Аудіо- та відеоресурс, який можна використати при вивченні теми</vt:lpstr>
      <vt:lpstr>Упорядник   презентації -  вчитель української мови та літератури Смілянської загальноосвітньої школи №7 Бондаренко Тетяна Миколаївна 2016 рік</vt:lpstr>
    </vt:vector>
  </TitlesOfParts>
  <Company>---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празька школа</dc:title>
  <dc:creator>бондаренко</dc:creator>
  <cp:lastModifiedBy>user</cp:lastModifiedBy>
  <cp:revision>301</cp:revision>
  <dcterms:created xsi:type="dcterms:W3CDTF">2011-11-29T13:00:12Z</dcterms:created>
  <dcterms:modified xsi:type="dcterms:W3CDTF">2016-02-10T15:18:14Z</dcterms:modified>
</cp:coreProperties>
</file>