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9" r:id="rId2"/>
    <p:sldId id="260" r:id="rId3"/>
    <p:sldId id="267" r:id="rId4"/>
    <p:sldId id="258" r:id="rId5"/>
    <p:sldId id="309" r:id="rId6"/>
    <p:sldId id="287" r:id="rId7"/>
    <p:sldId id="282" r:id="rId8"/>
    <p:sldId id="292" r:id="rId9"/>
    <p:sldId id="291" r:id="rId10"/>
    <p:sldId id="290" r:id="rId11"/>
    <p:sldId id="299" r:id="rId12"/>
    <p:sldId id="297" r:id="rId13"/>
    <p:sldId id="298" r:id="rId14"/>
    <p:sldId id="263" r:id="rId15"/>
    <p:sldId id="285" r:id="rId16"/>
    <p:sldId id="284" r:id="rId17"/>
    <p:sldId id="288" r:id="rId18"/>
    <p:sldId id="301" r:id="rId19"/>
    <p:sldId id="261" r:id="rId20"/>
    <p:sldId id="303" r:id="rId21"/>
    <p:sldId id="279" r:id="rId22"/>
    <p:sldId id="280" r:id="rId23"/>
    <p:sldId id="262" r:id="rId24"/>
    <p:sldId id="306" r:id="rId25"/>
    <p:sldId id="278" r:id="rId26"/>
    <p:sldId id="277" r:id="rId27"/>
    <p:sldId id="307" r:id="rId28"/>
    <p:sldId id="311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6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774D280-B4C5-4703-9349-3904080BD315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A86E939-5119-45BA-9FDB-8EBF94C44A1E}" type="pres">
      <dgm:prSet presAssocID="{2774D280-B4C5-4703-9349-3904080BD315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</dgm:ptLst>
  <dgm:cxnLst>
    <dgm:cxn modelId="{AD9490CD-72DD-4CCB-906A-432898CB0568}" type="presOf" srcId="{2774D280-B4C5-4703-9349-3904080BD315}" destId="{0A86E939-5119-45BA-9FDB-8EBF94C44A1E}" srcOrd="0" destOrd="0" presId="urn:microsoft.com/office/officeart/2005/8/layout/list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F68EBD-32DF-4810-B86B-A626D5091C25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B2DCEE6-038B-45DC-8305-0E6BD901ED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B2DCEE6-038B-45DC-8305-0E6BD901ED8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48A7E-7EA2-4CB7-A047-1DD61A69E072}" type="datetimeFigureOut">
              <a:rPr lang="ru-RU" smtClean="0"/>
              <a:pPr/>
              <a:t>28.02.2017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FB822C-945F-4812-8C50-E1EBF5BB923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yandex.ua/images/search?source=wiz&amp;img_url=http://www.stihi.ru/pics/2011/10/21/4671.jpg&amp;p=8&amp;text=%D1%84%D0%BE%D1%82%D0%BE%D0%B3%D1%80%D0%B0%D1%84%D1%96%D1%97%20%D0%BF%D0%BE%D0%B5%D1%82%D0%B0%20%D0%B3%D0%B5%D0%BD%D1%80%D1%96%D1%85%D0%B0%20%D0%B3%D0%B5%D0%B9%D0%BD%D0%B5&amp;noreask=1&amp;pos=261&amp;rpt=simage&amp;lr=27925" TargetMode="External"/><Relationship Id="rId3" Type="http://schemas.openxmlformats.org/officeDocument/2006/relationships/diagramData" Target="../diagrams/data1.xml"/><Relationship Id="rId7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forexaw.com/static/previews/000/082/000082638_480_Genrikh_Geyne.jpg&amp;p=7&amp;text=%D1%84%D0%BE%D1%82%D0%BE%D0%B3%D1%80%D0%B0%D1%84%D1%96%D1%97%20%D0%BF%D0%BE%D0%B5%D1%82%D0%B0%20%D0%B3%D0%B5%D0%BD%D1%80%D1%96%D1%85%D0%B0%20%D0%B3%D0%B5%D0%B9%D0%BD%D0%B5&amp;noreask=1&amp;pos=225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www.knigograd.com.ua/images/detailed/product_detailed_image_178935_46242.jpg&amp;p=6&amp;text=%D1%84%D0%BE%D1%82%D0%BE%D0%B3%D1%80%D0%B0%D1%84%D1%96%D1%97%20%D0%BF%D0%BE%D0%B5%D1%82%D0%B0%20%D0%B3%D0%B5%D0%BD%D1%80%D1%96%D1%85%D0%B0%20%D0%B3%D0%B5%D0%B9%D0%BD%D0%B5&amp;noreask=1&amp;pos=180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knigapolis.ru/pictures/2/43/3417938_sbig1.jpg&amp;p=1&amp;text=%D1%84%D0%BE%D1%82%D0%BE%D0%B3%D1%80%D0%B0%D1%84%D1%96%D1%97%20%D0%BF%D0%BE%D0%B5%D1%82%D0%B0%20%D0%B3%D0%B5%D0%BD%D1%80%D1%96%D1%85%D0%B0%20%D0%B3%D0%B5%D0%B9%D0%BD%D0%B5&amp;noreask=1&amp;pos=46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hyperlink" Target="https://yandex.ua/images/search?source=wiz&amp;img_url=http://2.bp.blogspot.com/-hRVKHhskGO4/URypOd3J9KI/AAAAAAAAHUU/QcYW8HJvfgw/s1600/heine.jpg&amp;p=2&amp;text=%D1%84%D0%BE%D1%82%D0%BE%D0%B3%D1%80%D0%B0%D1%84%D1%96%D1%97%20%D0%BF%D0%BE%D0%B5%D1%82%D0%B0%20%D0%B3%D0%B5%D0%BD%D1%80%D1%96%D1%85%D0%B0%20%D0%B3%D0%B5%D0%B9%D0%BD%D0%B5&amp;noreask=1&amp;pos=60&amp;rpt=simage&amp;lr=27925" TargetMode="Externa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image.slidesharecdn.com/random-150101162103-conversion-gate02/95/-1-638.jpg?cb=1424104176&amp;p=9&amp;text=%D1%84%D0%BE%D1%82%D0%BE%D0%B3%D1%80%D0%B0%D1%84%D1%96%D1%97%20%D0%BF%D0%BE%D0%B5%D1%82%D0%B0%20%D0%B3%D0%B5%D0%BD%D1%80%D1%96%D1%85%D0%B0%20%D0%B3%D0%B5%D0%B9%D0%BD%D0%B5&amp;noreask=1&amp;pos=289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s://img4.postila.ru/storage/11680000/11665015/598f55b62686379e9c895a875224458d.jpg&amp;p=7&amp;text=%D1%84%D0%BE%D1%82%D0%BE%D0%B3%D1%80%D0%B0%D1%84%D1%96%D1%97%20%D0%BF%D0%BE%D0%B5%D1%82%D0%B0%20%D0%B3%D0%B5%D0%BD%D1%80%D1%96%D1%85%D0%B0%20%D0%B3%D0%B5%D0%B9%D0%BD%D0%B5&amp;noreask=1&amp;pos=212&amp;rpt=simage&amp;lr=27925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jpeg"/><Relationship Id="rId5" Type="http://schemas.openxmlformats.org/officeDocument/2006/relationships/hyperlink" Target="https://yandex.ua/images/search?source=wiz&amp;img_url=http://welcomecouponsxyz.com/img/56abd1775d30c.jpeg&amp;p=2&amp;text=%D1%84%D0%BE%D1%82%D0%BE%D0%B3%D1%80%D0%B0%D1%84%D1%96%D1%97%20%D0%BF%D0%BE%D0%B5%D1%82%D0%B0%20%D0%B3%D0%B5%D0%BD%D1%80%D1%96%D1%85%D0%B0%20%D0%B3%D0%B5%D0%B9%D0%BD%D0%B5&amp;noreask=1&amp;pos=77&amp;rpt=simage&amp;lr=27925" TargetMode="Externa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ua/images/search?source=wiz&amp;img_url=http://buch.ru/buch/pic/kniga_pesen__miniatjurnoe_izdanie_.jpg&amp;p=6&amp;text=%D1%84%D0%BE%D1%82%D0%BE%D0%B3%D1%80%D0%B0%D1%84%D1%96%D1%97%20%D0%BF%D0%BE%D0%B5%D1%82%D0%B0%20%D0%B3%D0%B5%D0%BD%D1%80%D1%96%D1%85%D0%B0%20%D0%B3%D0%B5%D0%B9%D0%BD%D0%B5&amp;noreask=1&amp;pos=207&amp;rpt=simage&amp;lr=27925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3.jpeg"/><Relationship Id="rId4" Type="http://schemas.openxmlformats.org/officeDocument/2006/relationships/hyperlink" Target="https://yandex.ua/images/search?source=wiz&amp;img_url=http://7iskusstv.com/2011/Nomer9/Lejzerovich8.jpg&amp;p=9&amp;text=%D1%84%D0%BE%D1%82%D0%BE%D0%B3%D1%80%D0%B0%D1%84%D1%96%D1%97%20%D0%BF%D0%BE%D0%B5%D1%82%D0%B0%20%D0%B3%D0%B5%D0%BD%D1%80%D1%96%D1%85%D0%B0%20%D0%B3%D0%B5%D0%B9%D0%BD%D0%B5&amp;noreask=1&amp;pos=284&amp;rpt=simage&amp;lr=27925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Тема уроку</a:t>
            </a:r>
            <a:endParaRPr lang="ru-RU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half" idx="4294967295"/>
          </p:nvPr>
        </p:nvGraphicFramePr>
        <p:xfrm>
          <a:off x="5105400" y="1600200"/>
          <a:ext cx="4038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Прямоугольник 8"/>
          <p:cNvSpPr/>
          <p:nvPr/>
        </p:nvSpPr>
        <p:spPr>
          <a:xfrm>
            <a:off x="928662" y="1357298"/>
            <a:ext cx="735811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Генріх Гейне. </a:t>
            </a:r>
            <a:r>
              <a:rPr lang="uk-UA" sz="3600" b="1" i="1" dirty="0" err="1" smtClean="0">
                <a:solidFill>
                  <a:schemeClr val="accent2">
                    <a:lumMod val="50000"/>
                  </a:schemeClr>
                </a:solidFill>
              </a:rPr>
              <a:t>“Книга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3600" b="1" i="1" dirty="0" err="1" smtClean="0">
                <a:solidFill>
                  <a:schemeClr val="accent2">
                    <a:lumMod val="50000"/>
                  </a:schemeClr>
                </a:solidFill>
              </a:rPr>
              <a:t>пісень”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 – видатне явище німецького романтизму.</a:t>
            </a:r>
            <a:r>
              <a:rPr lang="en-US" sz="3600" b="1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Романтичний світ поезії Гейне</a:t>
            </a:r>
            <a:endParaRPr lang="ru-RU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6" name="Рисунок 5" descr="http://svopi.ru/uploads/posts/2015-06/1435355818_huge_c1c09d78-6626-4a9f-9bb1-9153ef12be54.jpg"/>
          <p:cNvPicPr/>
          <p:nvPr/>
        </p:nvPicPr>
        <p:blipFill>
          <a:blip r:embed="rId7"/>
          <a:srcRect t="7022" b="4038"/>
          <a:stretch>
            <a:fillRect/>
          </a:stretch>
        </p:blipFill>
        <p:spPr bwMode="auto">
          <a:xfrm>
            <a:off x="285721" y="3714752"/>
            <a:ext cx="4857783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Вот Генрих Гейне - несмотря на его стремление к блеску и роскоши,несмотря н...">
            <a:hlinkClick r:id="rId8"/>
          </p:cNvPr>
          <p:cNvPicPr/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000232" y="4071942"/>
            <a:ext cx="142876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4"/>
          <p:cNvSpPr txBox="1">
            <a:spLocks/>
          </p:cNvSpPr>
          <p:nvPr/>
        </p:nvSpPr>
        <p:spPr>
          <a:xfrm>
            <a:off x="357158" y="5357826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2" name="Заголовок 4"/>
          <p:cNvSpPr txBox="1">
            <a:spLocks/>
          </p:cNvSpPr>
          <p:nvPr/>
        </p:nvSpPr>
        <p:spPr>
          <a:xfrm>
            <a:off x="4786314" y="6429396"/>
            <a:ext cx="3571900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smtClean="0">
                <a:latin typeface="+mj-lt"/>
                <a:ea typeface="+mj-ea"/>
                <a:cs typeface="+mj-cs"/>
              </a:rPr>
              <a:t>                            </a:t>
            </a:r>
            <a:r>
              <a:rPr lang="uk-UA" sz="1400" b="1" dirty="0" smtClean="0">
                <a:latin typeface="+mj-lt"/>
                <a:ea typeface="+mj-ea"/>
                <a:cs typeface="+mj-cs"/>
              </a:rPr>
              <a:t>.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214942" y="4549676"/>
            <a:ext cx="39290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b="1" i="1" dirty="0" err="1" smtClean="0"/>
              <a:t>Ротаєнко</a:t>
            </a:r>
            <a:r>
              <a:rPr lang="uk-UA" b="1" i="1" dirty="0" smtClean="0"/>
              <a:t> Олена Семенівна, вчитель зарубіжної літератури </a:t>
            </a:r>
            <a:r>
              <a:rPr lang="uk-UA" b="1" i="1" dirty="0" err="1" smtClean="0"/>
              <a:t>Княже-Криницької</a:t>
            </a:r>
            <a:r>
              <a:rPr lang="uk-UA" b="1" i="1" smtClean="0"/>
              <a:t> загальноосвітньої </a:t>
            </a:r>
            <a:r>
              <a:rPr lang="uk-UA" b="1" i="1" dirty="0" smtClean="0"/>
              <a:t>школи І-ІІІ ступенів </a:t>
            </a:r>
            <a:r>
              <a:rPr lang="uk-UA" b="1" i="1" dirty="0" err="1" smtClean="0"/>
              <a:t>Монастирищенської</a:t>
            </a:r>
            <a:r>
              <a:rPr lang="uk-UA" b="1" i="1" dirty="0" smtClean="0"/>
              <a:t> районної ради</a:t>
            </a:r>
            <a:endParaRPr lang="ru-RU" b="1" i="1" dirty="0"/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28596" y="285728"/>
            <a:ext cx="4038600" cy="5840435"/>
          </a:xfrm>
        </p:spPr>
        <p:txBody>
          <a:bodyPr>
            <a:normAutofit/>
          </a:bodyPr>
          <a:lstStyle/>
          <a:p>
            <a:pPr>
              <a:buNone/>
            </a:pPr>
            <a:endParaRPr lang="uk-UA" sz="4800" dirty="0" smtClean="0"/>
          </a:p>
          <a:p>
            <a:pPr>
              <a:buNone/>
            </a:pPr>
            <a:r>
              <a:rPr lang="uk-UA" sz="4800" dirty="0" smtClean="0"/>
              <a:t> </a:t>
            </a:r>
            <a:r>
              <a:rPr lang="uk-UA" sz="4800" b="1" i="1" dirty="0" smtClean="0">
                <a:solidFill>
                  <a:schemeClr val="accent2">
                    <a:lumMod val="50000"/>
                  </a:schemeClr>
                </a:solidFill>
              </a:rPr>
              <a:t>Біографічний прототип ліричного героя збірки – сам поет.</a:t>
            </a:r>
            <a:endParaRPr lang="ru-RU" sz="48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Содержимое 9" descr="Генрих Гейне.">
            <a:hlinkClick r:id="rId3"/>
          </p:cNvPr>
          <p:cNvPicPr>
            <a:picLocks noGrp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571612"/>
            <a:ext cx="3571899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7"/>
          <p:cNvSpPr txBox="1">
            <a:spLocks/>
          </p:cNvSpPr>
          <p:nvPr/>
        </p:nvSpPr>
        <p:spPr>
          <a:xfrm>
            <a:off x="5572132" y="6429396"/>
            <a:ext cx="1500198" cy="4286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1400" dirty="0" err="1" smtClean="0"/>
              <a:t>Вч.Ротаєнко</a:t>
            </a:r>
            <a:r>
              <a:rPr lang="uk-UA" sz="1400" dirty="0" smtClean="0"/>
              <a:t> О.С.</a:t>
            </a:r>
            <a:endParaRPr kumimoji="0" lang="uk-UA" sz="140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comb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500034" y="1000108"/>
            <a:ext cx="3995766" cy="5126055"/>
          </a:xfrm>
        </p:spPr>
        <p:txBody>
          <a:bodyPr>
            <a:normAutofit lnSpcReduction="10000"/>
          </a:bodyPr>
          <a:lstStyle/>
          <a:p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Образ дівчини, якій адресовано любовні послання ліричного героя, навіяний постаттю двоюрідної сестри поета, </a:t>
            </a:r>
            <a:r>
              <a:rPr lang="uk-UA" sz="3600" b="1" i="1" dirty="0" err="1" smtClean="0">
                <a:solidFill>
                  <a:schemeClr val="accent2">
                    <a:lumMod val="50000"/>
                  </a:schemeClr>
                </a:solidFill>
              </a:rPr>
              <a:t>Амалії</a:t>
            </a:r>
            <a:r>
              <a:rPr lang="uk-UA" sz="3600" b="1" i="1" dirty="0" smtClean="0">
                <a:solidFill>
                  <a:schemeClr val="accent2">
                    <a:lumMod val="50000"/>
                  </a:schemeClr>
                </a:solidFill>
              </a:rPr>
              <a:t>.</a:t>
            </a:r>
            <a:endParaRPr lang="ru-RU" sz="36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Содержимое 9" descr="http://svitppt.com.ua/images/16/15780/960/img5.jpg"/>
          <p:cNvPicPr>
            <a:picLocks noGrp="1"/>
          </p:cNvPicPr>
          <p:nvPr>
            <p:ph sz="half" idx="2"/>
          </p:nvPr>
        </p:nvPicPr>
        <p:blipFill>
          <a:blip r:embed="rId3"/>
          <a:srcRect l="52948" t="23585"/>
          <a:stretch>
            <a:fillRect/>
          </a:stretch>
        </p:blipFill>
        <p:spPr bwMode="auto">
          <a:xfrm>
            <a:off x="4786314" y="642918"/>
            <a:ext cx="397192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Заголовок 6"/>
          <p:cNvSpPr txBox="1">
            <a:spLocks/>
          </p:cNvSpPr>
          <p:nvPr/>
        </p:nvSpPr>
        <p:spPr>
          <a:xfrm>
            <a:off x="5500694" y="6357958"/>
            <a:ext cx="1928826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429783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500034" y="357166"/>
            <a:ext cx="3995766" cy="5768997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</a:p>
          <a:p>
            <a:pPr>
              <a:buNone/>
            </a:pPr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Художню структуру своєї збірки поет будує за аналогією  з поетичною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збіркою“Канцоньєре”</a:t>
            </a:r>
            <a:endParaRPr lang="uk-UA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>
              <a:buNone/>
            </a:pP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 ( в перекладі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”Книга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пісень “1336-1373) італійського поета епохи Відродження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Франческо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Петрарки, який оспівує в ній своє кохання до Лаури.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10" name="Содержимое 9" descr="Картинки по запросу картинка збірки книга пісень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572000" y="928670"/>
            <a:ext cx="4143404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7"/>
          <p:cNvSpPr txBox="1">
            <a:spLocks/>
          </p:cNvSpPr>
          <p:nvPr/>
        </p:nvSpPr>
        <p:spPr>
          <a:xfrm>
            <a:off x="5286380" y="6286520"/>
            <a:ext cx="1785950" cy="57148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Monotype Corsiva" pitchFamily="66" charset="0"/>
                <a:ea typeface="+mn-ea"/>
                <a:cs typeface="+mn-cs"/>
              </a:rPr>
              <a:t> </a:t>
            </a:r>
            <a:r>
              <a:rPr kumimoji="0" lang="uk-UA" sz="140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Вч</a:t>
            </a:r>
            <a:r>
              <a:rPr kumimoji="0" lang="uk-UA" sz="14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.</a:t>
            </a:r>
            <a:r>
              <a:rPr kumimoji="0" lang="uk-UA" sz="14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kumimoji="0" lang="uk-UA" sz="1400" i="0" u="none" strike="noStrike" kern="1200" cap="none" spc="0" normalizeH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Ротаєнко</a:t>
            </a:r>
            <a:r>
              <a:rPr kumimoji="0" lang="uk-UA" sz="14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n-ea"/>
                <a:cs typeface="+mn-cs"/>
              </a:rPr>
              <a:t> О.С </a:t>
            </a:r>
            <a:endParaRPr kumimoji="0" lang="uk-UA" sz="1400" b="1" i="0" u="none" strike="noStrike" kern="1200" cap="none" spc="0" normalizeH="0" baseline="0" noProof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Monotype Corsiva" pitchFamily="66" charset="0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44065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214291"/>
            <a:ext cx="7772400" cy="1714511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chemeClr val="bg2">
                    <a:lumMod val="10000"/>
                  </a:schemeClr>
                </a:solidFill>
              </a:rPr>
              <a:t>Словникова робота</a:t>
            </a:r>
            <a:endParaRPr lang="ru-RU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00034" y="1571612"/>
            <a:ext cx="7272366" cy="4357718"/>
          </a:xfrm>
        </p:spPr>
        <p:txBody>
          <a:bodyPr>
            <a:normAutofit/>
          </a:bodyPr>
          <a:lstStyle/>
          <a:p>
            <a:pPr algn="l">
              <a:buFont typeface="Wingdings" pitchFamily="2" charset="2"/>
              <a:buChar char="Ø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Інтермецо – невелика музична п'єса, яку виконує оркестр між окремими номерами опери, а також самостійна музична п'єса.</a:t>
            </a:r>
          </a:p>
          <a:p>
            <a:pPr algn="l">
              <a:buFont typeface="Wingdings" pitchFamily="2" charset="2"/>
              <a:buChar char="Ø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Ліричний герой – образ поета (його ліричне “я”) чиї переживання, думки та почуття відображено в ліричному творі.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5857884" y="6286520"/>
            <a:ext cx="2000264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 О.С.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3" y="0"/>
            <a:ext cx="9429783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00034" y="0"/>
            <a:ext cx="8186766" cy="1643050"/>
          </a:xfrm>
        </p:spPr>
        <p:txBody>
          <a:bodyPr>
            <a:normAutofit fontScale="90000"/>
          </a:bodyPr>
          <a:lstStyle/>
          <a:p>
            <a:r>
              <a:rPr lang="uk-UA" sz="40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4000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k-UA" sz="40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sz="3100" b="1" dirty="0" smtClean="0">
                <a:solidFill>
                  <a:schemeClr val="bg2">
                    <a:lumMod val="10000"/>
                  </a:schemeClr>
                </a:solidFill>
              </a:rPr>
              <a:t>Поетичною перлиною циклу </a:t>
            </a:r>
            <a:r>
              <a:rPr lang="uk-UA" sz="3100" b="1" dirty="0" err="1" smtClean="0">
                <a:solidFill>
                  <a:schemeClr val="bg2">
                    <a:lumMod val="10000"/>
                  </a:schemeClr>
                </a:solidFill>
              </a:rPr>
              <a:t>“Ліричне</a:t>
            </a:r>
            <a:r>
              <a:rPr lang="uk-UA" sz="3100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sz="3100" b="1" dirty="0" err="1" smtClean="0">
                <a:solidFill>
                  <a:schemeClr val="bg2">
                    <a:lumMod val="10000"/>
                  </a:schemeClr>
                </a:solidFill>
              </a:rPr>
              <a:t>інтермецо”є</a:t>
            </a:r>
            <a:r>
              <a:rPr lang="uk-UA" sz="3100" b="1" dirty="0" smtClean="0">
                <a:solidFill>
                  <a:schemeClr val="bg2">
                    <a:lumMod val="10000"/>
                  </a:schemeClr>
                </a:solidFill>
              </a:rPr>
              <a:t> вірш </a:t>
            </a:r>
            <a:r>
              <a:rPr lang="uk-UA" sz="3100" b="1" dirty="0" err="1" smtClean="0">
                <a:solidFill>
                  <a:schemeClr val="bg2">
                    <a:lumMod val="10000"/>
                  </a:schemeClr>
                </a:solidFill>
              </a:rPr>
              <a:t>“Чому</a:t>
            </a:r>
            <a:r>
              <a:rPr lang="uk-UA" sz="3100" b="1" dirty="0" smtClean="0">
                <a:solidFill>
                  <a:schemeClr val="bg2">
                    <a:lumMod val="10000"/>
                  </a:schemeClr>
                </a:solidFill>
              </a:rPr>
              <a:t> троянди немов неживі…”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Содержимое 6" descr="Картинки по запросу картинка збірки книга пісень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71472" y="1928802"/>
            <a:ext cx="771530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5072066" y="6286520"/>
            <a:ext cx="2143140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Вч</a:t>
            </a:r>
            <a:r>
              <a:rPr lang="uk-UA" sz="1400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. </a:t>
            </a:r>
            <a:r>
              <a:rPr lang="uk-UA" sz="1400" dirty="0" err="1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Ротаєнко</a:t>
            </a:r>
            <a:r>
              <a:rPr lang="uk-UA" sz="1400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 О.С.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гшшггг</a:t>
            </a:r>
            <a:endParaRPr lang="ru-RU" dirty="0"/>
          </a:p>
        </p:txBody>
      </p:sp>
      <p:pic>
        <p:nvPicPr>
          <p:cNvPr id="7" name="Содержимое 6" descr="Картинки по запросу картинка збірки книга пісень"/>
          <p:cNvPicPr>
            <a:picLocks noGrp="1"/>
          </p:cNvPicPr>
          <p:nvPr>
            <p:ph idx="1"/>
          </p:nvPr>
        </p:nvPicPr>
        <p:blipFill>
          <a:blip r:embed="rId3"/>
          <a:srcRect b="10663"/>
          <a:stretch>
            <a:fillRect/>
          </a:stretch>
        </p:blipFill>
        <p:spPr bwMode="auto">
          <a:xfrm>
            <a:off x="571472" y="785794"/>
            <a:ext cx="7929617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500034" y="28572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" name="Заголовок 4"/>
          <p:cNvSpPr txBox="1">
            <a:spLocks/>
          </p:cNvSpPr>
          <p:nvPr/>
        </p:nvSpPr>
        <p:spPr>
          <a:xfrm>
            <a:off x="4786314" y="6286520"/>
            <a:ext cx="1785950" cy="4286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. </a:t>
            </a:r>
            <a:r>
              <a:rPr lang="uk-UA" sz="1400" dirty="0" err="1" smtClean="0">
                <a:latin typeface="+mj-lt"/>
                <a:ea typeface="+mj-ea"/>
                <a:cs typeface="+mj-cs"/>
              </a:rPr>
              <a:t>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 idx="4294967295"/>
          </p:nvPr>
        </p:nvSpPr>
        <p:spPr>
          <a:xfrm>
            <a:off x="0" y="214290"/>
            <a:ext cx="8229600" cy="5440378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   </a:t>
            </a:r>
            <a:br>
              <a:rPr lang="uk-UA" dirty="0" smtClean="0"/>
            </a:br>
            <a:r>
              <a:rPr lang="uk-UA" dirty="0" smtClean="0"/>
              <a:t>        </a:t>
            </a:r>
            <a:br>
              <a:rPr lang="uk-UA" dirty="0" smtClean="0"/>
            </a:br>
            <a:r>
              <a:rPr lang="uk-UA" dirty="0" smtClean="0"/>
              <a:t>          </a:t>
            </a:r>
            <a:r>
              <a:rPr lang="uk-UA" sz="5300" b="1" dirty="0" smtClean="0">
                <a:solidFill>
                  <a:schemeClr val="bg2">
                    <a:lumMod val="10000"/>
                  </a:schemeClr>
                </a:solidFill>
              </a:rPr>
              <a:t>Запитання та завдання:</a:t>
            </a:r>
            <a:br>
              <a:rPr lang="uk-UA" sz="5300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dirty="0" smtClean="0"/>
              <a:t/>
            </a:r>
            <a:br>
              <a:rPr lang="uk-UA" dirty="0" smtClean="0"/>
            </a:br>
            <a:r>
              <a:rPr lang="uk-UA" dirty="0" smtClean="0"/>
              <a:t>    </a:t>
            </a:r>
            <a:r>
              <a:rPr lang="uk-UA" sz="3200" i="1" dirty="0" smtClean="0">
                <a:solidFill>
                  <a:schemeClr val="accent2">
                    <a:lumMod val="50000"/>
                  </a:schemeClr>
                </a:solidFill>
              </a:rPr>
              <a:t>1</a:t>
            </a:r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  <a:t>) Визначте тему поезії.</a:t>
            </a:r>
            <a:b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  <a:t>     2) Який літературний прийом використовує автор у побудові ?</a:t>
            </a:r>
            <a:b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  <a:t>    3) Яку роль відіграють образи природи?</a:t>
            </a:r>
            <a: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6000" b="1" i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i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i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ru-RU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6357950" y="6072206"/>
            <a:ext cx="1871650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1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11200" dirty="0" smtClean="0"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5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5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r>
              <a:rPr kumimoji="0" lang="uk-UA" sz="5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56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6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60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0" i="1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>Очікувані відповіді</a:t>
            </a:r>
            <a:b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</a:b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114800" lvl="8" indent="-457200">
              <a:buAutoNum type="arabicParenR"/>
            </a:pPr>
            <a:endParaRPr lang="uk-UA" sz="3200" dirty="0" smtClean="0"/>
          </a:p>
          <a:p>
            <a:pPr marL="4114800" lvl="8" indent="-457200">
              <a:buAutoNum type="arabicParenR"/>
            </a:pPr>
            <a:r>
              <a:rPr lang="uk-UA" sz="3200" dirty="0" smtClean="0"/>
              <a:t> </a:t>
            </a:r>
            <a:r>
              <a:rPr lang="uk-UA" sz="3200" dirty="0" smtClean="0">
                <a:latin typeface="Monotype Corsiva" pitchFamily="66" charset="0"/>
              </a:rPr>
              <a:t>Нерозділене кохання.</a:t>
            </a:r>
          </a:p>
          <a:p>
            <a:pPr marL="4114800" lvl="8" indent="-457200">
              <a:buAutoNum type="arabicParenR"/>
            </a:pPr>
            <a:r>
              <a:rPr lang="uk-UA" sz="3200" dirty="0" smtClean="0">
                <a:latin typeface="Monotype Corsiva" pitchFamily="66" charset="0"/>
              </a:rPr>
              <a:t>Анафора (</a:t>
            </a:r>
            <a:r>
              <a:rPr lang="uk-UA" sz="3200" dirty="0" err="1" smtClean="0">
                <a:latin typeface="Monotype Corsiva" pitchFamily="66" charset="0"/>
              </a:rPr>
              <a:t>єдинопочаток</a:t>
            </a:r>
            <a:r>
              <a:rPr lang="uk-UA" sz="3200" dirty="0" smtClean="0">
                <a:latin typeface="Monotype Corsiva" pitchFamily="66" charset="0"/>
              </a:rPr>
              <a:t>).</a:t>
            </a:r>
          </a:p>
          <a:p>
            <a:pPr marL="4114800" lvl="8" indent="-457200">
              <a:buAutoNum type="arabicParenR"/>
            </a:pPr>
            <a:r>
              <a:rPr lang="uk-UA" sz="3200" dirty="0" smtClean="0">
                <a:latin typeface="Monotype Corsiva" pitchFamily="66" charset="0"/>
              </a:rPr>
              <a:t>Відтворюють стан душі ліричного героя.</a:t>
            </a:r>
          </a:p>
        </p:txBody>
      </p:sp>
      <p:pic>
        <p:nvPicPr>
          <p:cNvPr id="7" name="Рисунок 6" descr="Генрих Гейне N12291457.">
            <a:hlinkClick r:id="rId3"/>
          </p:cNvPr>
          <p:cNvPicPr/>
          <p:nvPr/>
        </p:nvPicPr>
        <p:blipFill>
          <a:blip r:embed="rId4"/>
          <a:srcRect t="23729" b="11864"/>
          <a:stretch>
            <a:fillRect/>
          </a:stretch>
        </p:blipFill>
        <p:spPr bwMode="auto">
          <a:xfrm>
            <a:off x="214282" y="1500174"/>
            <a:ext cx="3714776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4"/>
          <p:cNvSpPr txBox="1">
            <a:spLocks/>
          </p:cNvSpPr>
          <p:nvPr/>
        </p:nvSpPr>
        <p:spPr>
          <a:xfrm>
            <a:off x="4929190" y="6286520"/>
            <a:ext cx="2428892" cy="57148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uk-UA" sz="1400" dirty="0" smtClean="0"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. </a:t>
            </a:r>
            <a:r>
              <a:rPr lang="uk-UA" sz="1400" dirty="0" err="1" smtClean="0">
                <a:latin typeface="+mj-lt"/>
                <a:ea typeface="+mj-ea"/>
                <a:cs typeface="+mj-cs"/>
              </a:rPr>
              <a:t>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://slidepedia.net/u/storage/ppt_847/15840-1382724370-14.jpg"/>
          <p:cNvPicPr/>
          <p:nvPr/>
        </p:nvPicPr>
        <p:blipFill>
          <a:blip r:embed="rId2"/>
          <a:srcRect t="14724"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>Генріх </a:t>
            </a:r>
            <a:r>
              <a:rPr lang="uk-UA" b="1" dirty="0" err="1" smtClean="0">
                <a:solidFill>
                  <a:schemeClr val="bg2">
                    <a:lumMod val="10000"/>
                  </a:schemeClr>
                </a:solidFill>
              </a:rPr>
              <a:t>Гейнге</a:t>
            </a:r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lang="uk-UA" b="1" dirty="0" err="1" smtClean="0">
                <a:solidFill>
                  <a:schemeClr val="bg2">
                    <a:lumMod val="10000"/>
                  </a:schemeClr>
                </a:solidFill>
              </a:rPr>
              <a:t>“Не</a:t>
            </a:r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> знаю, що сталось зо </a:t>
            </a:r>
            <a:r>
              <a:rPr lang="uk-UA" b="1" dirty="0" err="1" smtClean="0">
                <a:solidFill>
                  <a:schemeClr val="bg2">
                    <a:lumMod val="10000"/>
                  </a:schemeClr>
                </a:solidFill>
              </a:rPr>
              <a:t>мною”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/>
        <p:txBody>
          <a:bodyPr>
            <a:normAutofit fontScale="40000" lnSpcReduction="20000"/>
          </a:bodyPr>
          <a:lstStyle/>
          <a:p>
            <a:pPr>
              <a:lnSpc>
                <a:spcPct val="120000"/>
              </a:lnSpc>
              <a:buNone/>
            </a:pP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    Не знаю,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що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стало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зо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мною,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Сумує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серце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моє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,-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Мені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сну,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спокою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Казка стара не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дає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.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Повітря</a:t>
            </a:r>
            <a:r>
              <a:rPr lang="ru-RU" sz="45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свіже</a:t>
            </a:r>
            <a:r>
              <a:rPr lang="ru-RU" sz="45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</a:t>
            </a:r>
            <a:r>
              <a:rPr lang="ru-RU" sz="45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смеркає</a:t>
            </a:r>
            <a:r>
              <a:rPr lang="ru-RU" sz="45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, </a:t>
            </a:r>
            <a:br>
              <a:rPr lang="ru-RU" sz="45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Привільний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Рейн затих;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Вечірній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промінь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грає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Ген на шпилях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гірських</a:t>
            </a:r>
            <a:endParaRPr lang="ru-RU" sz="4500" dirty="0"/>
          </a:p>
        </p:txBody>
      </p:sp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>
            <a:normAutofit fontScale="40000" lnSpcReduction="20000"/>
          </a:bodyPr>
          <a:lstStyle/>
          <a:p>
            <a:pPr marL="0" lvl="0" indent="0" fontAlgn="base"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37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37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Незнана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красуня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на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кручі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Сидить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у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самоті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,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Упали на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шати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блискучі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Коси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її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золоті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.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Із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золота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гребінь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має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,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I косу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розчісує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ним,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I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дикої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пісні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співає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,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Не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співаної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ніким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.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В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човні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рибалку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в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цю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пору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Проймає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нестерпний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біль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,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Він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дивиться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тільки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вгору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-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Не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бачить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скель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ні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хвиль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.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Зникають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в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потоці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бурхливім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I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човен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і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хлопець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з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очей,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I все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це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своїм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співом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 </a:t>
            </a:r>
            <a:b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</a:b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Зробила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4500" dirty="0" err="1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Лорелей</a:t>
            </a:r>
            <a:r>
              <a:rPr lang="ru-RU" sz="4500" dirty="0" smtClean="0">
                <a:solidFill>
                  <a:srgbClr val="000000"/>
                </a:solidFill>
                <a:latin typeface="Verdana" pitchFamily="34" charset="0"/>
                <a:ea typeface="Calibri" pitchFamily="34" charset="0"/>
                <a:cs typeface="Times New Roman" pitchFamily="18" charset="0"/>
              </a:rPr>
              <a:t>. </a:t>
            </a:r>
            <a:endParaRPr lang="ru-RU" sz="3500" dirty="0" smtClean="0">
              <a:latin typeface="Arial" pitchFamily="34" charset="0"/>
              <a:cs typeface="Arial" pitchFamily="34" charset="0"/>
            </a:endParaRP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ru-RU" sz="70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Заголовок 4"/>
          <p:cNvSpPr txBox="1">
            <a:spLocks/>
          </p:cNvSpPr>
          <p:nvPr/>
        </p:nvSpPr>
        <p:spPr>
          <a:xfrm>
            <a:off x="6715140" y="6429396"/>
            <a:ext cx="2428860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143372" y="6286520"/>
            <a:ext cx="3000396" cy="571480"/>
          </a:xfrm>
        </p:spPr>
        <p:txBody>
          <a:bodyPr>
            <a:noAutofit/>
          </a:bodyPr>
          <a:lstStyle/>
          <a:p>
            <a:r>
              <a:rPr lang="uk-UA" sz="1400" dirty="0" smtClean="0"/>
              <a:t>                                    </a:t>
            </a:r>
            <a:r>
              <a:rPr lang="uk-UA" sz="1400" dirty="0" err="1" smtClean="0"/>
              <a:t>Вч</a:t>
            </a:r>
            <a:r>
              <a:rPr lang="uk-UA" sz="1400" dirty="0" smtClean="0"/>
              <a:t>. </a:t>
            </a:r>
            <a:r>
              <a:rPr lang="uk-UA" sz="1400" dirty="0" err="1" smtClean="0"/>
              <a:t>Ротаєнко</a:t>
            </a:r>
            <a:r>
              <a:rPr lang="uk-UA" sz="1400" dirty="0" smtClean="0"/>
              <a:t> О.С.</a:t>
            </a:r>
            <a:endParaRPr lang="ru-RU" sz="1400" dirty="0"/>
          </a:p>
        </p:txBody>
      </p:sp>
      <p:pic>
        <p:nvPicPr>
          <p:cNvPr id="7" name="Содержимое 6"/>
          <p:cNvPicPr>
            <a:picLocks noGrp="1"/>
          </p:cNvPicPr>
          <p:nvPr>
            <p:ph sz="half" idx="1"/>
          </p:nvPr>
        </p:nvPicPr>
        <p:blipFill>
          <a:blip r:embed="rId3"/>
          <a:stretch>
            <a:fillRect/>
          </a:stretch>
        </p:blipFill>
        <p:spPr bwMode="auto">
          <a:xfrm>
            <a:off x="214282" y="1285860"/>
            <a:ext cx="425767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Текст 8"/>
          <p:cNvSpPr>
            <a:spLocks noGrp="1"/>
          </p:cNvSpPr>
          <p:nvPr>
            <p:ph sz="half" idx="2"/>
          </p:nvPr>
        </p:nvSpPr>
        <p:spPr/>
        <p:txBody>
          <a:bodyPr>
            <a:noAutofit/>
          </a:bodyPr>
          <a:lstStyle/>
          <a:p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  <a:t>Що зображено на картині?</a:t>
            </a:r>
          </a:p>
          <a:p>
            <a:r>
              <a:rPr lang="uk-UA" sz="3200" b="1" i="1" dirty="0" smtClean="0">
                <a:solidFill>
                  <a:schemeClr val="accent2">
                    <a:lumMod val="50000"/>
                  </a:schemeClr>
                </a:solidFill>
              </a:rPr>
              <a:t>Чи збігається настрій вірша з настроєм картини?</a:t>
            </a:r>
            <a:endParaRPr lang="ru-RU" sz="3200" b="1" i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428596" y="285728"/>
            <a:ext cx="822960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4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8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Робота з репродукцією картини</a:t>
            </a:r>
            <a:endParaRPr kumimoji="0" lang="ru-RU" sz="80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plit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083320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/>
            </a:r>
            <a:br>
              <a:rPr lang="uk-UA" dirty="0" smtClean="0"/>
            </a:br>
            <a:r>
              <a:rPr lang="en-US" dirty="0" smtClean="0"/>
              <a:t>                         </a:t>
            </a:r>
            <a:r>
              <a:rPr lang="en-US" b="1" dirty="0" smtClean="0">
                <a:solidFill>
                  <a:srgbClr val="C00000"/>
                </a:solidFill>
              </a:rPr>
              <a:t/>
            </a:r>
            <a:br>
              <a:rPr lang="en-US" b="1" dirty="0" smtClean="0">
                <a:solidFill>
                  <a:srgbClr val="C00000"/>
                </a:solidFill>
              </a:rPr>
            </a:br>
            <a:r>
              <a:rPr lang="uk-UA" b="1" dirty="0" smtClean="0">
                <a:solidFill>
                  <a:srgbClr val="C00000"/>
                </a:solidFill>
              </a:rPr>
              <a:t>  </a:t>
            </a:r>
            <a:r>
              <a:rPr lang="uk-UA" b="1" dirty="0" smtClean="0"/>
              <a:t>Мета: 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ознайомитися зі збіркою </a:t>
            </a:r>
            <a:r>
              <a:rPr lang="uk-UA" b="1" i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“Книга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i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пісень”</a:t>
            </a: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; поглибити навички аналізу поетичних творів; навчати знаходити риси романтизму у поезіях;</a:t>
            </a:r>
            <a:b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розвивати навички виразного читання, логічного мислення, зв'язного мовлення;</a:t>
            </a:r>
            <a:b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i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сприяти вихованню високих моральних почуттів.</a:t>
            </a: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uk-UA" b="1" i="1" dirty="0" smtClean="0">
                <a:solidFill>
                  <a:schemeClr val="accent6">
                    <a:lumMod val="50000"/>
                  </a:schemeClr>
                </a:solidFill>
                <a:latin typeface="Monotype Corsiva" pitchFamily="66" charset="0"/>
              </a:rPr>
            </a:br>
            <a:endParaRPr lang="ru-RU" b="1" i="1" dirty="0">
              <a:solidFill>
                <a:schemeClr val="accent6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Заголовок 4"/>
          <p:cNvSpPr txBox="1">
            <a:spLocks/>
          </p:cNvSpPr>
          <p:nvPr/>
        </p:nvSpPr>
        <p:spPr>
          <a:xfrm>
            <a:off x="6143636" y="6500834"/>
            <a:ext cx="1785950" cy="35716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en-US" sz="9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</a:t>
            </a:r>
            <a:r>
              <a:rPr kumimoji="0" lang="uk-UA" sz="56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5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r>
              <a:rPr kumimoji="0" lang="uk-UA" sz="5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56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/>
            </a:r>
            <a:b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</a:br>
            <a:endParaRPr kumimoji="0" lang="ru-RU" sz="4400" b="1" i="1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142844" y="428604"/>
            <a:ext cx="8358246" cy="62151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6143636" y="6143644"/>
            <a:ext cx="2357454" cy="7143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5" y="0"/>
            <a:ext cx="9358345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/>
            </a:r>
            <a:b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>Тема поезії Гейне </a:t>
            </a:r>
            <a:r>
              <a:rPr lang="uk-UA" b="1" dirty="0" err="1" smtClean="0">
                <a:solidFill>
                  <a:schemeClr val="bg2">
                    <a:lumMod val="10000"/>
                  </a:schemeClr>
                </a:solidFill>
              </a:rPr>
              <a:t>“Не</a:t>
            </a:r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> знаю,що сталось зо </a:t>
            </a:r>
            <a:r>
              <a:rPr lang="uk-UA" b="1" dirty="0" err="1" smtClean="0">
                <a:solidFill>
                  <a:schemeClr val="bg2">
                    <a:lumMod val="10000"/>
                  </a:schemeClr>
                </a:solidFill>
              </a:rPr>
              <a:t>мною”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/>
              <a:t>     </a:t>
            </a:r>
            <a:r>
              <a:rPr lang="uk-UA" sz="3500" b="1" i="1" dirty="0" smtClean="0">
                <a:solidFill>
                  <a:schemeClr val="accent3">
                    <a:lumMod val="50000"/>
                  </a:schemeClr>
                </a:solidFill>
              </a:rPr>
              <a:t>Любовні переживання ліричного героя.</a:t>
            </a:r>
            <a:endParaRPr lang="uk-UA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 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Ключовим у творі є образ, традиційний для німецького фольклору, - образ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Лорелей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  <a:cs typeface="Times New Roman" pitchFamily="18" charset="0"/>
              </a:rPr>
              <a:t>, дівчини-сирени з Рейну, що чарувала рибалок своїм співом.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  <a:cs typeface="Times New Roman" pitchFamily="18" charset="0"/>
            </a:endParaRPr>
          </a:p>
        </p:txBody>
      </p:sp>
      <p:pic>
        <p:nvPicPr>
          <p:cNvPr id="9" name="Содержимое 8" descr="https://upload.wikimedia.org/wikipedia/commons/a/a4/Heine_Bronx_1.jpg"/>
          <p:cNvPicPr>
            <a:picLocks noGrp="1"/>
          </p:cNvPicPr>
          <p:nvPr>
            <p:ph sz="half" idx="2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286380" y="1714488"/>
            <a:ext cx="3518122" cy="4383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4"/>
          <p:cNvSpPr txBox="1">
            <a:spLocks/>
          </p:cNvSpPr>
          <p:nvPr/>
        </p:nvSpPr>
        <p:spPr>
          <a:xfrm>
            <a:off x="5143504" y="6357958"/>
            <a:ext cx="2214578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86446" y="6215082"/>
            <a:ext cx="2657436" cy="642918"/>
          </a:xfrm>
        </p:spPr>
        <p:txBody>
          <a:bodyPr>
            <a:noAutofit/>
          </a:bodyPr>
          <a:lstStyle/>
          <a:p>
            <a:r>
              <a:rPr lang="uk-UA" sz="1400" dirty="0" smtClean="0"/>
              <a:t/>
            </a:r>
            <a:br>
              <a:rPr lang="uk-UA" sz="1400" dirty="0" smtClean="0"/>
            </a:br>
            <a:r>
              <a:rPr lang="uk-UA" sz="1400" dirty="0" err="1" smtClean="0"/>
              <a:t>Вч.Ротаєнко</a:t>
            </a:r>
            <a:r>
              <a:rPr lang="uk-UA" sz="1400" dirty="0" smtClean="0"/>
              <a:t> О.С.</a:t>
            </a:r>
            <a:endParaRPr lang="ru-RU" sz="1400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uk-UA" dirty="0" smtClean="0"/>
              <a:t>.</a:t>
            </a: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57200" y="2174874"/>
            <a:ext cx="4040188" cy="4040207"/>
          </a:xfrm>
        </p:spPr>
        <p:txBody>
          <a:bodyPr>
            <a:normAutofit/>
          </a:bodyPr>
          <a:lstStyle/>
          <a:p>
            <a:pPr lvl="8">
              <a:buNone/>
            </a:pPr>
            <a:endParaRPr lang="uk-UA" dirty="0" smtClean="0"/>
          </a:p>
          <a:p>
            <a:pPr lvl="8">
              <a:buFont typeface="Wingdings" pitchFamily="2" charset="2"/>
              <a:buChar char="v"/>
            </a:pPr>
            <a:endParaRPr lang="uk-UA" dirty="0" smtClean="0"/>
          </a:p>
        </p:txBody>
      </p:sp>
      <p:sp>
        <p:nvSpPr>
          <p:cNvPr id="9" name="Текст 8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Содержимое 9"/>
          <p:cNvSpPr>
            <a:spLocks noGrp="1"/>
          </p:cNvSpPr>
          <p:nvPr>
            <p:ph sz="quarter" idx="4"/>
          </p:nvPr>
        </p:nvSpPr>
        <p:spPr>
          <a:xfrm>
            <a:off x="285720" y="2143116"/>
            <a:ext cx="8401081" cy="3643338"/>
          </a:xfrm>
        </p:spPr>
        <p:txBody>
          <a:bodyPr>
            <a:noAutofit/>
          </a:bodyPr>
          <a:lstStyle/>
          <a:p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</a:rPr>
              <a:t>Жанр</a:t>
            </a:r>
            <a:r>
              <a:rPr lang="uk-UA" sz="2800" i="1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800" smtClean="0">
                <a:solidFill>
                  <a:schemeClr val="accent2">
                    <a:lumMod val="50000"/>
                  </a:schemeClr>
                </a:solidFill>
              </a:rPr>
              <a:t>– </a:t>
            </a:r>
            <a:r>
              <a:rPr lang="uk-UA" sz="280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балада.</a:t>
            </a:r>
            <a:endParaRPr lang="uk-UA" sz="2800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</a:rPr>
              <a:t>Епітети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 :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стара казка, золоті шати, золотий гребінець, золоті відбитки, вечірній промінь.</a:t>
            </a:r>
          </a:p>
          <a:p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</a:rPr>
              <a:t>Метафори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 : 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Рейн затих, промінь грає.</a:t>
            </a:r>
          </a:p>
          <a:p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</a:rPr>
              <a:t>Анафора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(</a:t>
            </a:r>
            <a:r>
              <a:rPr lang="uk-UA" sz="2800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єдинопочаток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) : І косу розчісує ним, І дикої пісні співає.</a:t>
            </a:r>
          </a:p>
          <a:p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</a:rPr>
              <a:t>Символи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</a:rPr>
              <a:t>: </a:t>
            </a:r>
            <a:r>
              <a:rPr lang="uk-UA" sz="2800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Лорелей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– символ фатального кохання.</a:t>
            </a:r>
          </a:p>
          <a:p>
            <a:r>
              <a:rPr lang="uk-UA" sz="28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Сюжет і стиль вірша</a:t>
            </a: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28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-  фольклорний.</a:t>
            </a:r>
            <a:endParaRPr lang="ru-RU" sz="2800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11" name="Заголовок 4"/>
          <p:cNvSpPr txBox="1">
            <a:spLocks/>
          </p:cNvSpPr>
          <p:nvPr/>
        </p:nvSpPr>
        <p:spPr>
          <a:xfrm>
            <a:off x="500034" y="214290"/>
            <a:ext cx="8229600" cy="1571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4400" b="1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Аналіз поезії Гейне </a:t>
            </a:r>
            <a:r>
              <a:rPr kumimoji="0" lang="uk-U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“Не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знаю, що сталось зо</a:t>
            </a:r>
            <a:r>
              <a:rPr kumimoji="0" lang="uk-UA" sz="4400" b="1" i="0" u="none" strike="noStrike" kern="1200" cap="none" spc="0" normalizeH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uk-UA" sz="44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мною”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sz="5400" b="1" dirty="0" smtClean="0"/>
              <a:t/>
            </a:r>
            <a:br>
              <a:rPr lang="uk-UA" sz="5400" b="1" dirty="0" smtClean="0"/>
            </a:br>
            <a:r>
              <a:rPr lang="uk-UA" sz="5400" b="1" dirty="0" smtClean="0"/>
              <a:t>Виконати завдання</a:t>
            </a:r>
            <a:br>
              <a:rPr lang="uk-UA" sz="5400" b="1" dirty="0" smtClean="0"/>
            </a:br>
            <a:endParaRPr lang="ru-RU" sz="5400" b="1" dirty="0"/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9" name="Текст 8"/>
          <p:cNvSpPr>
            <a:spLocks noGrp="1"/>
          </p:cNvSpPr>
          <p:nvPr>
            <p:ph type="body" idx="4294967295"/>
          </p:nvPr>
        </p:nvSpPr>
        <p:spPr>
          <a:xfrm>
            <a:off x="0" y="1214422"/>
            <a:ext cx="8643966" cy="4500594"/>
          </a:xfrm>
        </p:spPr>
        <p:txBody>
          <a:bodyPr>
            <a:noAutofit/>
          </a:bodyPr>
          <a:lstStyle/>
          <a:p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</a:rPr>
              <a:t>Визначити риси романтизму в поезії Г.Гейне </a:t>
            </a:r>
            <a:r>
              <a:rPr lang="uk-UA" b="1" i="1" dirty="0" err="1" smtClean="0">
                <a:solidFill>
                  <a:schemeClr val="accent2">
                    <a:lumMod val="75000"/>
                  </a:schemeClr>
                </a:solidFill>
              </a:rPr>
              <a:t>“Не</a:t>
            </a:r>
            <a:r>
              <a:rPr lang="uk-UA" b="1" i="1" dirty="0" smtClean="0">
                <a:solidFill>
                  <a:schemeClr val="accent2">
                    <a:lumMod val="75000"/>
                  </a:schemeClr>
                </a:solidFill>
              </a:rPr>
              <a:t> знаю, що стало зо </a:t>
            </a:r>
            <a:r>
              <a:rPr lang="uk-UA" b="1" i="1" dirty="0" err="1" smtClean="0">
                <a:solidFill>
                  <a:schemeClr val="accent2">
                    <a:lumMod val="75000"/>
                  </a:schemeClr>
                </a:solidFill>
              </a:rPr>
              <a:t>мною”</a:t>
            </a:r>
            <a:endParaRPr lang="uk-UA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>
              <a:buAutoNum type="arabicParenR"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Захоплення таємничим, містичним: морська німфа своїм співом зачаровує рибалок, ,дія відбувається в минулому, у казці.</a:t>
            </a:r>
          </a:p>
          <a:p>
            <a:pPr>
              <a:buAutoNum type="arabicParenR"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Використання символіки, фантастики, екзотики: образ </a:t>
            </a:r>
            <a:r>
              <a:rPr lang="uk-UA" sz="24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Лорелей</a:t>
            </a: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став символом фатального кохання, події відбуваються на фоні екзотичної природи.</a:t>
            </a:r>
          </a:p>
          <a:p>
            <a:pPr>
              <a:buAutoNum type="arabicParenR"/>
            </a:pPr>
            <a:r>
              <a:rPr lang="uk-UA" sz="24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Звернення до фольклору, міфології: балада написана на основі давньої німецької легенди, стиль вірша фольклорний, написаний у манері народної пісні.</a:t>
            </a:r>
          </a:p>
          <a:p>
            <a:pPr>
              <a:buNone/>
            </a:pPr>
            <a:endParaRPr lang="ru-RU" sz="40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Заголовок 7"/>
          <p:cNvSpPr txBox="1">
            <a:spLocks/>
          </p:cNvSpPr>
          <p:nvPr/>
        </p:nvSpPr>
        <p:spPr>
          <a:xfrm>
            <a:off x="5500694" y="6357958"/>
            <a:ext cx="3157502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140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uk-UA" sz="140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>
                <a:solidFill>
                  <a:schemeClr val="bg2">
                    <a:lumMod val="10000"/>
                  </a:schemeClr>
                </a:solidFill>
              </a:rPr>
              <a:t>Рефлексія</a:t>
            </a:r>
            <a:endParaRPr lang="ru-RU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uk-UA" sz="3200" i="1" dirty="0" smtClean="0">
                <a:solidFill>
                  <a:schemeClr val="accent2">
                    <a:lumMod val="75000"/>
                  </a:schemeClr>
                </a:solidFill>
              </a:rPr>
              <a:t>Складання </a:t>
            </a:r>
            <a:r>
              <a:rPr lang="uk-UA" sz="3200" i="1" dirty="0" err="1" smtClean="0">
                <a:solidFill>
                  <a:schemeClr val="accent2">
                    <a:lumMod val="75000"/>
                  </a:schemeClr>
                </a:solidFill>
              </a:rPr>
              <a:t>сенкану</a:t>
            </a:r>
            <a:endParaRPr lang="ru-RU" sz="3200" i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Поезія </a:t>
            </a:r>
          </a:p>
          <a:p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Романтична,щира</a:t>
            </a:r>
          </a:p>
          <a:p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Чарує ,зворушує, вражає</a:t>
            </a:r>
          </a:p>
          <a:p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Поєднання сну з реальністю</a:t>
            </a:r>
          </a:p>
          <a:p>
            <a:r>
              <a:rPr lang="uk-UA" sz="32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Музика</a:t>
            </a:r>
          </a:p>
          <a:p>
            <a:endParaRPr lang="uk-UA" dirty="0" smtClean="0"/>
          </a:p>
          <a:p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Генрих Гейне &amp;quot;Книга песен&amp;quot; в переводах русских писателей."/>
          <p:cNvPicPr>
            <a:picLocks noGrp="1"/>
          </p:cNvPicPr>
          <p:nvPr>
            <p:ph sz="quarter" idx="4"/>
          </p:nvPr>
        </p:nvPicPr>
        <p:blipFill>
          <a:blip r:embed="rId3"/>
          <a:stretch>
            <a:fillRect/>
          </a:stretch>
        </p:blipFill>
        <p:spPr bwMode="auto">
          <a:xfrm>
            <a:off x="5357818" y="1500174"/>
            <a:ext cx="3286148" cy="4572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Текст 9"/>
          <p:cNvSpPr txBox="1">
            <a:spLocks/>
          </p:cNvSpPr>
          <p:nvPr/>
        </p:nvSpPr>
        <p:spPr>
          <a:xfrm>
            <a:off x="5786446" y="6000768"/>
            <a:ext cx="2000264" cy="85723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uk-UA" sz="1400" dirty="0" err="1" smtClean="0"/>
              <a:t>Вч</a:t>
            </a:r>
            <a:r>
              <a:rPr lang="uk-UA" sz="1400" dirty="0" smtClean="0"/>
              <a:t>. </a:t>
            </a:r>
            <a:r>
              <a:rPr lang="uk-UA" sz="1400" dirty="0" err="1" smtClean="0"/>
              <a:t>Ротаєнко</a:t>
            </a:r>
            <a:r>
              <a:rPr lang="uk-UA" sz="1400" dirty="0" smtClean="0"/>
              <a:t> О.С.</a:t>
            </a:r>
            <a:endParaRPr kumimoji="0" lang="ru-RU" sz="140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7067524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2143115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solidFill>
                  <a:schemeClr val="bg2">
                    <a:lumMod val="10000"/>
                  </a:schemeClr>
                </a:solidFill>
              </a:rPr>
              <a:t>Підсумок уроку</a:t>
            </a:r>
            <a:endParaRPr lang="ru-RU" sz="4800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00034" y="1714488"/>
            <a:ext cx="8215370" cy="4214842"/>
          </a:xfrm>
        </p:spPr>
        <p:txBody>
          <a:bodyPr>
            <a:normAutofit/>
          </a:bodyPr>
          <a:lstStyle/>
          <a:p>
            <a:pPr algn="l"/>
            <a:r>
              <a:rPr lang="uk-UA" sz="2400" b="1" i="1" dirty="0" smtClean="0">
                <a:solidFill>
                  <a:schemeClr val="tx1"/>
                </a:solidFill>
              </a:rPr>
              <a:t>    </a:t>
            </a:r>
            <a:r>
              <a:rPr lang="uk-UA" sz="2800" b="1" i="1" dirty="0" smtClean="0">
                <a:solidFill>
                  <a:schemeClr val="accent2">
                    <a:lumMod val="75000"/>
                  </a:schemeClr>
                </a:solidFill>
              </a:rPr>
              <a:t>Літературна вікторина </a:t>
            </a:r>
            <a:r>
              <a:rPr lang="uk-UA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“Перевір</a:t>
            </a:r>
            <a:r>
              <a:rPr lang="uk-UA" sz="2800" b="1" i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uk-UA" sz="2800" b="1" i="1" dirty="0" err="1" smtClean="0">
                <a:solidFill>
                  <a:schemeClr val="accent2">
                    <a:lumMod val="75000"/>
                  </a:schemeClr>
                </a:solidFill>
              </a:rPr>
              <a:t>себе”</a:t>
            </a:r>
            <a:endParaRPr lang="uk-UA" sz="2400" b="1" i="1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514350" indent="-514350" algn="l">
              <a:buAutoNum type="arabicPeriod"/>
            </a:pP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Головна тема збірки </a:t>
            </a:r>
            <a:r>
              <a:rPr lang="uk-UA" sz="28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“Книга</a:t>
            </a: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28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пісень”</a:t>
            </a: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pPr marL="514350" indent="-514350" algn="l">
              <a:buAutoNum type="arabicPeriod"/>
            </a:pP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Жанр, який використав поет у цій збірці.</a:t>
            </a:r>
          </a:p>
          <a:p>
            <a:pPr marL="514350" indent="-514350" algn="l">
              <a:buAutoNum type="arabicPeriod"/>
            </a:pP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Який загальний настрій його поезій?</a:t>
            </a:r>
          </a:p>
          <a:p>
            <a:pPr marL="514350" indent="-514350" algn="l">
              <a:buAutoNum type="arabicPeriod"/>
            </a:pP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 якого поета є збірка з такою ж назвою?</a:t>
            </a:r>
          </a:p>
          <a:p>
            <a:pPr marL="514350" indent="-514350" algn="l">
              <a:buAutoNum type="arabicPeriod"/>
            </a:pP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Кому присвячував свої вірші про кохання Гейне?</a:t>
            </a:r>
          </a:p>
          <a:p>
            <a:pPr marL="514350" indent="-514350" algn="l">
              <a:buAutoNum type="arabicPeriod"/>
            </a:pP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Кому присвячував свої вірш про кохання Петрарка?</a:t>
            </a:r>
          </a:p>
          <a:p>
            <a:pPr marL="514350" indent="-514350" algn="l">
              <a:buAutoNum type="arabicPeriod"/>
            </a:pPr>
            <a:r>
              <a:rPr lang="uk-UA" sz="2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Чому життя Гейне можна назвати подвигом?</a:t>
            </a:r>
          </a:p>
          <a:p>
            <a:pPr marL="514350" indent="-514350" algn="l">
              <a:buAutoNum type="arabicPeriod"/>
            </a:pPr>
            <a:endParaRPr lang="uk-UA" sz="2800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pPr marL="514350" indent="-514350">
              <a:buAutoNum type="arabicPeriod"/>
            </a:pPr>
            <a:endParaRPr lang="uk-UA" dirty="0" smtClean="0">
              <a:solidFill>
                <a:schemeClr val="tx1"/>
              </a:solidFill>
            </a:endParaRPr>
          </a:p>
          <a:p>
            <a:pPr marL="514350" indent="-514350">
              <a:buAutoNum type="arabicPeriod"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5500694" y="6429396"/>
            <a:ext cx="270030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286380" y="6429396"/>
            <a:ext cx="2700302" cy="428604"/>
          </a:xfrm>
        </p:spPr>
        <p:txBody>
          <a:bodyPr>
            <a:normAutofit/>
          </a:bodyPr>
          <a:lstStyle/>
          <a:p>
            <a:r>
              <a:rPr lang="uk-UA" sz="1400" dirty="0" err="1" smtClean="0">
                <a:solidFill>
                  <a:schemeClr val="bg2">
                    <a:lumMod val="10000"/>
                  </a:schemeClr>
                </a:solidFill>
              </a:rPr>
              <a:t>Вч.Ротаєнко</a:t>
            </a:r>
            <a:r>
              <a:rPr lang="uk-UA" sz="1400" dirty="0" smtClean="0">
                <a:solidFill>
                  <a:schemeClr val="bg2">
                    <a:lumMod val="10000"/>
                  </a:schemeClr>
                </a:solidFill>
              </a:rPr>
              <a:t> О.С.</a:t>
            </a:r>
            <a:endParaRPr 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00034" y="2285992"/>
            <a:ext cx="7572428" cy="3352808"/>
          </a:xfrm>
        </p:spPr>
        <p:txBody>
          <a:bodyPr/>
          <a:lstStyle/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Вивчити напам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Calibri"/>
              </a:rPr>
              <a:t>'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ять поезію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“Не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знаю, що стало зо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мною”</a:t>
            </a:r>
            <a:endParaRPr lang="uk-UA" b="1" dirty="0" smtClean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  <a:p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Із збірки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“Книга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пісень”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вибрати для виразного прочитання та короткого аналізу поезії, у яких розкривається тема кохання та доля поета-вигнанця.</a:t>
            </a: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642910" y="500042"/>
            <a:ext cx="7772400" cy="15001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Домашнє завдання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s://im1-tub-ua.yandex.net/i?id=36d9777cec8f7ce91f0c0ef88d17332b&amp;n=33&amp;h=215&amp;w=287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14554"/>
            <a:ext cx="8229600" cy="928694"/>
          </a:xfrm>
        </p:spPr>
        <p:txBody>
          <a:bodyPr>
            <a:normAutofit/>
          </a:bodyPr>
          <a:lstStyle/>
          <a:p>
            <a:r>
              <a:rPr lang="uk-UA" sz="5400" b="1" i="1" dirty="0" smtClean="0">
                <a:solidFill>
                  <a:srgbClr val="002060"/>
                </a:solidFill>
              </a:rPr>
              <a:t>Дякую за увагу!</a:t>
            </a:r>
            <a:endParaRPr lang="ru-RU" sz="54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5072066" y="6357958"/>
            <a:ext cx="2914616" cy="500042"/>
          </a:xfrm>
        </p:spPr>
        <p:txBody>
          <a:bodyPr>
            <a:normAutofit/>
          </a:bodyPr>
          <a:lstStyle/>
          <a:p>
            <a:r>
              <a:rPr lang="uk-UA" sz="1400" dirty="0" err="1" smtClean="0">
                <a:solidFill>
                  <a:schemeClr val="bg2">
                    <a:lumMod val="10000"/>
                  </a:schemeClr>
                </a:solidFill>
              </a:rPr>
              <a:t>Вч.Ротаєнко</a:t>
            </a:r>
            <a:r>
              <a:rPr lang="uk-UA" sz="1400" dirty="0" smtClean="0">
                <a:solidFill>
                  <a:schemeClr val="bg2">
                    <a:lumMod val="10000"/>
                  </a:schemeClr>
                </a:solidFill>
              </a:rPr>
              <a:t> О.С.</a:t>
            </a:r>
            <a:endParaRPr lang="ru-RU" sz="14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00034" y="1571612"/>
            <a:ext cx="7572428" cy="4500594"/>
          </a:xfrm>
        </p:spPr>
        <p:txBody>
          <a:bodyPr>
            <a:noAutofit/>
          </a:bodyPr>
          <a:lstStyle/>
          <a:p>
            <a:pPr algn="l"/>
            <a:r>
              <a:rPr lang="uk-UA" sz="2000" b="1" i="1" dirty="0" smtClean="0">
                <a:solidFill>
                  <a:schemeClr val="accent2">
                    <a:lumMod val="50000"/>
                  </a:schemeClr>
                </a:solidFill>
              </a:rPr>
              <a:t>Література</a:t>
            </a:r>
            <a:r>
              <a:rPr lang="uk-UA" sz="1600" b="1" i="1" dirty="0" smtClean="0">
                <a:solidFill>
                  <a:schemeClr val="accent2">
                    <a:lumMod val="50000"/>
                  </a:schemeClr>
                </a:solidFill>
              </a:rPr>
              <a:t>:</a:t>
            </a:r>
            <a:r>
              <a:rPr lang="uk-UA" sz="1600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uk-UA" sz="1600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uk-UA" sz="1600" dirty="0" smtClean="0">
                <a:solidFill>
                  <a:schemeClr val="accent2">
                    <a:lumMod val="50000"/>
                  </a:schemeClr>
                </a:solidFill>
              </a:rPr>
              <a:t>1. 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Шевчнко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Н.В.  Зарубіжна література. Практичний довідник: - Харків : Весна, 2009. -496 с.</a:t>
            </a:r>
            <a:b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2. Чередник Л.А. Зарубіжна література. 9 клас: Авторські уроки. – Х. : Вид-во  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“Ранок”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2009. – 240с. (Майстер-клас).</a:t>
            </a:r>
            <a:b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Ніколенко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О.М.. Зарубіжна література. 9 клас: Підручник для 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./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О.М.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Ніколенко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І.Л.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Столій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– Х.: Вид-во 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“Ранок”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2009 – 256 с. іл.</a:t>
            </a:r>
          </a:p>
          <a:p>
            <a:pPr algn="l"/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М.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Мещерякова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М.І. Зарубіжна література в схемах і таблицях. </a:t>
            </a:r>
            <a:r>
              <a:rPr lang="uk-UA" sz="1800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Навч.посіб</a:t>
            </a:r>
            <a:r>
              <a:rPr lang="uk-UA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 – Х.:Країна мрій, 2009.-96с.</a:t>
            </a:r>
            <a:r>
              <a:rPr lang="uk-UA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000" b="1" i="1" dirty="0" err="1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000" b="1" i="1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000" b="1" i="1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l">
              <a:buAutoNum type="arabicPeriod"/>
            </a:pPr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svitlit.ua</a:t>
            </a:r>
          </a:p>
          <a:p>
            <a:pPr marL="342900" indent="-342900" algn="l">
              <a:buAutoNum type="arabicPeriod"/>
            </a:pPr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metoducha.com.</a:t>
            </a:r>
          </a:p>
          <a:p>
            <a:pPr marL="342900" indent="-342900" algn="l">
              <a:buAutoNum type="arabicPeriod"/>
            </a:pPr>
            <a:r>
              <a:rPr lang="en-US" sz="18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www.schoollife.ord.ua.</a:t>
            </a:r>
          </a:p>
          <a:p>
            <a:pPr marL="342900" indent="-342900" algn="l">
              <a:buAutoNum type="arabicPeriod"/>
            </a:pPr>
            <a:endParaRPr lang="uk-UA" sz="1400" dirty="0" smtClean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l"/>
            <a:r>
              <a:rPr lang="uk-UA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1600" dirty="0" smtClean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600" dirty="0">
              <a:solidFill>
                <a:schemeClr val="accent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4"/>
          <p:cNvSpPr txBox="1">
            <a:spLocks/>
          </p:cNvSpPr>
          <p:nvPr/>
        </p:nvSpPr>
        <p:spPr>
          <a:xfrm>
            <a:off x="642910" y="1"/>
            <a:ext cx="7772400" cy="12858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4800" b="1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Використані джерела</a:t>
            </a:r>
            <a:endParaRPr kumimoji="0" lang="ru-RU" sz="4800" b="1" i="0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14546" y="357166"/>
            <a:ext cx="6472254" cy="2928958"/>
          </a:xfrm>
        </p:spPr>
        <p:txBody>
          <a:bodyPr>
            <a:normAutofit fontScale="90000"/>
          </a:bodyPr>
          <a:lstStyle/>
          <a:p>
            <a: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  <a:t>Кожна людина – світ, який з нами народжується і з нами вмирає</a:t>
            </a:r>
            <a:b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</a:br>
            <a:r>
              <a:rPr lang="uk-UA" b="1" i="1" dirty="0" smtClean="0">
                <a:solidFill>
                  <a:schemeClr val="bg2">
                    <a:lumMod val="10000"/>
                  </a:schemeClr>
                </a:solidFill>
              </a:rPr>
              <a:t>                               </a:t>
            </a:r>
            <a:r>
              <a:rPr lang="uk-UA" sz="3200" b="1" i="1" dirty="0" smtClean="0">
                <a:solidFill>
                  <a:schemeClr val="bg2">
                    <a:lumMod val="10000"/>
                  </a:schemeClr>
                </a:solidFill>
              </a:rPr>
              <a:t>Генріх Гейне</a:t>
            </a:r>
            <a:endParaRPr lang="ru-RU" b="1" i="1" dirty="0">
              <a:solidFill>
                <a:schemeClr val="bg2">
                  <a:lumMod val="10000"/>
                </a:schemeClr>
              </a:solidFill>
            </a:endParaRPr>
          </a:p>
        </p:txBody>
      </p:sp>
      <p:pic>
        <p:nvPicPr>
          <p:cNvPr id="7" name="Содержимое 6" descr="Генрих Гейне. 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6286512" y="3571876"/>
            <a:ext cx="2214578" cy="2466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Heine. ">
            <a:hlinkClick r:id="rId5"/>
          </p:cNvPr>
          <p:cNvPicPr/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48" y="571480"/>
            <a:ext cx="164307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0" y="3286124"/>
            <a:ext cx="6472254" cy="24288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Кохання – це зубний біль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1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у серці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3200" b="1" i="1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                                   Генріх Гейне</a:t>
            </a:r>
            <a:endParaRPr kumimoji="0" lang="ru-RU" sz="3200" b="1" i="1" u="none" strike="noStrike" kern="1200" cap="none" spc="0" normalizeH="0" baseline="0" noProof="0" dirty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0" name="Заголовок 4"/>
          <p:cNvSpPr txBox="1">
            <a:spLocks/>
          </p:cNvSpPr>
          <p:nvPr/>
        </p:nvSpPr>
        <p:spPr>
          <a:xfrm>
            <a:off x="5143504" y="6357958"/>
            <a:ext cx="1857388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solidFill>
                  <a:schemeClr val="bg2">
                    <a:lumMod val="10000"/>
                  </a:schemeClr>
                </a:solidFill>
                <a:latin typeface="+mj-lt"/>
                <a:ea typeface="+mj-ea"/>
                <a:cs typeface="+mj-cs"/>
              </a:rPr>
              <a:t> О.С</a:t>
            </a:r>
            <a:endParaRPr kumimoji="0" lang="uk-UA" sz="1400" i="0" u="none" strike="noStrike" kern="1200" cap="none" spc="0" normalizeH="0" baseline="0" noProof="0" dirty="0" smtClean="0">
              <a:ln>
                <a:noFill/>
              </a:ln>
              <a:solidFill>
                <a:schemeClr val="bg2">
                  <a:lumMod val="1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bg2">
                    <a:lumMod val="10000"/>
                  </a:schemeClr>
                </a:solidFill>
              </a:rPr>
              <a:t>           </a:t>
            </a:r>
            <a:r>
              <a:rPr lang="ru-RU" b="1" dirty="0" err="1" smtClean="0">
                <a:solidFill>
                  <a:schemeClr val="bg2">
                    <a:lumMod val="10000"/>
                  </a:schemeClr>
                </a:solidFill>
              </a:rPr>
              <a:t>Бліц-опитування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Батьки поета.</a:t>
            </a:r>
          </a:p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Місце народження Генріха Гейне.</a:t>
            </a:r>
          </a:p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Хто допоміг поетові отримати освіту?</a:t>
            </a:r>
          </a:p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Якими науками цікавився окрім літератури?</a:t>
            </a:r>
          </a:p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Хто був музою поета?</a:t>
            </a:r>
          </a:p>
          <a:p>
            <a:pPr>
              <a:buFont typeface="Wingdings" pitchFamily="2" charset="2"/>
              <a:buChar char="v"/>
            </a:pP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Назвіть найвідоміші його твори.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7" name="Рисунок 6" descr="http://nommurestobar.com/imagelib/56c1918b6fbff.jpg"/>
          <p:cNvPicPr/>
          <p:nvPr/>
        </p:nvPicPr>
        <p:blipFill>
          <a:blip r:embed="rId3"/>
          <a:srcRect l="44495" t="25655" r="4997" b="5398"/>
          <a:stretch>
            <a:fillRect/>
          </a:stretch>
        </p:blipFill>
        <p:spPr bwMode="auto">
          <a:xfrm>
            <a:off x="642910" y="142852"/>
            <a:ext cx="214314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4"/>
          <p:cNvSpPr txBox="1">
            <a:spLocks/>
          </p:cNvSpPr>
          <p:nvPr/>
        </p:nvSpPr>
        <p:spPr>
          <a:xfrm>
            <a:off x="4357686" y="6072206"/>
            <a:ext cx="2714644" cy="7857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1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</a:t>
            </a:r>
            <a:r>
              <a:rPr kumimoji="0" lang="ru-RU" sz="1400" b="0" i="0" u="none" strike="noStrike" kern="1200" cap="none" spc="0" normalizeH="0" baseline="0" noProof="0" dirty="0" err="1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Вч.Ротаєнко</a:t>
            </a:r>
            <a:r>
              <a:rPr kumimoji="0" lang="ru-RU" sz="1400" b="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+mj-ea"/>
                <a:cs typeface="+mj-cs"/>
              </a:rPr>
              <a:t> О.С.</a:t>
            </a:r>
            <a:endParaRPr kumimoji="0" lang="ru-RU" sz="1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357818" y="6286520"/>
            <a:ext cx="1714512" cy="571480"/>
          </a:xfrm>
        </p:spPr>
        <p:txBody>
          <a:bodyPr>
            <a:noAutofit/>
          </a:bodyPr>
          <a:lstStyle/>
          <a:p>
            <a:r>
              <a:rPr lang="uk-UA" sz="1400" dirty="0" err="1" smtClean="0"/>
              <a:t>Вч.Ротаєнко</a:t>
            </a:r>
            <a:r>
              <a:rPr lang="uk-UA" sz="1400" dirty="0" smtClean="0"/>
              <a:t> О.С.</a:t>
            </a:r>
            <a:endParaRPr lang="ru-RU" sz="1400" dirty="0"/>
          </a:p>
        </p:txBody>
      </p:sp>
      <p:pic>
        <p:nvPicPr>
          <p:cNvPr id="8" name="Содержимое 6" descr="Ця збірка прославила Гейне-поета у світі. ">
            <a:hlinkClick r:id="rId3"/>
          </p:cNvPr>
          <p:cNvPicPr>
            <a:picLocks noGrp="1"/>
          </p:cNvPicPr>
          <p:nvPr>
            <p:ph idx="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285720" y="214290"/>
            <a:ext cx="8572560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</p:spPr>
      </p:pic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500034" y="1142984"/>
            <a:ext cx="3686172" cy="5000660"/>
          </a:xfrm>
        </p:spPr>
        <p:txBody>
          <a:bodyPr>
            <a:noAutofit/>
          </a:bodyPr>
          <a:lstStyle/>
          <a:p>
            <a:pPr algn="l"/>
            <a:r>
              <a:rPr lang="uk-UA" sz="36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uk-UA" sz="3600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Поетична збірка </a:t>
            </a:r>
            <a:r>
              <a:rPr lang="uk-UA" sz="36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“Книга</a:t>
            </a: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sz="36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пісень”</a:t>
            </a: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– </a:t>
            </a:r>
            <a:r>
              <a:rPr lang="uk-UA" sz="36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найдовершеніше</a:t>
            </a:r>
            <a:r>
              <a:rPr lang="uk-UA" sz="36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творіння Гейне, лише за його життя вона перевидавалася 13 разів.</a:t>
            </a:r>
            <a:endParaRPr lang="ru-RU" sz="36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457200" y="642919"/>
            <a:ext cx="4038600" cy="714380"/>
          </a:xfrm>
        </p:spPr>
        <p:txBody>
          <a:bodyPr>
            <a:normAutofit fontScale="25000" lnSpcReduction="20000"/>
          </a:bodyPr>
          <a:lstStyle/>
          <a:p>
            <a:pPr lvl="8">
              <a:buNone/>
            </a:pPr>
            <a:r>
              <a:rPr lang="uk-UA" dirty="0" smtClean="0"/>
              <a:t> </a:t>
            </a:r>
            <a:r>
              <a:rPr lang="uk-UA" dirty="0" err="1" smtClean="0"/>
              <a:t>Поірка</a:t>
            </a:r>
            <a:r>
              <a:rPr lang="uk-UA" dirty="0" smtClean="0"/>
              <a:t> </a:t>
            </a:r>
            <a:r>
              <a:rPr lang="uk-UA" dirty="0" err="1" smtClean="0"/>
              <a:t>“Книи</a:t>
            </a:r>
            <a:endParaRPr lang="uk-UA" dirty="0" smtClean="0"/>
          </a:p>
          <a:p>
            <a:pPr lvl="8">
              <a:buNone/>
            </a:pPr>
            <a:r>
              <a:rPr lang="uk-UA" dirty="0" err="1" smtClean="0"/>
              <a:t>иииига</a:t>
            </a:r>
            <a:r>
              <a:rPr lang="uk-UA" dirty="0" smtClean="0"/>
              <a:t> </a:t>
            </a:r>
            <a:r>
              <a:rPr lang="uk-UA" dirty="0" err="1" smtClean="0"/>
              <a:t>пісень”</a:t>
            </a:r>
            <a:r>
              <a:rPr lang="uk-UA" dirty="0" smtClean="0"/>
              <a:t> – </a:t>
            </a:r>
            <a:r>
              <a:rPr lang="uk-UA" dirty="0" err="1" smtClean="0">
                <a:latin typeface="Monotype Corsiva" pitchFamily="66" charset="0"/>
              </a:rPr>
              <a:t>айдовершеніше</a:t>
            </a:r>
            <a:r>
              <a:rPr lang="uk-UA" dirty="0" smtClean="0"/>
              <a:t> творіння Гейне</a:t>
            </a:r>
          </a:p>
        </p:txBody>
      </p:sp>
      <p:pic>
        <p:nvPicPr>
          <p:cNvPr id="7" name="Рисунок 6" descr="Internationales Heine-Symposium.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5786" y="214290"/>
            <a:ext cx="1857388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Содержимое 9" descr="&amp;quot;Книга пісень &amp;quot; - лірична сповідь Генріха Гейне Справжнього поета можна порівняти з н...">
            <a:hlinkClick r:id="rId5"/>
          </p:cNvPr>
          <p:cNvPicPr>
            <a:picLocks noGrp="1"/>
          </p:cNvPicPr>
          <p:nvPr>
            <p:ph sz="half" idx="2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4214810" y="357166"/>
            <a:ext cx="4500594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7"/>
          <p:cNvSpPr txBox="1">
            <a:spLocks/>
          </p:cNvSpPr>
          <p:nvPr/>
        </p:nvSpPr>
        <p:spPr>
          <a:xfrm>
            <a:off x="5715008" y="6429396"/>
            <a:ext cx="1928826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6" descr="http://graphnet.ru/images/1491980_starinnyi-fon-dlya-prezentacii.jpg"/>
          <p:cNvPicPr>
            <a:picLocks noGrp="1"/>
          </p:cNvPicPr>
          <p:nvPr>
            <p:ph idx="4294967295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-714376"/>
            <a:ext cx="9144000" cy="757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357166"/>
            <a:ext cx="7772400" cy="5572164"/>
          </a:xfrm>
        </p:spPr>
        <p:txBody>
          <a:bodyPr>
            <a:noAutofit/>
          </a:bodyPr>
          <a:lstStyle/>
          <a:p>
            <a:pPr algn="l"/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Збірка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“Книга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пісень”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складається з чотирьох</a:t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циклів:</a:t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”Юнацькі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страждання”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”Ліричне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інтермецо”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“Знову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на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Батьківщині”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/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“Північне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</a:t>
            </a:r>
            <a:r>
              <a:rPr lang="uk-UA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море”</a:t>
            </a:r>
            <a: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  <a:br>
              <a:rPr lang="uk-UA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</a:br>
            <a:endParaRPr lang="ru-RU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572264" y="6286520"/>
            <a:ext cx="2071702" cy="428628"/>
          </a:xfrm>
        </p:spPr>
        <p:txBody>
          <a:bodyPr>
            <a:normAutofit/>
          </a:bodyPr>
          <a:lstStyle/>
          <a:p>
            <a:r>
              <a:rPr lang="uk-UA" sz="1400" dirty="0" err="1" smtClean="0">
                <a:solidFill>
                  <a:schemeClr val="tx1"/>
                </a:solidFill>
              </a:rPr>
              <a:t>Вч.Ротаєнко</a:t>
            </a:r>
            <a:r>
              <a:rPr lang="uk-UA" sz="1400" dirty="0" smtClean="0">
                <a:solidFill>
                  <a:schemeClr val="tx1"/>
                </a:solidFill>
              </a:rPr>
              <a:t> О.С.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6" name="Рисунок 5" descr="Генрих Гейне &amp;quot;Книга песен&amp;quot; .">
            <a:hlinkClick r:id="rId3"/>
          </p:cNvPr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000760" y="857232"/>
            <a:ext cx="285748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0"/>
            <a:ext cx="9429783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b="1" dirty="0" smtClean="0">
                <a:solidFill>
                  <a:schemeClr val="bg2">
                    <a:lumMod val="10000"/>
                  </a:schemeClr>
                </a:solidFill>
              </a:rPr>
              <a:t>Історія задуму</a:t>
            </a:r>
            <a:endParaRPr lang="ru-RU" b="1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1"/>
          </p:nvPr>
        </p:nvSpPr>
        <p:spPr>
          <a:xfrm>
            <a:off x="457200" y="1214422"/>
            <a:ext cx="4038600" cy="4911741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40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</a:p>
          <a:p>
            <a:pPr>
              <a:buNone/>
            </a:pPr>
            <a:r>
              <a:rPr lang="uk-UA" sz="3600" dirty="0" smtClean="0">
                <a:solidFill>
                  <a:schemeClr val="accent2">
                    <a:lumMod val="50000"/>
                  </a:schemeClr>
                </a:solidFill>
              </a:rPr>
              <a:t>   </a:t>
            </a:r>
            <a:r>
              <a:rPr lang="uk-UA" sz="4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До збірки</a:t>
            </a:r>
          </a:p>
          <a:p>
            <a:pPr>
              <a:buNone/>
            </a:pPr>
            <a:r>
              <a:rPr lang="uk-UA" sz="4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  увійшли поезії, написані впродовж 1816-1827 </a:t>
            </a:r>
            <a:r>
              <a:rPr lang="uk-UA" sz="4800" b="1" dirty="0" err="1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р.р</a:t>
            </a:r>
            <a:r>
              <a:rPr lang="uk-UA" sz="48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.</a:t>
            </a:r>
          </a:p>
          <a:p>
            <a:endParaRPr lang="ru-RU" sz="24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6" name="Содержимое 15" descr="Картинки по запросу картинка збірки книга пісень"/>
          <p:cNvPicPr>
            <a:picLocks noGrp="1"/>
          </p:cNvPicPr>
          <p:nvPr>
            <p:ph sz="half" idx="2"/>
          </p:nvPr>
        </p:nvPicPr>
        <p:blipFill>
          <a:blip r:embed="rId3"/>
          <a:srcRect r="60415" b="7193"/>
          <a:stretch>
            <a:fillRect/>
          </a:stretch>
        </p:blipFill>
        <p:spPr bwMode="auto">
          <a:xfrm>
            <a:off x="4786314" y="1214422"/>
            <a:ext cx="3857652" cy="47149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6"/>
          <p:cNvSpPr txBox="1">
            <a:spLocks/>
          </p:cNvSpPr>
          <p:nvPr/>
        </p:nvSpPr>
        <p:spPr>
          <a:xfrm>
            <a:off x="5143504" y="6429396"/>
            <a:ext cx="2071702" cy="4286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st.depositphotos.com/1000401/295/v/950/depositphotos_2957581-Old-parchment-paper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Тематична основа збірки</a:t>
            </a:r>
            <a:endParaRPr lang="ru-RU" sz="4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uk-UA" dirty="0" smtClean="0"/>
              <a:t>    </a:t>
            </a:r>
          </a:p>
          <a:p>
            <a:pPr>
              <a:buNone/>
            </a:pPr>
            <a:r>
              <a:rPr lang="uk-UA" dirty="0" smtClean="0"/>
              <a:t>    </a:t>
            </a:r>
            <a:r>
              <a:rPr lang="uk-UA" sz="3500" b="1" dirty="0" smtClean="0">
                <a:solidFill>
                  <a:schemeClr val="accent2">
                    <a:lumMod val="50000"/>
                  </a:schemeClr>
                </a:solidFill>
                <a:latin typeface="Monotype Corsiva" pitchFamily="66" charset="0"/>
              </a:rPr>
              <a:t>Тема нерозділеного кохання, глибокого почуття,що його переживає ліричний герой, який страждає за втраченою коханою.</a:t>
            </a:r>
            <a:endParaRPr lang="ru-RU" sz="3500" b="1" dirty="0">
              <a:solidFill>
                <a:schemeClr val="accent2">
                  <a:lumMod val="50000"/>
                </a:schemeClr>
              </a:solidFill>
              <a:latin typeface="Monotype Corsiva" pitchFamily="66" charset="0"/>
            </a:endParaRPr>
          </a:p>
        </p:txBody>
      </p:sp>
      <p:pic>
        <p:nvPicPr>
          <p:cNvPr id="9" name="Содержимое 8" descr="...&amp;quot;Возвращение на родину&amp;quot; книги&amp;quot;Путешествие по Гарцу&amp;quot; ...">
            <a:hlinkClick r:id="rId4"/>
          </p:cNvPr>
          <p:cNvPicPr>
            <a:picLocks noGrp="1"/>
          </p:cNvPicPr>
          <p:nvPr>
            <p:ph sz="half" idx="2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4929190" y="1500174"/>
            <a:ext cx="3714776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4"/>
          <p:cNvSpPr txBox="1">
            <a:spLocks/>
          </p:cNvSpPr>
          <p:nvPr/>
        </p:nvSpPr>
        <p:spPr>
          <a:xfrm>
            <a:off x="5357818" y="6357958"/>
            <a:ext cx="2143140" cy="50004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1400" dirty="0" err="1" smtClean="0">
                <a:latin typeface="+mj-lt"/>
                <a:ea typeface="+mj-ea"/>
                <a:cs typeface="+mj-cs"/>
              </a:rPr>
              <a:t>Вч.Ротаєнко</a:t>
            </a:r>
            <a:r>
              <a:rPr lang="uk-UA" sz="1400" dirty="0" smtClean="0">
                <a:latin typeface="+mj-lt"/>
                <a:ea typeface="+mj-ea"/>
                <a:cs typeface="+mj-cs"/>
              </a:rPr>
              <a:t> О.С.</a:t>
            </a: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wheel spokes="2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1503</TotalTime>
  <Words>696</Words>
  <Application>Microsoft Office PowerPoint</Application>
  <PresentationFormat>Экран (4:3)</PresentationFormat>
  <Paragraphs>129</Paragraphs>
  <Slides>28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Тема уроку</vt:lpstr>
      <vt:lpstr>                             Мета: ознайомитися зі збіркою “Книга пісень”; поглибити навички аналізу поетичних творів; навчати знаходити риси романтизму у поезіях; розвивати навички виразного читання, логічного мислення, зв'язного мовлення; сприяти вихованню високих моральних почуттів.  </vt:lpstr>
      <vt:lpstr>Кожна людина – світ, який з нами народжується і з нами вмирає                                Генріх Гейне</vt:lpstr>
      <vt:lpstr>           Бліц-опитування</vt:lpstr>
      <vt:lpstr>Вч.Ротаєнко О.С.</vt:lpstr>
      <vt:lpstr> Поетична збірка “Книга пісень” – найдовершеніше творіння Гейне, лише за його життя вона перевидавалася 13 разів.</vt:lpstr>
      <vt:lpstr>Збірка “Книга пісень”  складається з чотирьох  циклів: ”Юнацькі страждання” ”Ліричне інтермецо” “Знову на Батьківщині” “Північне море”. </vt:lpstr>
      <vt:lpstr>Історія задуму</vt:lpstr>
      <vt:lpstr>Тематична основа збірки</vt:lpstr>
      <vt:lpstr>Слайд 10</vt:lpstr>
      <vt:lpstr>Слайд 11</vt:lpstr>
      <vt:lpstr>Слайд 12</vt:lpstr>
      <vt:lpstr>Словникова робота</vt:lpstr>
      <vt:lpstr>  Поетичною перлиною циклу “Ліричне інтермецо”є вірш “Чому троянди немов неживі…”</vt:lpstr>
      <vt:lpstr>гшшггг</vt:lpstr>
      <vt:lpstr>                            Запитання та завдання:      1) Визначте тему поезії.       2) Який літературний прийом використовує автор у побудові ?      3) Яку роль відіграють образи природи?   </vt:lpstr>
      <vt:lpstr> Очікувані відповіді </vt:lpstr>
      <vt:lpstr>Генріх Гейнге “Не знаю, що сталось зо мною”</vt:lpstr>
      <vt:lpstr>                                    Вч. Ротаєнко О.С.</vt:lpstr>
      <vt:lpstr>Слайд 20</vt:lpstr>
      <vt:lpstr> Тема поезії Гейне “Не знаю,що сталось зо мною”</vt:lpstr>
      <vt:lpstr> Вч.Ротаєнко О.С.</vt:lpstr>
      <vt:lpstr> Виконати завдання </vt:lpstr>
      <vt:lpstr>Рефлексія</vt:lpstr>
      <vt:lpstr>Підсумок уроку</vt:lpstr>
      <vt:lpstr>Вч.Ротаєнко О.С.</vt:lpstr>
      <vt:lpstr>Дякую за увагу!</vt:lpstr>
      <vt:lpstr>Вч.Ротаєнко О.С.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DNA7 X64</dc:creator>
  <cp:lastModifiedBy>DNA7 X64</cp:lastModifiedBy>
  <cp:revision>134</cp:revision>
  <dcterms:created xsi:type="dcterms:W3CDTF">2017-02-03T11:36:10Z</dcterms:created>
  <dcterms:modified xsi:type="dcterms:W3CDTF">2017-02-28T09:19:46Z</dcterms:modified>
</cp:coreProperties>
</file>