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43"/>
  </p:notesMasterIdLst>
  <p:sldIdLst>
    <p:sldId id="354" r:id="rId2"/>
    <p:sldId id="302" r:id="rId3"/>
    <p:sldId id="314" r:id="rId4"/>
    <p:sldId id="326" r:id="rId5"/>
    <p:sldId id="328" r:id="rId6"/>
    <p:sldId id="317" r:id="rId7"/>
    <p:sldId id="330" r:id="rId8"/>
    <p:sldId id="286" r:id="rId9"/>
    <p:sldId id="283" r:id="rId10"/>
    <p:sldId id="288" r:id="rId11"/>
    <p:sldId id="315" r:id="rId12"/>
    <p:sldId id="294" r:id="rId13"/>
    <p:sldId id="285" r:id="rId14"/>
    <p:sldId id="318" r:id="rId15"/>
    <p:sldId id="319" r:id="rId16"/>
    <p:sldId id="329" r:id="rId17"/>
    <p:sldId id="282" r:id="rId18"/>
    <p:sldId id="332" r:id="rId19"/>
    <p:sldId id="299" r:id="rId20"/>
    <p:sldId id="298" r:id="rId21"/>
    <p:sldId id="289" r:id="rId22"/>
    <p:sldId id="323" r:id="rId23"/>
    <p:sldId id="355" r:id="rId24"/>
    <p:sldId id="310" r:id="rId25"/>
    <p:sldId id="325" r:id="rId26"/>
    <p:sldId id="334" r:id="rId27"/>
    <p:sldId id="340" r:id="rId28"/>
    <p:sldId id="337" r:id="rId29"/>
    <p:sldId id="338" r:id="rId30"/>
    <p:sldId id="320" r:id="rId31"/>
    <p:sldId id="287" r:id="rId32"/>
    <p:sldId id="356" r:id="rId33"/>
    <p:sldId id="295" r:id="rId34"/>
    <p:sldId id="290" r:id="rId35"/>
    <p:sldId id="300" r:id="rId36"/>
    <p:sldId id="343" r:id="rId37"/>
    <p:sldId id="344" r:id="rId38"/>
    <p:sldId id="348" r:id="rId39"/>
    <p:sldId id="350" r:id="rId40"/>
    <p:sldId id="347" r:id="rId41"/>
    <p:sldId id="351" r:id="rId42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9900"/>
    <a:srgbClr val="CC6600"/>
    <a:srgbClr val="FFCC66"/>
    <a:srgbClr val="CC99FF"/>
    <a:srgbClr val="CCFFFF"/>
    <a:srgbClr val="FF00FF"/>
    <a:srgbClr val="FF66FF"/>
    <a:srgbClr val="CC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584" autoAdjust="0"/>
    <p:restoredTop sz="86462" autoAdjust="0"/>
  </p:normalViewPr>
  <p:slideViewPr>
    <p:cSldViewPr>
      <p:cViewPr varScale="1">
        <p:scale>
          <a:sx n="62" d="100"/>
          <a:sy n="62" d="100"/>
        </p:scale>
        <p:origin x="-14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D84627-501D-48C4-A9C9-0E17EF1879A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3AD72B-B52D-40BA-8FA9-F8B030B47A1E}" type="pres">
      <dgm:prSet presAssocID="{71D84627-501D-48C4-A9C9-0E17EF1879A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28C43C1-AD86-4FF1-9097-AEA861EC0D5B}" type="presOf" srcId="{71D84627-501D-48C4-A9C9-0E17EF1879A9}" destId="{6A3AD72B-B52D-40BA-8FA9-F8B030B47A1E}" srcOrd="0" destOrd="0" presId="urn:microsoft.com/office/officeart/2005/8/layout/defaul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7139A-C635-4F0B-B105-950EE4D22C29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CCC64-24BD-4FBD-81FD-CAD66E3B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CCC64-24BD-4FBD-81FD-CAD66E3B6A2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CCC64-24BD-4FBD-81FD-CAD66E3B6A2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CCC64-24BD-4FBD-81FD-CAD66E3B6A29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CCC64-24BD-4FBD-81FD-CAD66E3B6A29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CCC64-24BD-4FBD-81FD-CAD66E3B6A29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uk-UA"/>
              <a:t>Зразок підзаголовка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C0405-0024-4AEB-A2EC-483CADF3E4E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53057-8435-41B8-9DEB-B1F30CC5BC0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A7332-63C4-42E1-8473-3CE537E48DF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BD06C-4D32-4A3A-A1C3-65E9EC791E2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B0A1F-959A-4092-AC1A-6580BC11495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44394-6030-4593-84BB-A16A153BD5D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7717D-F6F4-463E-A164-66CB2C1E111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99282-E289-4DCB-BF6B-5BB595AC72F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4B6D6-499D-4EB4-B810-AAAC2C72B25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9DF50-BD79-4A38-8591-E3F9860D5A9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F109C-97B3-4C1A-85D2-0E49FC33BED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B8E85F0B-1608-44ED-AA77-EF5BE5591CB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ic.pics.livejournal.com/nmkravchenko/37854456/392133/392133_original.jpg&amp;text=%D1%84%D0%BE%D1%82%D0%BE%D0%B3%D1%80%D0%B0%D1%84%D1%96%D1%97%20%D0%BF%D0%BE%D0%B5%D1%82%D0%B0%20%D0%B3%D0%B5%D0%BD%D1%80%D1%96%D1%85%D0%B0%20%D0%B3%D0%B5%D0%B9%D0%BD%D0%B5&amp;noreask=1&amp;pos=14&amp;lr=27925&amp;rpt=simage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fotki.info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yandex.ua/images/search?source=wiz&amp;img_url=http://www.stihi.ru/pics/2012/01/15/2478.jpg&amp;p=4&amp;text=%D1%84%D0%BE%D1%82%D0%BE%D0%B3%D1%80%D0%B0%D1%84%D1%96%D1%97%20%D0%BF%D0%BE%D0%B5%D1%82%D0%B0%20%D0%B3%D0%B5%D0%BD%D1%80%D1%96%D1%85%D0%B0%20%D0%B3%D0%B5%D0%B9%D0%BD%D0%B5&amp;noreask=1&amp;pos=129&amp;rpt=simage&amp;lr=27925" TargetMode="Externa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yandex.ua/images/search?source=wiz&amp;img_url=http://www.centrosangiorgio.com/occultismo/immagini/heinrich_heine.jpg&amp;p=2&amp;text=%D1%84%D0%BE%D1%82%D0%BE%D0%B3%D1%80%D0%B0%D1%84%D1%96%D1%97%20%D0%BF%D0%BE%D0%B5%D1%82%D0%B0%20%D0%B3%D0%B5%D0%BD%D1%80%D1%96%D1%85%D0%B0%20%D0%B3%D0%B5%D0%B9%D0%BD%D0%B5&amp;noreask=1&amp;pos=85&amp;rpt=simage&amp;lr=27925" TargetMode="Externa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yandex.ua/images/search?source=wiz&amp;img_url=https://piratenproxy.nl/upload.wikimedia.org/wikipedia/commons/d/dd/Giere_-_Heine.jpg&amp;text=%D1%84%D0%BE%D1%82%D0%BE%D0%B3%D1%80%D0%B0%D1%84%D1%96%D1%97%20%D0%BF%D0%BE%D0%B5%D1%82%D0%B0%20%D0%B3%D0%B5%D0%BD%D1%80%D1%96%D1%85%D0%B0%20%D0%B3%D0%B5%D0%B9%D0%BD%D0%B5&amp;noreask=1&amp;pos=12&amp;lr=27925&amp;rpt=simage" TargetMode="Externa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fotki.info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fotki.info/" TargetMode="Externa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2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yandex.ua/images/search?source=wiz&amp;img_url=http://img02.darudar.org/s1024/00/02/66/3a/663ac328d5d82ec09c2b0b542721dd5ca1261bb9.jpg&amp;p=8&amp;text=%D1%84%D0%BE%D1%82%D0%BE%D0%B3%D1%80%D0%B0%D1%84%D1%96%D1%97%20%D0%BF%D0%BE%D0%B5%D1%82%D0%B0%20%D0%B3%D0%B5%D0%BD%D1%80%D1%96%D1%85%D0%B0%20%D0%B3%D0%B5%D0%B9%D0%BD%D0%B5&amp;noreask=1&amp;pos=240&amp;rpt=simage&amp;lr=27925" TargetMode="Externa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www.bdaniel.bud-v-kurse.info/img/idei-kniga-le-grand-geyne-genrih-16520-small.jpg&amp;p=9&amp;text=%D1%84%D0%BE%D1%82%D0%BE%D0%B3%D1%80%D0%B0%D1%84%D1%96%D1%97%20%D0%BF%D0%BE%D0%B5%D1%82%D0%B0%20%D0%B3%D0%B5%D0%BD%D1%80%D1%96%D1%85%D0%B0%20%D0%B3%D0%B5%D0%B9%D0%BD%D0%B5&amp;noreask=1&amp;pos=279&amp;rpt=simage&amp;lr=2792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ua/images/search?source=wiz&amp;img_url=https://www.litres.ru/static/bookimages/18/64/08/18640895.bin.dir/18640895.cover_250.jpg&amp;p=8&amp;text=%D1%84%D0%BE%D1%82%D0%BE%D0%B3%D1%80%D0%B0%D1%84%D1%96%D1%97%20%D0%BF%D0%BE%D0%B5%D1%82%D0%B0%20%D0%B3%D0%B5%D0%BD%D1%80%D1%96%D1%85%D0%B0%20%D0%B3%D0%B5%D0%B9%D0%BD%D0%B5&amp;noreask=1&amp;pos=243&amp;rpt=simage&amp;lr=27925" TargetMode="External"/><Relationship Id="rId13" Type="http://schemas.openxmlformats.org/officeDocument/2006/relationships/image" Target="../media/image31.jpeg"/><Relationship Id="rId18" Type="http://schemas.openxmlformats.org/officeDocument/2006/relationships/hyperlink" Target="https://yandex.ua/images/search?source=wiz&amp;img_url=http://shoppingator.ru/images/tovar/4b/4bdb2b9fed381b8455348a6d66a71505.jpg&amp;p=9&amp;text=%D1%84%D0%BE%D1%82%D0%BE%D0%B3%D1%80%D0%B0%D1%84%D1%96%D1%97%20%D0%BF%D0%BE%D0%B5%D1%82%D0%B0%20%D0%B3%D0%B5%D0%BD%D1%80%D1%96%D1%85%D0%B0%20%D0%B3%D0%B5%D0%B9%D0%BD%D0%B5&amp;noreask=1&amp;pos=275&amp;rpt=simage&amp;lr=27925" TargetMode="External"/><Relationship Id="rId3" Type="http://schemas.openxmlformats.org/officeDocument/2006/relationships/image" Target="../media/image27.jpeg"/><Relationship Id="rId7" Type="http://schemas.openxmlformats.org/officeDocument/2006/relationships/image" Target="../media/image26.jpeg"/><Relationship Id="rId12" Type="http://schemas.openxmlformats.org/officeDocument/2006/relationships/hyperlink" Target="https://yandex.ua/images/search?source=wiz&amp;img_url=http://liturok.in.ua/uploads/posts/2015-04/1429074121_geyne3.jpg&amp;p=8&amp;text=%D1%84%D0%BE%D1%82%D0%BE%D0%B3%D1%80%D0%B0%D1%84%D1%96%D1%97%20%D0%BF%D0%BE%D0%B5%D1%82%D0%B0%20%D0%B3%D0%B5%D0%BD%D1%80%D1%96%D1%85%D0%B0%20%D0%B3%D0%B5%D0%B9%D0%BD%D0%B5&amp;noreask=1&amp;pos=263&amp;rpt=simage&amp;lr=27925" TargetMode="External"/><Relationship Id="rId17" Type="http://schemas.openxmlformats.org/officeDocument/2006/relationships/image" Target="../media/image33.jpeg"/><Relationship Id="rId2" Type="http://schemas.openxmlformats.org/officeDocument/2006/relationships/hyperlink" Target="https://yandex.ua/images/search?source=wiz&amp;img_url=http://www.chtivo.ru/getpic3d/16775388/350/346127.jpg&amp;p=5&amp;text=%D1%84%D0%BE%D1%82%D0%BE%D0%B3%D1%80%D0%B0%D1%84%D1%96%D1%97%20%D0%BF%D0%BE%D0%B5%D1%82%D0%B0%20%D0%B3%D0%B5%D0%BD%D1%80%D1%96%D1%85%D0%B0%20%D0%B3%D0%B5%D0%B9%D0%BD%D0%B5&amp;noreask=1&amp;pos=155&amp;rpt=simage&amp;lr=27925" TargetMode="External"/><Relationship Id="rId16" Type="http://schemas.openxmlformats.org/officeDocument/2006/relationships/hyperlink" Target="https://yandex.ua/images/search?source=wiz&amp;img_url=http://static.ozone.ru/multimedia/books_covers/1012324989.jpg&amp;p=8&amp;text=%D1%84%D0%BE%D1%82%D0%BE%D0%B3%D1%80%D0%B0%D1%84%D1%96%D1%97%20%D0%BF%D0%BE%D0%B5%D1%82%D0%B0%20%D0%B3%D0%B5%D0%BD%D1%80%D1%96%D1%85%D0%B0%20%D0%B3%D0%B5%D0%B9%D0%BD%D0%B5&amp;noreask=1&amp;pos=266&amp;rpt=simage&amp;lr=2792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ua/images/search?source=wiz&amp;img_url=http://img02.darudar.org/s1024/00/02/66/3a/663ac328d5d82ec09c2b0b542721dd5ca1261bb9.jpg&amp;p=8&amp;text=%D1%84%D0%BE%D1%82%D0%BE%D0%B3%D1%80%D0%B0%D1%84%D1%96%D1%97%20%D0%BF%D0%BE%D0%B5%D1%82%D0%B0%20%D0%B3%D0%B5%D0%BD%D1%80%D1%96%D1%85%D0%B0%20%D0%B3%D0%B5%D0%B9%D0%BD%D0%B5&amp;noreask=1&amp;pos=240&amp;rpt=simage&amp;lr=27925" TargetMode="External"/><Relationship Id="rId11" Type="http://schemas.openxmlformats.org/officeDocument/2006/relationships/image" Target="../media/image30.jpeg"/><Relationship Id="rId5" Type="http://schemas.openxmlformats.org/officeDocument/2006/relationships/image" Target="../media/image28.jpeg"/><Relationship Id="rId15" Type="http://schemas.openxmlformats.org/officeDocument/2006/relationships/image" Target="../media/image32.jpeg"/><Relationship Id="rId10" Type="http://schemas.openxmlformats.org/officeDocument/2006/relationships/hyperlink" Target="https://yandex.ua/images/search?source=wiz&amp;img_url=http://static.ozone.ru/multimedia/1008766030.jpg&amp;p=8&amp;text=%D1%84%D0%BE%D1%82%D0%BE%D0%B3%D1%80%D0%B0%D1%84%D1%96%D1%97%20%D0%BF%D0%BE%D0%B5%D1%82%D0%B0%20%D0%B3%D0%B5%D0%BD%D1%80%D1%96%D1%85%D0%B0%20%D0%B3%D0%B5%D0%B9%D0%BD%D0%B5&amp;noreask=1&amp;pos=245&amp;rpt=simage&amp;lr=27925" TargetMode="External"/><Relationship Id="rId19" Type="http://schemas.openxmlformats.org/officeDocument/2006/relationships/image" Target="../media/image34.jpeg"/><Relationship Id="rId4" Type="http://schemas.openxmlformats.org/officeDocument/2006/relationships/hyperlink" Target="https://yandex.ua/images/search?source=wiz&amp;img_url=http://img.yakaboo.ua/media/catalog/product/cache/1/image/76be0bc84a6b7b5e4630b1e3af73bee4/2/_/2__8_95.jpg&amp;p=7&amp;text=%D1%84%D0%BE%D1%82%D0%BE%D0%B3%D1%80%D0%B0%D1%84%D1%96%D1%97%20%D0%BF%D0%BE%D0%B5%D1%82%D0%B0%20%D0%B3%D0%B5%D0%BD%D1%80%D1%96%D1%85%D0%B0%20%D0%B3%D0%B5%D0%B9%D0%BD%D0%B5&amp;noreask=1&amp;pos=236&amp;rpt=simage&amp;lr=27925" TargetMode="External"/><Relationship Id="rId9" Type="http://schemas.openxmlformats.org/officeDocument/2006/relationships/image" Target="../media/image29.jpeg"/><Relationship Id="rId14" Type="http://schemas.openxmlformats.org/officeDocument/2006/relationships/hyperlink" Target="https://yandex.ua/images/search?source=wiz&amp;img_url=http://kak.znate.ru/pars_docs/refs/80/79326/79326-594_1.jpg&amp;p=8&amp;text=%D1%84%D0%BE%D1%82%D0%BE%D0%B3%D1%80%D0%B0%D1%84%D1%96%D1%97%20%D0%BF%D0%BE%D0%B5%D1%82%D0%B0%20%D0%B3%D0%B5%D0%BD%D1%80%D1%96%D1%85%D0%B0%20%D0%B3%D0%B5%D0%B9%D0%BD%D0%B5&amp;noreask=1&amp;pos=262&amp;rpt=simage&amp;lr=27925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s://yandex.ua/images/search?source=wiz&amp;img_url=http://holidaygid.ru/wp-content/uploads/2012/01/gg2.jpg&amp;text=%D0%9F%D0%B0%D0%BC'%D1%8F%D1%82%D0%BD%D0%B8%D0%BA%D0%B8%20%D0%B3%D0%B5%D0%BD%D1%80%D1%96%D1%85%D1%83%20%D0%B3%D0%B5%D0%B9%D0%BD%D0%B5&amp;noreask=1&amp;pos=11&amp;lr=27925&amp;rpt=simage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s://yandex.ua/images/search?source=wiz&amp;img_url=https://upload.wikimedia.org/wikipedia/commons/0/0b/HeineMonument.jpg&amp;text=%D0%9F%D0%B0%D0%BC'%D1%8F%D1%82%D0%BD%D0%B8%D0%BA%D0%B8%20%D0%B3%D0%B5%D0%BD%D1%80%D1%96%D1%85%D1%83%20%D0%B3%D0%B5%D0%B9%D0%BD%D0%B5&amp;noreask=1&amp;pos=3&amp;lr=27925&amp;rpt=simage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s://yandex.ua/images/search?source=wiz&amp;img_url=https://upload.wikimedia.org/wikipedia/commons/9/9b/Bronx_Yankee_and_park.jpg&amp;text=%D0%9F%D0%B0%D0%BC'%D1%8F%D1%82%D0%BD%D0%B8%D0%BA%D0%B8%20%D0%B3%D0%B5%D0%BD%D1%80%D1%96%D1%85%D1%83%20%D0%B3%D0%B5%D0%B9%D0%BD%D0%B5&amp;noreask=1&amp;pos=17&amp;lr=27925&amp;rpt=simag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yandex.ua/images/search?source=wiz&amp;img_url=http://svitppt.com.ua/images/34/33126/960/img8.jpg&amp;p=9&amp;text=%D1%84%D0%BE%D1%82%D0%BE%D0%B3%D1%80%D0%B0%D1%84%D1%96%D1%97%20%D0%BF%D0%BE%D0%B5%D1%82%D0%B0%20%D0%B3%D0%B5%D0%BD%D1%80%D1%96%D1%85%D0%B0%20%D0%B3%D0%B5%D0%B9%D0%BD%D0%B5&amp;noreask=1&amp;pos=277&amp;rpt=simage&amp;lr=27925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ifotki.info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hyperlink" Target="https://yandex.ua/images/search?source=wiz&amp;img_url=http://persons-aforism.ru/userfiles/image/picaforism/GEINE-Genrikh.jpg&amp;p=4&amp;text=%D1%84%D0%BE%D1%82%D0%BE%D0%B3%D1%80%D0%B0%D1%84%D1%96%D1%97%20%D0%BF%D0%BE%D0%B5%D1%82%D0%B0%20%D0%B3%D0%B5%D0%BD%D1%80%D1%96%D1%85%D0%B0%20%D0%B3%D0%B5%D0%B9%D0%BD%D0%B5&amp;noreask=1&amp;pos=148&amp;rpt=simage&amp;lr=27925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s://yandex.ua/images/search?source=wiz&amp;img_url=https://upload.wikimedia.org/wikipedia/commons/c/c7/HeineHeinrich.jpg&amp;text=%D0%9F%D0%B0%D0%BC'%D1%8F%D1%82%D0%BD%D0%B8%D0%BA%D0%B8%20%D0%B3%D0%B5%D0%BD%D1%80%D1%96%D1%85%D1%83%20%D0%B3%D0%B5%D0%B9%D0%BD%D0%B5&amp;noreask=1&amp;pos=0&amp;lr=27925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hyperlink" Target="https://yandex.ua/images/search?source=wiz&amp;img_url=http://img-fotki.yandex.ru/get/5645/38575851.d0/0_72e77_f93ef5c2_XL.jpeg.jpg&amp;p=8&amp;text=%D1%84%D0%BE%D1%82%D0%BE%D0%B3%D1%80%D0%B0%D1%84%D1%96%D1%97%20%D0%BF%D0%BE%D0%B5%D1%82%D0%B0%20%D0%B3%D0%B5%D0%BD%D1%80%D1%96%D1%85%D0%B0%20%D0%B3%D0%B5%D0%B9%D0%BD%D0%B5&amp;noreask=1&amp;pos=248&amp;rpt=simage&amp;lr=27925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ua/images/search?source=wiz&amp;img_url=http://um.mos.ru/upload/resize_cache/iblock/543/320_640_2/%D0%B3%D0%B5%D0%B9%D0%BD%D0%B5.jpg&amp;text=%D0%9F%D0%B0%D0%BC'%D1%8F%D1%82%D0%BD%D0%B8%D0%BA%D0%B8%20%D0%B3%D0%B5%D0%BD%D1%80%D1%96%D1%85%D1%83%20%D0%B3%D0%B5%D0%B9%D0%BD%D0%B5&amp;noreask=1&amp;pos=18&amp;lr=27925&amp;rpt=simage" TargetMode="External"/><Relationship Id="rId13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6.jpeg"/><Relationship Id="rId12" Type="http://schemas.openxmlformats.org/officeDocument/2006/relationships/hyperlink" Target="https://yandex.ua/images/search?source=wiz&amp;img_url=http://photos.wikimapia.org/p/00/00/88/67/97_big.jpg&amp;p=6&amp;text=%D1%84%D0%BE%D1%82%D0%BE%D0%B3%D1%80%D0%B0%D1%84%D1%96%D1%97%20%D0%BF%D0%BE%D0%B5%D1%82%D0%B0%20%D0%B3%D0%B5%D0%BD%D1%80%D1%96%D1%85%D0%B0%20%D0%B3%D0%B5%D0%B9%D0%BD%D0%B5&amp;noreask=1&amp;pos=204&amp;rpt=simage&amp;lr=27925" TargetMode="External"/><Relationship Id="rId2" Type="http://schemas.openxmlformats.org/officeDocument/2006/relationships/hyperlink" Target="https://yandex.ua/images/search?source=wiz&amp;img_url=https://i2.wp.com/img0.liveinternet.ru/images/attach/c/9/108/16/108016664_heine61.jpg?resize=572,534&amp;text=%D0%9F%D0%B0%D0%BC'%D1%8F%D1%82%D0%BD%D0%B8%D0%BA%D0%B8%20%D0%B3%D0%B5%D0%BD%D1%80%D1%96%D1%85%D1%83%20%D0%B3%D0%B5%D0%B9%D0%BD%D0%B5&amp;noreask=1&amp;pos=1&amp;lr=27925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ua/images/search?source=wiz&amp;img_url=https://upload.wikimedia.org/wikipedia/commons/f/f6/Heine-Grab.jpg&amp;text=%D0%9F%D0%B0%D0%BC'%D1%8F%D1%82%D0%BD%D0%B8%D0%BA%D0%B8%20%D0%B3%D0%B5%D0%BD%D1%80%D1%96%D1%85%D1%83%20%D0%B3%D0%B5%D0%B9%D0%BD%D0%B5&amp;noreask=1&amp;pos=10&amp;lr=27925&amp;rpt=simage" TargetMode="External"/><Relationship Id="rId11" Type="http://schemas.openxmlformats.org/officeDocument/2006/relationships/image" Target="../media/image48.jpeg"/><Relationship Id="rId5" Type="http://schemas.openxmlformats.org/officeDocument/2006/relationships/image" Target="../media/image45.jpeg"/><Relationship Id="rId10" Type="http://schemas.openxmlformats.org/officeDocument/2006/relationships/hyperlink" Target="https://yandex.ua/images/search?source=wiz&amp;img_url=http://badrak.kiev.ua/files/upload/0_397b1_a38d9e1c_XL.jpg&amp;p=6&amp;text=%D1%84%D0%BE%D1%82%D0%BE%D0%B3%D1%80%D0%B0%D1%84%D1%96%D1%97%20%D0%BF%D0%BE%D0%B5%D1%82%D0%B0%20%D0%B3%D0%B5%D0%BD%D1%80%D1%96%D1%85%D0%B0%20%D0%B3%D0%B5%D0%B9%D0%BD%D0%B5&amp;noreask=1&amp;pos=205&amp;rpt=simage&amp;lr=27925" TargetMode="External"/><Relationship Id="rId4" Type="http://schemas.openxmlformats.org/officeDocument/2006/relationships/hyperlink" Target="https://yandex.ua/images/search?source=wiz&amp;img_url=https://upload.wikimedia.org/wikipedia/commons/b/b8/Brocken_Heine_memorial.jpg&amp;text=%D0%9F%D0%B0%D0%BC'%D1%8F%D1%82%D0%BD%D0%B8%D0%BA%D0%B8%20%D0%B3%D0%B5%D0%BD%D1%80%D1%96%D1%85%D1%83%20%D0%B3%D0%B5%D0%B9%D0%BD%D0%B5&amp;noreask=1&amp;pos=4&amp;lr=27925&amp;rpt=simage" TargetMode="External"/><Relationship Id="rId9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ifotki.info/" TargetMode="Externa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ifotki.info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s://yandex.ua/images/search?source=wiz&amp;img_url=http://svitppt.com.ua/images/37/36407/960/img14.jpg&amp;p=6&amp;text=%D1%84%D0%BE%D1%82%D0%BE%D0%B3%D1%80%D0%B0%D1%84%D1%96%D1%97%20%D0%BF%D0%BE%D0%B5%D1%82%D0%B0%20%D0%B3%D0%B5%D0%BD%D1%80%D1%96%D1%85%D0%B0%20%D0%B3%D0%B5%D0%B9%D0%BD%D0%B5&amp;noreask=1&amp;pos=181&amp;rpt=simage&amp;lr=27925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yandex.ua/images/search?source=wiz&amp;img_url=http://www.bdaniel.bud-v-kurse.info/img/idei-kniga-le-grand-geyne-genrih-16520-small.jpg&amp;p=9&amp;text=%D1%84%D0%BE%D1%82%D0%BE%D0%B3%D1%80%D0%B0%D1%84%D1%96%D1%97%20%D0%BF%D0%BE%D0%B5%D1%82%D0%B0%20%D0%B3%D0%B5%D0%BD%D1%80%D1%96%D1%85%D0%B0%20%D0%B3%D0%B5%D0%B9%D0%BD%D0%B5&amp;noreask=1&amp;pos=279&amp;rpt=simage&amp;lr=27925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yandex.ua/images/search?source=wiz&amp;img_url=https://upload.wikimedia.org/wikipedia/commons/0/0a/Heinrich_Heine(IsidorPopper1843).jpg&amp;text=%D1%84%D0%BE%D1%82%D0%BE%D0%B3%D1%80%D0%B0%D1%84%D1%96%D1%97%20%D0%BF%D0%BE%D0%B5%D1%82%D0%B0%20%D0%B3%D0%B5%D0%BD%D1%80%D1%96%D1%85%D0%B0%20%D0%B3%D0%B5%D0%B9%D0%BD%D0%B5&amp;noreask=1&amp;pos=25&amp;lr=27925&amp;rpt=simage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yandex.ua/images/search?source=wiz&amp;img_url=https://upload.wikimedia.org/wikipedia/commons/0/05/Betty_Heine_(Isidor_Popper).jpg&amp;p=4&amp;text=%D1%84%D0%BE%D1%82%D0%BE%D0%B3%D1%80%D0%B0%D1%84%D1%96%D1%97%20%D0%BF%D0%BE%D0%B5%D1%82%D0%B0%20%D0%B3%D0%B5%D0%BD%D1%80%D1%96%D1%85%D0%B0%20%D0%B3%D0%B5%D0%B9%D0%BD%D0%B5&amp;noreask=1&amp;pos=139&amp;rpt=simage&amp;lr=27925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fotki.info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yandex.ua/images/search?source=wiz&amp;img_url=http://neuronews.com.ua/img/img/pic-448166313.jpg&amp;p=2&amp;text=%D1%84%D0%BE%D1%82%D0%BE%D0%B3%D1%80%D0%B0%D1%84%D1%96%D1%97%20%D0%BF%D0%BE%D0%B5%D1%82%D0%B0%20%D0%B3%D0%B5%D0%BD%D1%80%D1%96%D1%85%D0%B0%20%D0%B3%D0%B5%D0%B9%D0%BD%D0%B5&amp;noreask=1&amp;pos=82&amp;rpt=simage&amp;lr=27925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00034" y="357166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Тема уроку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914400" y="5143512"/>
            <a:ext cx="522923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500034" y="357166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Тема уроку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000496" y="5072074"/>
            <a:ext cx="514350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uk-UA" sz="1400" b="1" i="1" dirty="0" err="1" smtClean="0"/>
              <a:t>Ротаєнко</a:t>
            </a:r>
            <a:r>
              <a:rPr lang="uk-UA" sz="1400" b="1" i="1" dirty="0" smtClean="0"/>
              <a:t> Олена Семенівна, вчитель зарубіжної літератури</a:t>
            </a:r>
          </a:p>
          <a:p>
            <a:pPr>
              <a:buNone/>
            </a:pPr>
            <a:r>
              <a:rPr lang="uk-UA" sz="1400" b="1" i="1" dirty="0" err="1" smtClean="0"/>
              <a:t>Княже-Криницької</a:t>
            </a:r>
            <a:r>
              <a:rPr lang="uk-UA" sz="1400" b="1" i="1" dirty="0" smtClean="0"/>
              <a:t>  загальноосвітньої школи  І-ІІІ ступенів </a:t>
            </a:r>
            <a:r>
              <a:rPr lang="uk-UA" sz="1400" b="1" i="1" dirty="0" err="1" smtClean="0"/>
              <a:t>Монастирищенської</a:t>
            </a:r>
            <a:r>
              <a:rPr lang="uk-UA" sz="1400" b="1" i="1" dirty="0" smtClean="0"/>
              <a:t> районної ради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4000" b="1" i="1" dirty="0" smtClean="0"/>
              <a:t>Генріх Гейне – німецький поет-романтик</a:t>
            </a:r>
          </a:p>
          <a:p>
            <a:pPr>
              <a:buNone/>
            </a:pPr>
            <a:r>
              <a:rPr lang="uk-UA" dirty="0" smtClean="0"/>
              <a:t>    (1797-1856).</a:t>
            </a:r>
          </a:p>
          <a:p>
            <a:pPr>
              <a:buNone/>
            </a:pPr>
            <a:r>
              <a:rPr lang="uk-UA" sz="4000" b="1" i="1" dirty="0" smtClean="0"/>
              <a:t>Життєвий і творчий шлях</a:t>
            </a:r>
          </a:p>
          <a:p>
            <a:pPr>
              <a:buNone/>
            </a:pPr>
            <a:r>
              <a:rPr lang="uk-UA" sz="4000" b="1" i="1" dirty="0" smtClean="0"/>
              <a:t> поета</a:t>
            </a:r>
            <a:endParaRPr lang="en-US" sz="4000" b="1" i="1" dirty="0" smtClean="0"/>
          </a:p>
          <a:p>
            <a:pPr>
              <a:buNone/>
            </a:pPr>
            <a:endParaRPr lang="uk-UA" sz="1800" b="1" i="1" dirty="0" smtClean="0"/>
          </a:p>
          <a:p>
            <a:pPr>
              <a:buNone/>
            </a:pPr>
            <a:endParaRPr lang="ru-RU" sz="4000" b="1" i="1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000496" y="5143512"/>
            <a:ext cx="5143504" cy="138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Дружина поета - Матильда </a:t>
            </a:r>
            <a:endParaRPr lang="ru-RU" dirty="0"/>
          </a:p>
        </p:txBody>
      </p:sp>
      <p:pic>
        <p:nvPicPr>
          <p:cNvPr id="20483" name="Содержимое 3" descr="біографія Гейне російською мовою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8338" y="1981200"/>
            <a:ext cx="2727325" cy="4114800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357950" y="6357958"/>
            <a:ext cx="278605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r>
              <a:rPr kumimoji="0" lang="uk-UA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5074" y="6286520"/>
            <a:ext cx="2928926" cy="571480"/>
          </a:xfrm>
        </p:spPr>
        <p:txBody>
          <a:bodyPr/>
          <a:lstStyle/>
          <a:p>
            <a:pPr eaLnBrk="1" hangingPunct="1">
              <a:defRPr/>
            </a:pPr>
            <a:r>
              <a:rPr lang="uk-UA" sz="1400" dirty="0" err="1" smtClean="0"/>
              <a:t>Вч.Ротаєнко</a:t>
            </a:r>
            <a:r>
              <a:rPr lang="uk-UA" sz="1400" dirty="0" smtClean="0"/>
              <a:t> О.С.</a:t>
            </a:r>
            <a:endParaRPr lang="ru-RU" sz="1400" dirty="0"/>
          </a:p>
        </p:txBody>
      </p:sp>
      <p:pic>
        <p:nvPicPr>
          <p:cNvPr id="5123" name="Содержимое 4" descr="Düsseldorf_Marktplatz_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786" y="1857364"/>
            <a:ext cx="7572428" cy="4429156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00034" y="428604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Місто Дюссельдорф, де народився Г.Гейне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Навчання поета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З допомогою дядька </a:t>
            </a:r>
          </a:p>
          <a:p>
            <a:pPr>
              <a:buNone/>
            </a:pPr>
            <a:r>
              <a:rPr lang="uk-UA" dirty="0" smtClean="0"/>
              <a:t>   Соломона, фінансового магната, він отримав освіту  в університетах Берліна, Бонна, Геттінгена.</a:t>
            </a:r>
          </a:p>
          <a:p>
            <a:r>
              <a:rPr lang="uk-UA" dirty="0" smtClean="0"/>
              <a:t>Гейне інтенсивно вивчав філософію, літературу, історію, лінгвістику.</a:t>
            </a: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uk-UA" dirty="0" smtClean="0"/>
              <a:t>Берлінський університет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40402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3556" name="Picture 2" descr="http://www.bk-brest.by/wp-content/uploads/2016/08/2%D0%B0.BildUniHumbold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285992"/>
            <a:ext cx="378621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4" descr="Генрих гейне (heinrich heine) (1797-1856), немецкий поэт и прозаик, критик ...">
            <a:hlinkClick r:id="rId3"/>
          </p:cNvPr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85728"/>
            <a:ext cx="164307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6715140" y="6143644"/>
            <a:ext cx="208593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357166"/>
            <a:ext cx="3900486" cy="5857897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Дядько, Соломон Гейне (1767-1844)</a:t>
            </a:r>
            <a:endParaRPr lang="ru-RU" dirty="0"/>
          </a:p>
        </p:txBody>
      </p:sp>
      <p:pic>
        <p:nvPicPr>
          <p:cNvPr id="17411" name="Содержимое 3" descr="http://f14.ifotki.info/org/722536f2fa316e2f588a6de56263364bbc5f6c146793421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14375" y="357188"/>
            <a:ext cx="4143375" cy="6143625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357950" y="6429396"/>
            <a:ext cx="2357454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Боннський університет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24580" name="Picture 2" descr="http://euro-vacation.ru/wp-content/uploads/2014/09/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714500"/>
            <a:ext cx="8286750" cy="464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500826" y="6357958"/>
            <a:ext cx="215737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826" y="6357958"/>
            <a:ext cx="2300246" cy="500042"/>
          </a:xfrm>
        </p:spPr>
        <p:txBody>
          <a:bodyPr/>
          <a:lstStyle/>
          <a:p>
            <a:pPr eaLnBrk="1" hangingPunct="1">
              <a:defRPr/>
            </a:pPr>
            <a:r>
              <a:rPr lang="uk-UA" sz="1400" dirty="0" err="1" smtClean="0"/>
              <a:t>Вч.Ротаєнко</a:t>
            </a:r>
            <a:r>
              <a:rPr lang="uk-UA" sz="1400" dirty="0" smtClean="0"/>
              <a:t> О.С.</a:t>
            </a: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5604" name="Picture 2" descr="http://www.weather7forecast.com/TI/p-4-113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714500"/>
            <a:ext cx="8143875" cy="4572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00034" y="357166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Геттінгенський університет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6357950" y="6215082"/>
            <a:ext cx="2328850" cy="642918"/>
          </a:xfrm>
        </p:spPr>
        <p:txBody>
          <a:bodyPr/>
          <a:lstStyle/>
          <a:p>
            <a:r>
              <a:rPr lang="uk-UA" sz="1400" dirty="0" err="1" smtClean="0"/>
              <a:t>Вч.Ротаєнко</a:t>
            </a:r>
            <a:r>
              <a:rPr lang="uk-UA" sz="1400" dirty="0" smtClean="0"/>
              <a:t> О.С.</a:t>
            </a:r>
            <a:endParaRPr lang="ru-RU" sz="1400" dirty="0"/>
          </a:p>
        </p:txBody>
      </p:sp>
      <p:pic>
        <p:nvPicPr>
          <p:cNvPr id="14" name="Содержимое 13" descr="http://svitppt.com.ua/images/37/36407/960/img8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42910" y="285728"/>
            <a:ext cx="828680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0"/>
          <p:cNvSpPr txBox="1">
            <a:spLocks/>
          </p:cNvSpPr>
          <p:nvPr/>
        </p:nvSpPr>
        <p:spPr bwMode="auto">
          <a:xfrm>
            <a:off x="642910" y="6310330"/>
            <a:ext cx="8229600" cy="547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14290"/>
            <a:ext cx="8001056" cy="1220810"/>
          </a:xfrm>
        </p:spPr>
        <p:txBody>
          <a:bodyPr/>
          <a:lstStyle/>
          <a:p>
            <a:r>
              <a:rPr lang="uk-UA" sz="3600" dirty="0" smtClean="0"/>
              <a:t>Літературна діяльність 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28596" y="1500174"/>
            <a:ext cx="3008313" cy="4691063"/>
          </a:xfrm>
        </p:spPr>
        <p:txBody>
          <a:bodyPr/>
          <a:lstStyle/>
          <a:p>
            <a:r>
              <a:rPr lang="uk-UA" sz="1800" dirty="0" smtClean="0"/>
              <a:t>Перший літературний виступ Гейне відбувся, коли в журналі </a:t>
            </a:r>
            <a:r>
              <a:rPr lang="uk-UA" sz="1800" dirty="0" err="1" smtClean="0"/>
              <a:t>“Гамбурзький</a:t>
            </a:r>
            <a:r>
              <a:rPr lang="uk-UA" sz="1800" dirty="0" smtClean="0"/>
              <a:t> страж ” було надруковано його перші вірші у збірці </a:t>
            </a:r>
            <a:r>
              <a:rPr lang="uk-UA" sz="1800" dirty="0" err="1" smtClean="0"/>
              <a:t>“Вірші</a:t>
            </a:r>
            <a:r>
              <a:rPr lang="uk-UA" sz="1800" dirty="0" smtClean="0"/>
              <a:t> Г. </a:t>
            </a:r>
            <a:r>
              <a:rPr lang="uk-UA" sz="1800" dirty="0" err="1" smtClean="0"/>
              <a:t>Гейне”</a:t>
            </a:r>
            <a:r>
              <a:rPr lang="uk-UA" sz="1800" dirty="0" smtClean="0"/>
              <a:t> 1921рік. Навесні 1823 року виходить друга збірка поезії “ Трагедії з ліричним </a:t>
            </a:r>
            <a:r>
              <a:rPr lang="uk-UA" sz="1800" dirty="0" err="1" smtClean="0"/>
              <a:t>інтермецо”</a:t>
            </a:r>
            <a:endParaRPr lang="uk-UA" sz="1800" dirty="0" smtClean="0"/>
          </a:p>
          <a:p>
            <a:r>
              <a:rPr lang="uk-UA" sz="1800" dirty="0" smtClean="0"/>
              <a:t>1824 рік – зустріч з Й. В. Гете.</a:t>
            </a:r>
          </a:p>
          <a:p>
            <a:r>
              <a:rPr lang="uk-UA" sz="1800" dirty="0" smtClean="0"/>
              <a:t>1825-1827 </a:t>
            </a:r>
            <a:r>
              <a:rPr lang="uk-UA" sz="1800" dirty="0" err="1" smtClean="0"/>
              <a:t>р.р</a:t>
            </a:r>
            <a:r>
              <a:rPr lang="uk-UA" sz="1800" dirty="0" smtClean="0"/>
              <a:t>. – виходять друком   три томи </a:t>
            </a:r>
            <a:r>
              <a:rPr lang="uk-UA" sz="1800" dirty="0" err="1" smtClean="0"/>
              <a:t>“Дорожніх</a:t>
            </a:r>
            <a:r>
              <a:rPr lang="uk-UA" sz="1800" dirty="0" smtClean="0"/>
              <a:t> </a:t>
            </a:r>
            <a:r>
              <a:rPr lang="uk-UA" sz="1800" dirty="0" err="1" smtClean="0"/>
              <a:t>картин”</a:t>
            </a:r>
            <a:r>
              <a:rPr lang="uk-UA" sz="1800" dirty="0" smtClean="0"/>
              <a:t>.</a:t>
            </a:r>
            <a:endParaRPr lang="ru-RU" sz="1800" dirty="0" smtClean="0"/>
          </a:p>
          <a:p>
            <a:r>
              <a:rPr lang="uk-UA" sz="1800" dirty="0" smtClean="0"/>
              <a:t> </a:t>
            </a:r>
          </a:p>
          <a:p>
            <a:endParaRPr lang="uk-UA" sz="1800" dirty="0" smtClean="0"/>
          </a:p>
        </p:txBody>
      </p:sp>
      <p:pic>
        <p:nvPicPr>
          <p:cNvPr id="8" name="Содержимое 7" descr="Жизнь и страдания Генриха Гейне. 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500174"/>
            <a:ext cx="321471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 bwMode="auto">
          <a:xfrm>
            <a:off x="5643570" y="6072206"/>
            <a:ext cx="3000396" cy="590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b="1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</a:t>
            </a:r>
            <a:r>
              <a:rPr kumimoji="0" lang="uk-UA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472386" cy="1162050"/>
          </a:xfrm>
        </p:spPr>
        <p:txBody>
          <a:bodyPr/>
          <a:lstStyle/>
          <a:p>
            <a:r>
              <a:rPr lang="uk-UA" sz="4000" dirty="0" smtClean="0"/>
              <a:t>Літературна діяльність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571612"/>
            <a:ext cx="4043362" cy="4554551"/>
          </a:xfrm>
        </p:spPr>
        <p:txBody>
          <a:bodyPr/>
          <a:lstStyle/>
          <a:p>
            <a:r>
              <a:rPr lang="uk-UA" sz="2000" dirty="0" smtClean="0"/>
              <a:t>У 1826 році вийшов перший прозовий </a:t>
            </a:r>
            <a:r>
              <a:rPr lang="uk-UA" sz="2000" dirty="0" err="1" smtClean="0"/>
              <a:t>твір”</a:t>
            </a:r>
            <a:r>
              <a:rPr lang="uk-UA" sz="2000" dirty="0" smtClean="0"/>
              <a:t> Подорож на </a:t>
            </a:r>
            <a:r>
              <a:rPr lang="uk-UA" sz="2000" dirty="0" err="1" smtClean="0"/>
              <a:t>Гарц”</a:t>
            </a:r>
            <a:r>
              <a:rPr lang="uk-UA" sz="2000" dirty="0" smtClean="0"/>
              <a:t>.</a:t>
            </a:r>
          </a:p>
          <a:p>
            <a:r>
              <a:rPr lang="uk-UA" sz="2000" dirty="0" smtClean="0"/>
              <a:t>У 1827 р. вийшла поетична збірка “ Книга </a:t>
            </a:r>
            <a:r>
              <a:rPr lang="uk-UA" sz="2000" dirty="0" err="1" smtClean="0"/>
              <a:t>пісень”</a:t>
            </a:r>
            <a:r>
              <a:rPr lang="uk-UA" sz="2000" dirty="0" smtClean="0"/>
              <a:t>.</a:t>
            </a:r>
          </a:p>
          <a:p>
            <a:r>
              <a:rPr lang="uk-UA" sz="2000" dirty="0" smtClean="0"/>
              <a:t>У 1830 році, втомлений від постійної цензури, переїжджає до Франції.</a:t>
            </a:r>
          </a:p>
          <a:p>
            <a:r>
              <a:rPr lang="uk-UA" sz="2000" dirty="0" smtClean="0"/>
              <a:t>1844 р. – збірка </a:t>
            </a:r>
            <a:r>
              <a:rPr lang="uk-UA" sz="2000" dirty="0" err="1" smtClean="0"/>
              <a:t>”Нові</a:t>
            </a:r>
            <a:r>
              <a:rPr lang="uk-UA" sz="2000" dirty="0" smtClean="0"/>
              <a:t> </a:t>
            </a:r>
            <a:r>
              <a:rPr lang="uk-UA" sz="2000" dirty="0" err="1" smtClean="0"/>
              <a:t>поезії”</a:t>
            </a:r>
            <a:r>
              <a:rPr lang="uk-UA" sz="2000" dirty="0" smtClean="0"/>
              <a:t>.</a:t>
            </a:r>
          </a:p>
          <a:p>
            <a:r>
              <a:rPr lang="uk-UA" sz="2000" dirty="0" smtClean="0"/>
              <a:t>1844р.  поема </a:t>
            </a:r>
            <a:r>
              <a:rPr lang="uk-UA" sz="2000" dirty="0" err="1" smtClean="0"/>
              <a:t>“Німеччина.Зимова</a:t>
            </a:r>
            <a:r>
              <a:rPr lang="uk-UA" sz="2000" dirty="0" smtClean="0"/>
              <a:t> </a:t>
            </a:r>
            <a:r>
              <a:rPr lang="uk-UA" sz="2000" dirty="0" err="1" smtClean="0"/>
              <a:t>казка”</a:t>
            </a:r>
            <a:r>
              <a:rPr lang="uk-UA" sz="2000" dirty="0" smtClean="0"/>
              <a:t>.</a:t>
            </a:r>
          </a:p>
          <a:p>
            <a:r>
              <a:rPr lang="uk-UA" sz="2000" dirty="0" smtClean="0"/>
              <a:t>1851р. – збірка </a:t>
            </a:r>
            <a:r>
              <a:rPr lang="uk-UA" sz="2000" dirty="0" err="1" smtClean="0"/>
              <a:t>“Романцеро”</a:t>
            </a:r>
            <a:r>
              <a:rPr lang="uk-UA" sz="2000" dirty="0" smtClean="0"/>
              <a:t>.</a:t>
            </a:r>
          </a:p>
          <a:p>
            <a:pPr>
              <a:buNone/>
            </a:pPr>
            <a:r>
              <a:rPr lang="uk-UA" sz="2000" dirty="0" smtClean="0"/>
              <a:t>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sz="1600" dirty="0" smtClean="0"/>
          </a:p>
          <a:p>
            <a:endParaRPr lang="uk-UA" sz="1600" dirty="0" smtClean="0"/>
          </a:p>
        </p:txBody>
      </p:sp>
      <p:pic>
        <p:nvPicPr>
          <p:cNvPr id="5" name="Рисунок 4" descr="Da sinistra: Friedrich Engels, Heinrich Heine e Anatoly Lunacharsky. 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71612"/>
            <a:ext cx="357190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7072330" y="6143644"/>
            <a:ext cx="1500198" cy="51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b="1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Ротаєнко</a:t>
            </a:r>
            <a:r>
              <a:rPr lang="uk-UA" sz="14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Жінки у житті поета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2800" dirty="0" smtClean="0"/>
              <a:t> </a:t>
            </a:r>
            <a:endParaRPr lang="ru-RU" sz="28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err="1" smtClean="0"/>
              <a:t>Амалія</a:t>
            </a:r>
            <a:r>
              <a:rPr lang="uk-UA" dirty="0" smtClean="0"/>
              <a:t> – перше кохання поета.</a:t>
            </a:r>
          </a:p>
          <a:p>
            <a:r>
              <a:rPr lang="uk-UA" dirty="0" err="1" smtClean="0"/>
              <a:t>Амалія</a:t>
            </a:r>
            <a:r>
              <a:rPr lang="uk-UA" dirty="0" smtClean="0"/>
              <a:t> надихнула його на написання віршів, що увійшли до збірки </a:t>
            </a:r>
            <a:r>
              <a:rPr lang="uk-UA" dirty="0" err="1" smtClean="0"/>
              <a:t>“Книга</a:t>
            </a:r>
            <a:r>
              <a:rPr lang="uk-UA" dirty="0" smtClean="0"/>
              <a:t> пісень “.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2773" name="Picture 2" descr="http://svitppt.com.ua/images/16/15780/960/img5.jpg"/>
          <p:cNvPicPr>
            <a:picLocks noChangeAspect="1" noChangeArrowheads="1"/>
          </p:cNvPicPr>
          <p:nvPr/>
        </p:nvPicPr>
        <p:blipFill>
          <a:blip r:embed="rId2" cstate="print"/>
          <a:srcRect l="57031" t="32292" r="4688" b="5208"/>
          <a:stretch>
            <a:fillRect/>
          </a:stretch>
        </p:blipFill>
        <p:spPr bwMode="auto">
          <a:xfrm>
            <a:off x="4500562" y="1643050"/>
            <a:ext cx="3643311" cy="42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5"/>
          <p:cNvSpPr txBox="1">
            <a:spLocks/>
          </p:cNvSpPr>
          <p:nvPr/>
        </p:nvSpPr>
        <p:spPr bwMode="auto">
          <a:xfrm>
            <a:off x="6357950" y="6215082"/>
            <a:ext cx="2228808" cy="42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357686" y="273050"/>
            <a:ext cx="4329114" cy="5853113"/>
          </a:xfrm>
        </p:spPr>
        <p:txBody>
          <a:bodyPr/>
          <a:lstStyle/>
          <a:p>
            <a:pPr>
              <a:buNone/>
            </a:pPr>
            <a:r>
              <a:rPr lang="uk-UA" sz="4400" dirty="0" smtClean="0"/>
              <a:t>Мета:</a:t>
            </a:r>
          </a:p>
          <a:p>
            <a:pPr>
              <a:buNone/>
            </a:pPr>
            <a:r>
              <a:rPr lang="uk-UA" dirty="0" smtClean="0"/>
              <a:t>   </a:t>
            </a:r>
            <a:r>
              <a:rPr lang="uk-UA" sz="2800" dirty="0" smtClean="0"/>
              <a:t>ознайомити учнів із життєвим і творчим шляхом німецького письменника Генріха Гейне;</a:t>
            </a:r>
          </a:p>
          <a:p>
            <a:pPr>
              <a:buNone/>
            </a:pPr>
            <a:r>
              <a:rPr lang="uk-UA" sz="2800" dirty="0" smtClean="0"/>
              <a:t>   розвивати зв</a:t>
            </a:r>
            <a:r>
              <a:rPr lang="uk-UA" sz="2800" dirty="0" smtClean="0">
                <a:latin typeface="Calibri"/>
              </a:rPr>
              <a:t>'</a:t>
            </a:r>
            <a:r>
              <a:rPr lang="uk-UA" sz="2800" dirty="0" smtClean="0"/>
              <a:t>язне мовлення учнів, уміння працювати з книгою;</a:t>
            </a:r>
          </a:p>
          <a:p>
            <a:pPr>
              <a:buNone/>
            </a:pPr>
            <a:r>
              <a:rPr lang="uk-UA" sz="2800" dirty="0" smtClean="0"/>
              <a:t>   сприяти вихованню високих почуттів </a:t>
            </a:r>
            <a:r>
              <a:rPr lang="uk-UA" dirty="0" smtClean="0"/>
              <a:t>.</a:t>
            </a:r>
          </a:p>
          <a:p>
            <a:pPr>
              <a:buNone/>
            </a:pPr>
            <a:r>
              <a:rPr lang="uk-UA" dirty="0" smtClean="0"/>
              <a:t>    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8"/>
          <p:cNvSpPr txBox="1">
            <a:spLocks/>
          </p:cNvSpPr>
          <p:nvPr/>
        </p:nvSpPr>
        <p:spPr bwMode="auto">
          <a:xfrm flipV="1">
            <a:off x="2928926" y="6215082"/>
            <a:ext cx="5929354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572264" y="6143644"/>
            <a:ext cx="2143140" cy="500066"/>
          </a:xfrm>
        </p:spPr>
        <p:txBody>
          <a:bodyPr/>
          <a:lstStyle/>
          <a:p>
            <a:r>
              <a:rPr lang="uk-UA" sz="1400" b="0" dirty="0" err="1" smtClean="0"/>
              <a:t>Вч</a:t>
            </a:r>
            <a:r>
              <a:rPr lang="uk-UA" sz="1400" b="0" dirty="0" smtClean="0"/>
              <a:t>. </a:t>
            </a:r>
            <a:r>
              <a:rPr lang="uk-UA" sz="1400" b="0" dirty="0" err="1" smtClean="0"/>
              <a:t>Ротаєнко</a:t>
            </a:r>
            <a:r>
              <a:rPr lang="uk-UA" sz="1400" b="0" dirty="0" smtClean="0"/>
              <a:t> О.С</a:t>
            </a:r>
            <a:endParaRPr lang="ru-RU" sz="1400" b="0" dirty="0"/>
          </a:p>
        </p:txBody>
      </p:sp>
      <p:pic>
        <p:nvPicPr>
          <p:cNvPr id="7" name="Рисунок 6" descr="Христиан Иоганн Генрих Гейне.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357298"/>
            <a:ext cx="357190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5060" y="6500834"/>
            <a:ext cx="3228940" cy="357166"/>
          </a:xfrm>
        </p:spPr>
        <p:txBody>
          <a:bodyPr/>
          <a:lstStyle/>
          <a:p>
            <a:pPr eaLnBrk="1" hangingPunct="1">
              <a:defRPr/>
            </a:pPr>
            <a:r>
              <a:rPr lang="uk-UA" sz="1400" dirty="0" err="1" smtClean="0"/>
              <a:t>Вч.Ротаєнко</a:t>
            </a:r>
            <a:r>
              <a:rPr lang="uk-UA" sz="1400" dirty="0" smtClean="0"/>
              <a:t> О.С</a:t>
            </a:r>
            <a:endParaRPr lang="ru-RU" sz="1400" dirty="0"/>
          </a:p>
        </p:txBody>
      </p:sp>
      <p:pic>
        <p:nvPicPr>
          <p:cNvPr id="31747" name="Содержимое 3" descr="http://f14.ifotki.info/org/3a713aaf2b2004c095186539c51d5acfbc5f6c146792611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5984" y="1571612"/>
            <a:ext cx="4572032" cy="4786346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28596" y="357166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Дружина, Матильда Гейне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071563"/>
            <a:ext cx="3008312" cy="1162050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dirty="0" smtClean="0"/>
              <a:t/>
            </a:r>
            <a:br>
              <a:rPr lang="uk-UA" sz="4000" dirty="0" smtClean="0"/>
            </a:br>
            <a:endParaRPr lang="ru-RU" sz="4000" dirty="0"/>
          </a:p>
        </p:txBody>
      </p:sp>
      <p:pic>
        <p:nvPicPr>
          <p:cNvPr id="21507" name="Содержимое 3" descr="http://f14.ifotki.info/org/6eea4e1129a2cb91b017cbaaf7b68af0bc5f6c14679236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57625" y="273050"/>
            <a:ext cx="4681538" cy="5870575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3600" dirty="0" smtClean="0"/>
              <a:t>Еліза Криниць біля Г.Генрі.</a:t>
            </a:r>
            <a:br>
              <a:rPr lang="uk-UA" sz="3600" dirty="0" smtClean="0"/>
            </a:br>
            <a:r>
              <a:rPr lang="uk-UA" sz="3600" dirty="0" smtClean="0"/>
              <a:t>Гравюра Г.</a:t>
            </a:r>
            <a:r>
              <a:rPr lang="uk-UA" sz="3600" dirty="0" err="1" smtClean="0"/>
              <a:t>Лефлер</a:t>
            </a:r>
            <a:r>
              <a:rPr lang="uk-UA" sz="3600" dirty="0" smtClean="0"/>
              <a:t>. Музей </a:t>
            </a:r>
            <a:r>
              <a:rPr lang="uk-UA" sz="3600" dirty="0" err="1" smtClean="0"/>
              <a:t>д</a:t>
            </a:r>
            <a:r>
              <a:rPr lang="uk-UA" sz="3600" dirty="0" err="1" smtClean="0">
                <a:latin typeface="Calibri"/>
              </a:rPr>
              <a:t>’Орсе</a:t>
            </a:r>
            <a:r>
              <a:rPr lang="uk-UA" sz="3600" dirty="0" smtClean="0">
                <a:latin typeface="Calibri"/>
              </a:rPr>
              <a:t>, Париж.</a:t>
            </a:r>
            <a:endParaRPr lang="ru-RU" sz="3600" dirty="0"/>
          </a:p>
        </p:txBody>
      </p:sp>
      <p:sp>
        <p:nvSpPr>
          <p:cNvPr id="6" name="Текст 4"/>
          <p:cNvSpPr txBox="1">
            <a:spLocks/>
          </p:cNvSpPr>
          <p:nvPr/>
        </p:nvSpPr>
        <p:spPr bwMode="auto">
          <a:xfrm>
            <a:off x="6929454" y="6429396"/>
            <a:ext cx="1928826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lang="uk-UA" sz="14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Вч.Ротаєнко</a:t>
            </a:r>
            <a:r>
              <a:rPr lang="uk-UA" sz="14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Найвідоміші твори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Збірка віршів </a:t>
            </a:r>
            <a:r>
              <a:rPr lang="uk-UA" dirty="0" err="1" smtClean="0"/>
              <a:t>“Книга</a:t>
            </a:r>
            <a:r>
              <a:rPr lang="uk-UA" dirty="0" smtClean="0"/>
              <a:t> </a:t>
            </a:r>
            <a:r>
              <a:rPr lang="uk-UA" dirty="0" err="1" smtClean="0"/>
              <a:t>пісень”</a:t>
            </a:r>
            <a:r>
              <a:rPr lang="uk-UA" dirty="0" smtClean="0"/>
              <a:t>.</a:t>
            </a:r>
          </a:p>
          <a:p>
            <a:r>
              <a:rPr lang="uk-UA" dirty="0" smtClean="0"/>
              <a:t>Збірка віршів </a:t>
            </a:r>
            <a:r>
              <a:rPr lang="uk-UA" dirty="0" err="1" smtClean="0"/>
              <a:t>“Романсеро”</a:t>
            </a:r>
            <a:r>
              <a:rPr lang="uk-UA" dirty="0" smtClean="0"/>
              <a:t>.</a:t>
            </a:r>
          </a:p>
          <a:p>
            <a:r>
              <a:rPr lang="uk-UA" dirty="0" smtClean="0"/>
              <a:t>Збірка віршів “ Нові </a:t>
            </a:r>
            <a:r>
              <a:rPr lang="uk-UA" dirty="0" err="1" smtClean="0"/>
              <a:t>вірші”</a:t>
            </a:r>
            <a:r>
              <a:rPr lang="uk-UA" dirty="0" smtClean="0"/>
              <a:t>.</a:t>
            </a:r>
          </a:p>
          <a:p>
            <a:r>
              <a:rPr lang="uk-UA" dirty="0" err="1" smtClean="0"/>
              <a:t>“Шляхові</a:t>
            </a:r>
            <a:r>
              <a:rPr lang="uk-UA" dirty="0" smtClean="0"/>
              <a:t> </a:t>
            </a:r>
            <a:r>
              <a:rPr lang="uk-UA" dirty="0" err="1" smtClean="0"/>
              <a:t>картини”</a:t>
            </a:r>
            <a:r>
              <a:rPr lang="uk-UA" dirty="0" smtClean="0"/>
              <a:t>.</a:t>
            </a:r>
          </a:p>
          <a:p>
            <a:r>
              <a:rPr lang="uk-UA" dirty="0" smtClean="0"/>
              <a:t>Нариси </a:t>
            </a:r>
            <a:r>
              <a:rPr lang="uk-UA" dirty="0" err="1" smtClean="0"/>
              <a:t>“Колійні</a:t>
            </a:r>
            <a:r>
              <a:rPr lang="uk-UA" dirty="0" smtClean="0"/>
              <a:t> </a:t>
            </a:r>
            <a:r>
              <a:rPr lang="uk-UA" dirty="0" err="1" smtClean="0"/>
              <a:t>картини”</a:t>
            </a:r>
            <a:r>
              <a:rPr lang="uk-UA" dirty="0" smtClean="0"/>
              <a:t>.</a:t>
            </a:r>
          </a:p>
          <a:p>
            <a:r>
              <a:rPr lang="uk-UA" dirty="0" smtClean="0"/>
              <a:t>Поема “ Зимова казка. </a:t>
            </a:r>
            <a:r>
              <a:rPr lang="uk-UA" dirty="0" err="1" smtClean="0"/>
              <a:t>Німеччина”</a:t>
            </a:r>
            <a:r>
              <a:rPr lang="uk-UA" dirty="0" smtClean="0"/>
              <a:t>.</a:t>
            </a:r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 flipV="1">
          <a:off x="4645025" y="2174875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" name="Рисунок 5" descr="Генрих Гейне - Собрание сочинений в 10 томах.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48" y="2500306"/>
            <a:ext cx="4500594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6572264" y="6357958"/>
            <a:ext cx="2300246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58162" cy="1143000"/>
          </a:xfrm>
        </p:spPr>
        <p:txBody>
          <a:bodyPr/>
          <a:lstStyle/>
          <a:p>
            <a:r>
              <a:rPr lang="uk-UA" dirty="0" smtClean="0"/>
              <a:t>Теорія літератури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2800" i="1" dirty="0" smtClean="0"/>
              <a:t>За жанром твори поета є елегією.</a:t>
            </a:r>
            <a:endParaRPr lang="ru-RU" sz="2800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uk-UA" sz="3600" b="1" dirty="0" smtClean="0">
                <a:latin typeface="Monotype Corsiva" pitchFamily="66" charset="0"/>
              </a:rPr>
              <a:t>   Елегія – один із жанрів лірики медитативного, меланхолічного, почасти журливого змісту.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Генрих Гейне - Лирика. ">
            <a:hlinkClick r:id="rId3"/>
          </p:cNvPr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5" y="1571612"/>
            <a:ext cx="385765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6357950" y="6357958"/>
            <a:ext cx="2085932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Збірки видань</a:t>
            </a:r>
            <a:endParaRPr lang="ru-RU" dirty="0"/>
          </a:p>
        </p:txBody>
      </p:sp>
      <p:pic>
        <p:nvPicPr>
          <p:cNvPr id="14339" name="Содержимое 3" descr="txt, epub, rtf, html, mobiможно скачать книги автора генрих гейне автора ге...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643306" y="4572008"/>
            <a:ext cx="2047875" cy="2047875"/>
          </a:xfrm>
        </p:spPr>
      </p:pic>
      <p:pic>
        <p:nvPicPr>
          <p:cNvPr id="14340" name="Рисунок 4" descr="Генрих Гейне. ціна. 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25" y="2571750"/>
            <a:ext cx="15144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5" descr="Генрих Гейне - Собрание сочинений в 10 томах.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1428736"/>
            <a:ext cx="32194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6" descr="Гейне. 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500" y="4810125"/>
            <a:ext cx="17049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7" descr="Генрих Гейне. 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88" y="4143380"/>
            <a:ext cx="1466850" cy="22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Рисунок 8" descr="Вчимося аналізувати поетичний твір на прикладі вірша з Книги пісень Г. Гейн...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43751" y="2428867"/>
            <a:ext cx="1357340" cy="16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Рисунок 9" descr="Гейне в воспоминаниях современников&amp;quot; (1988) .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5813" y="428625"/>
            <a:ext cx="12573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Рисунок 10" descr="Книга Das Gluck auf Erden / Генрих Гейне. 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500813" y="285750"/>
            <a:ext cx="14382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Рисунок 11" descr="Генріх... 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929058" y="1428736"/>
            <a:ext cx="13335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5572132" y="6429396"/>
            <a:ext cx="3571868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950" y="5929330"/>
            <a:ext cx="2585998" cy="928670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 </a:t>
            </a:r>
            <a:r>
              <a:rPr lang="uk-UA" sz="1400" dirty="0" err="1" smtClean="0"/>
              <a:t>Вч.Ротаєнко</a:t>
            </a:r>
            <a:r>
              <a:rPr lang="uk-UA" sz="1400" dirty="0" smtClean="0"/>
              <a:t> О С.</a:t>
            </a: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Юрій </a:t>
            </a:r>
            <a:r>
              <a:rPr lang="uk-UA" dirty="0" err="1" smtClean="0"/>
              <a:t>Федькович</a:t>
            </a:r>
            <a:r>
              <a:rPr lang="uk-UA" dirty="0" smtClean="0"/>
              <a:t>,</a:t>
            </a:r>
          </a:p>
          <a:p>
            <a:pPr eaLnBrk="1" hangingPunct="1">
              <a:defRPr/>
            </a:pPr>
            <a:r>
              <a:rPr lang="uk-UA" dirty="0" smtClean="0"/>
              <a:t>Михайло Старицький,</a:t>
            </a:r>
          </a:p>
          <a:p>
            <a:pPr eaLnBrk="1" hangingPunct="1">
              <a:defRPr/>
            </a:pPr>
            <a:r>
              <a:rPr lang="uk-UA" dirty="0" smtClean="0"/>
              <a:t>Пантелеймон Куліш,</a:t>
            </a:r>
          </a:p>
          <a:p>
            <a:pPr eaLnBrk="1" hangingPunct="1">
              <a:defRPr/>
            </a:pPr>
            <a:r>
              <a:rPr lang="uk-UA" dirty="0" smtClean="0"/>
              <a:t>Микола Вороний,</a:t>
            </a:r>
          </a:p>
          <a:p>
            <a:pPr eaLnBrk="1" hangingPunct="1">
              <a:defRPr/>
            </a:pPr>
            <a:r>
              <a:rPr lang="uk-UA" dirty="0" smtClean="0"/>
              <a:t> Панас Мирний,</a:t>
            </a:r>
          </a:p>
          <a:p>
            <a:pPr eaLnBrk="1" hangingPunct="1">
              <a:defRPr/>
            </a:pPr>
            <a:r>
              <a:rPr lang="uk-UA" dirty="0" smtClean="0"/>
              <a:t>Борис Грінченко,</a:t>
            </a:r>
          </a:p>
          <a:p>
            <a:pPr eaLnBrk="1" hangingPunct="1">
              <a:defRPr/>
            </a:pPr>
            <a:r>
              <a:rPr lang="uk-UA" dirty="0" smtClean="0"/>
              <a:t>Павло Тичина.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28596" y="357166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Перекладачі його творів :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Творчість поета втілена в прекрасних звуках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4000" dirty="0" smtClean="0"/>
              <a:t>  Багато віршів було покладено на музику </a:t>
            </a:r>
            <a:r>
              <a:rPr lang="uk-UA" sz="4000" dirty="0" err="1" smtClean="0"/>
              <a:t>Робетом</a:t>
            </a:r>
            <a:r>
              <a:rPr lang="uk-UA" sz="4000" dirty="0" smtClean="0"/>
              <a:t> </a:t>
            </a:r>
            <a:r>
              <a:rPr lang="uk-UA" sz="4000" dirty="0" err="1" smtClean="0"/>
              <a:t>Шуманом</a:t>
            </a:r>
            <a:r>
              <a:rPr lang="uk-UA" sz="4000" dirty="0" smtClean="0"/>
              <a:t>, </a:t>
            </a:r>
            <a:r>
              <a:rPr lang="uk-UA" sz="4000" dirty="0" err="1" smtClean="0"/>
              <a:t>Францом</a:t>
            </a:r>
            <a:r>
              <a:rPr lang="uk-UA" sz="4000" dirty="0" smtClean="0"/>
              <a:t> Шубертом, Йоганне -  сом Брамсом, Петром </a:t>
            </a:r>
            <a:r>
              <a:rPr lang="uk-UA" sz="4000" dirty="0" err="1" smtClean="0"/>
              <a:t>Чай-</a:t>
            </a:r>
            <a:r>
              <a:rPr lang="uk-UA" sz="4000" dirty="0" smtClean="0"/>
              <a:t>   </a:t>
            </a:r>
            <a:r>
              <a:rPr lang="uk-UA" sz="4000" dirty="0" err="1" smtClean="0"/>
              <a:t>ковським</a:t>
            </a:r>
            <a:r>
              <a:rPr lang="uk-UA" sz="4000" dirty="0" smtClean="0"/>
              <a:t>, </a:t>
            </a:r>
            <a:r>
              <a:rPr lang="uk-UA" sz="4000" dirty="0" err="1" smtClean="0"/>
              <a:t>Ріхардом</a:t>
            </a:r>
            <a:r>
              <a:rPr lang="uk-UA" sz="4000" dirty="0" smtClean="0"/>
              <a:t> Штраусом</a:t>
            </a:r>
            <a:r>
              <a:rPr lang="uk-UA" sz="2800" dirty="0" smtClean="0"/>
              <a:t>.</a:t>
            </a:r>
            <a:endParaRPr lang="ru-RU" sz="2800" dirty="0"/>
          </a:p>
        </p:txBody>
      </p:sp>
      <p:pic>
        <p:nvPicPr>
          <p:cNvPr id="4" name="Рисунок 3" descr="https://fs00.infourok.ru/images/doc/262/267455/img4.jpg"/>
          <p:cNvPicPr/>
          <p:nvPr/>
        </p:nvPicPr>
        <p:blipFill>
          <a:blip r:embed="rId2" cstate="print"/>
          <a:srcRect t="70845"/>
          <a:stretch>
            <a:fillRect/>
          </a:stretch>
        </p:blipFill>
        <p:spPr bwMode="auto">
          <a:xfrm>
            <a:off x="571472" y="5072074"/>
            <a:ext cx="7929618" cy="1214446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429388" y="6143644"/>
            <a:ext cx="244312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371600"/>
          </a:xfrm>
        </p:spPr>
        <p:txBody>
          <a:bodyPr/>
          <a:lstStyle/>
          <a:p>
            <a:r>
              <a:rPr lang="uk-UA" dirty="0" smtClean="0"/>
              <a:t>Вшанування пам</a:t>
            </a:r>
            <a:r>
              <a:rPr lang="uk-UA" dirty="0" smtClean="0">
                <a:latin typeface="Calibri"/>
              </a:rPr>
              <a:t>'</a:t>
            </a:r>
            <a:r>
              <a:rPr lang="uk-UA" dirty="0" smtClean="0"/>
              <a:t>яті Генріха Гейне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5543560" cy="4591072"/>
          </a:xfrm>
        </p:spPr>
        <p:txBody>
          <a:bodyPr/>
          <a:lstStyle/>
          <a:p>
            <a:r>
              <a:rPr lang="uk-UA" sz="2000" b="1" dirty="0" smtClean="0"/>
              <a:t>Дюссельдорфський університет носить </a:t>
            </a:r>
            <a:r>
              <a:rPr lang="uk-UA" sz="2400" b="1" dirty="0" smtClean="0"/>
              <a:t>ім</a:t>
            </a:r>
            <a:r>
              <a:rPr lang="uk-UA" sz="2400" b="1" dirty="0" smtClean="0">
                <a:latin typeface="Calibri"/>
              </a:rPr>
              <a:t>‘я  Генріха Гейне.</a:t>
            </a:r>
          </a:p>
          <a:p>
            <a:r>
              <a:rPr lang="uk-UA" sz="2400" b="1" dirty="0" smtClean="0">
                <a:latin typeface="Calibri"/>
              </a:rPr>
              <a:t>На честь поета засновані літературні дві премії : у 1956 році Міністерством культури НДР </a:t>
            </a:r>
            <a:r>
              <a:rPr lang="uk-UA" sz="2400" b="1" dirty="0" err="1" smtClean="0">
                <a:latin typeface="Calibri"/>
              </a:rPr>
              <a:t>“Генріх</a:t>
            </a:r>
            <a:r>
              <a:rPr lang="uk-UA" sz="2400" b="1" dirty="0" smtClean="0">
                <a:latin typeface="Calibri"/>
              </a:rPr>
              <a:t> </a:t>
            </a:r>
            <a:r>
              <a:rPr lang="uk-UA" sz="2400" b="1" dirty="0" err="1" smtClean="0">
                <a:latin typeface="Calibri"/>
              </a:rPr>
              <a:t>Гейне”</a:t>
            </a:r>
            <a:r>
              <a:rPr lang="uk-UA" sz="2400" b="1" dirty="0" smtClean="0">
                <a:latin typeface="Calibri"/>
              </a:rPr>
              <a:t> і в 1972 році премія в його рідному місті Дюссельдорфі.</a:t>
            </a:r>
          </a:p>
          <a:p>
            <a:r>
              <a:rPr lang="uk-UA" sz="2400" b="1" dirty="0" smtClean="0">
                <a:latin typeface="Calibri"/>
              </a:rPr>
              <a:t>На честь Гейне назвали астероїд (7109)</a:t>
            </a:r>
            <a:r>
              <a:rPr lang="en-US" sz="2400" b="1" dirty="0" smtClean="0">
                <a:latin typeface="Calibri"/>
              </a:rPr>
              <a:t> Heine </a:t>
            </a:r>
            <a:r>
              <a:rPr lang="uk-UA" sz="2400" b="1" dirty="0" smtClean="0">
                <a:latin typeface="Calibri"/>
              </a:rPr>
              <a:t>, відкритий астрономом Людмилою </a:t>
            </a:r>
            <a:r>
              <a:rPr lang="uk-UA" sz="2400" b="1" dirty="0" err="1" smtClean="0">
                <a:latin typeface="Calibri"/>
              </a:rPr>
              <a:t>Карачкіною</a:t>
            </a:r>
            <a:r>
              <a:rPr lang="uk-UA" sz="2400" b="1" dirty="0" smtClean="0">
                <a:latin typeface="Calibri"/>
              </a:rPr>
              <a:t> у Кримській астрофізичній обсерваторії 1 вересня 1983 року.</a:t>
            </a:r>
          </a:p>
          <a:p>
            <a:endParaRPr lang="ru-RU" sz="28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28596" y="357166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Вшанування пам</a:t>
            </a:r>
            <a:r>
              <a:rPr kumimoji="0" lang="uk-UA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'</a:t>
            </a:r>
            <a:r>
              <a:rPr kumimoji="0" lang="uk-UA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яті Генріха Гейне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57158" y="6072206"/>
            <a:ext cx="8229600" cy="585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572264" y="6072206"/>
            <a:ext cx="2300246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Вч</a:t>
            </a:r>
            <a:r>
              <a:rPr kumimoji="0" lang="uk-UA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uk-UA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Ротаєнко</a:t>
            </a:r>
            <a:r>
              <a:rPr kumimoji="0" lang="uk-UA" sz="14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Содержимое 3" descr="Институт Генриха Гейне (Heinrich-Heine-Institut) .">
            <a:hlinkClick r:id="rId2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214554"/>
            <a:ext cx="292895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Пам</a:t>
            </a:r>
            <a:r>
              <a:rPr lang="uk-UA" dirty="0" smtClean="0">
                <a:latin typeface="Calibri"/>
              </a:rPr>
              <a:t>'</a:t>
            </a:r>
            <a:r>
              <a:rPr lang="uk-UA" dirty="0" smtClean="0"/>
              <a:t>ятник Гейне у рідному Дюссельдорфі</a:t>
            </a:r>
            <a:endParaRPr lang="ru-RU" dirty="0"/>
          </a:p>
        </p:txBody>
      </p:sp>
      <p:pic>
        <p:nvPicPr>
          <p:cNvPr id="7" name="Содержимое 6" descr="Дюссельдорф, памятник Генриху Гейне. 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8596" y="1928802"/>
            <a:ext cx="828680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7"/>
          <p:cNvSpPr txBox="1">
            <a:spLocks/>
          </p:cNvSpPr>
          <p:nvPr/>
        </p:nvSpPr>
        <p:spPr bwMode="auto">
          <a:xfrm>
            <a:off x="6643702" y="6215082"/>
            <a:ext cx="221457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371600"/>
          </a:xfrm>
        </p:spPr>
        <p:txBody>
          <a:bodyPr/>
          <a:lstStyle/>
          <a:p>
            <a:r>
              <a:rPr lang="uk-UA" sz="4000" dirty="0" smtClean="0"/>
              <a:t>Статуя літературній героїні </a:t>
            </a:r>
            <a:r>
              <a:rPr lang="uk-UA" sz="4000" dirty="0" err="1" smtClean="0"/>
              <a:t>Лорелай</a:t>
            </a:r>
            <a:r>
              <a:rPr lang="uk-UA" sz="4000" dirty="0" smtClean="0"/>
              <a:t> стоїть </a:t>
            </a:r>
            <a:r>
              <a:rPr lang="uk-UA" sz="4000" dirty="0" err="1" smtClean="0"/>
              <a:t>Бронксі</a:t>
            </a:r>
            <a:r>
              <a:rPr lang="uk-UA" sz="4000" dirty="0" smtClean="0"/>
              <a:t>. Нью-Йорк</a:t>
            </a:r>
            <a:endParaRPr lang="ru-RU" sz="4000" dirty="0"/>
          </a:p>
        </p:txBody>
      </p:sp>
      <p:pic>
        <p:nvPicPr>
          <p:cNvPr id="6" name="Содержимое 5" descr="Монумент , посвящённый Генриху Гейне - расположен в Южном Бронксе . 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14488"/>
            <a:ext cx="800105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643438" y="6572272"/>
            <a:ext cx="4086196" cy="28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6357958"/>
            <a:ext cx="2828916" cy="500042"/>
          </a:xfrm>
        </p:spPr>
        <p:txBody>
          <a:bodyPr/>
          <a:lstStyle/>
          <a:p>
            <a:pPr eaLnBrk="1" hangingPunct="1">
              <a:defRPr/>
            </a:pPr>
            <a:r>
              <a:rPr lang="uk-UA" sz="1400" dirty="0" err="1" smtClean="0"/>
              <a:t>Вч.Ротаєнко</a:t>
            </a:r>
            <a:r>
              <a:rPr lang="uk-UA" sz="1400" dirty="0" smtClean="0"/>
              <a:t> О.С</a:t>
            </a:r>
            <a:endParaRPr lang="ru-RU" sz="1400" dirty="0"/>
          </a:p>
        </p:txBody>
      </p:sp>
      <p:pic>
        <p:nvPicPr>
          <p:cNvPr id="15363" name="Содержимое 3" descr="Генріх Гейне Задзвени із глибини Тихої печалі, Мила пісенько весни, - Линь ...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596" y="428604"/>
            <a:ext cx="8715404" cy="5857916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428860" y="0"/>
            <a:ext cx="625794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Будинок-музей Г.Гейне в Дюссельдорфі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6628" name="Picture 2" descr="https://im3-tub-ua.yandex.net/i?id=ebb4cc28b00c3de1abfc196c4b8e902e-l&amp;n=13"/>
          <p:cNvPicPr>
            <a:picLocks noChangeAspect="1" noChangeArrowheads="1"/>
          </p:cNvPicPr>
          <p:nvPr/>
        </p:nvPicPr>
        <p:blipFill>
          <a:blip r:embed="rId2" cstate="print"/>
          <a:srcRect l="9322" t="19791" r="7626" b="8669"/>
          <a:stretch>
            <a:fillRect/>
          </a:stretch>
        </p:blipFill>
        <p:spPr bwMode="auto">
          <a:xfrm>
            <a:off x="1000125" y="1857375"/>
            <a:ext cx="7000875" cy="4572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643702" y="6429396"/>
            <a:ext cx="2014494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2800" dirty="0" smtClean="0"/>
              <a:t>Меморіальна плита, де у 1933 році нацисти публічно спалювали книги, серед яких  були і роботи Генріха Гейне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9459" name="Содержимое 5" descr="http://f14.ifotki.info/org/1803300bde3e5ab5a462b62ebfbe6893bc5f6c14679377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57554" y="1928802"/>
            <a:ext cx="5072098" cy="4429156"/>
          </a:xfrm>
        </p:spPr>
      </p:pic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4040188" cy="639762"/>
          </a:xfrm>
        </p:spPr>
        <p:txBody>
          <a:bodyPr/>
          <a:lstStyle/>
          <a:p>
            <a:endParaRPr lang="uk-UA" sz="2400" dirty="0" smtClean="0"/>
          </a:p>
          <a:p>
            <a:endParaRPr lang="uk-UA" sz="2400" dirty="0" smtClean="0"/>
          </a:p>
          <a:p>
            <a:endParaRPr lang="uk-UA" sz="2400" dirty="0" smtClean="0"/>
          </a:p>
        </p:txBody>
      </p:sp>
      <p:pic>
        <p:nvPicPr>
          <p:cNvPr id="4" name="Рисунок 3" descr="Афоризмы про гуманизм, история, книга, разрушение, свобода, ценность, челов...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643050"/>
            <a:ext cx="250033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715140" y="6643710"/>
            <a:ext cx="2085932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1" hangingPunct="1">
              <a:defRPr/>
            </a:pPr>
            <a:r>
              <a:rPr lang="uk-UA" dirty="0" smtClean="0"/>
              <a:t>Пам</a:t>
            </a:r>
            <a:r>
              <a:rPr lang="uk-UA" dirty="0" smtClean="0">
                <a:latin typeface="Calibri"/>
              </a:rPr>
              <a:t>'</a:t>
            </a:r>
            <a:r>
              <a:rPr lang="uk-UA" dirty="0" smtClean="0"/>
              <a:t>ятники Генріху Гейне</a:t>
            </a:r>
            <a:endParaRPr lang="ru-RU" dirty="0"/>
          </a:p>
        </p:txBody>
      </p:sp>
      <p:pic>
        <p:nvPicPr>
          <p:cNvPr id="4" name="Содержимое 3" descr="Памятник Гейне. 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85926"/>
            <a:ext cx="421484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Генрих Гейне. 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714621"/>
            <a:ext cx="414340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929454" y="6286520"/>
            <a:ext cx="1943056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28676" name="Содержимое 4" descr="Гейне похоронен в Париже на кладбище Монмартр. 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00430" y="4000504"/>
            <a:ext cx="2190750" cy="2476503"/>
          </a:xfrm>
        </p:spPr>
      </p:pic>
      <p:pic>
        <p:nvPicPr>
          <p:cNvPr id="28677" name="Рисунок 6" descr="Генрих Гейне. 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1500174"/>
            <a:ext cx="2000264" cy="2333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7" descr="Памятник-бюст Генриху Гейне.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428604"/>
            <a:ext cx="171451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Рисунок 8" descr="памятник Генриху Гейне.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86050" y="357166"/>
            <a:ext cx="192882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Урок терапии от Генриха Гейне: сила духа не имеет пределов.">
            <a:hlinkClick r:id="rId10"/>
          </p:cNvPr>
          <p:cNvPicPr>
            <a:picLocks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57752" y="2143116"/>
            <a:ext cx="217170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4" descr="Резюме: творчество Генриха Гейне заканчивает вполне определенный период в и...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57158" y="3714752"/>
            <a:ext cx="1928826" cy="2762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826" y="6500834"/>
            <a:ext cx="2643174" cy="357166"/>
          </a:xfrm>
        </p:spPr>
        <p:txBody>
          <a:bodyPr/>
          <a:lstStyle/>
          <a:p>
            <a:pPr eaLnBrk="1" hangingPunct="1">
              <a:defRPr/>
            </a:pPr>
            <a:r>
              <a:rPr lang="uk-UA" sz="1400" dirty="0" err="1" smtClean="0"/>
              <a:t>Вч</a:t>
            </a:r>
            <a:r>
              <a:rPr lang="uk-UA" sz="1400" dirty="0" smtClean="0"/>
              <a:t>. </a:t>
            </a:r>
            <a:r>
              <a:rPr lang="uk-UA" sz="1400" dirty="0" err="1" smtClean="0"/>
              <a:t>Ротаєнко</a:t>
            </a:r>
            <a:r>
              <a:rPr lang="uk-UA" sz="1400" dirty="0" smtClean="0"/>
              <a:t> О.С.</a:t>
            </a:r>
            <a:endParaRPr lang="ru-RU" sz="1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679574"/>
          </a:xfrm>
        </p:spPr>
        <p:txBody>
          <a:bodyPr/>
          <a:lstStyle/>
          <a:p>
            <a:endParaRPr lang="uk-UA" sz="2800" dirty="0" smtClean="0"/>
          </a:p>
          <a:p>
            <a:endParaRPr lang="uk-UA" sz="2800" dirty="0" smtClean="0"/>
          </a:p>
          <a:p>
            <a:r>
              <a:rPr lang="uk-UA" sz="3200" dirty="0" err="1" smtClean="0"/>
              <a:t>“Гейне</a:t>
            </a:r>
            <a:r>
              <a:rPr lang="uk-UA" sz="3200" dirty="0" smtClean="0"/>
              <a:t> у матрацній </a:t>
            </a:r>
            <a:r>
              <a:rPr lang="uk-UA" sz="3200" dirty="0" err="1" smtClean="0"/>
              <a:t>могилі</a:t>
            </a:r>
            <a:r>
              <a:rPr lang="uk-UA" sz="2800" dirty="0" err="1" smtClean="0"/>
              <a:t>”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sz="2800" dirty="0" smtClean="0"/>
          </a:p>
          <a:p>
            <a:endParaRPr lang="uk-UA" sz="2800" dirty="0" smtClean="0"/>
          </a:p>
          <a:p>
            <a:r>
              <a:rPr lang="uk-UA" sz="2800" dirty="0" smtClean="0"/>
              <a:t>Останні вісім років життя Гейне провів прикутим до ліжка через важку хворобу. Але все одно  продовжував писати</a:t>
            </a:r>
            <a:endParaRPr lang="ru-RU" sz="2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2" name="Рисунок 3" descr="http://f14.ifotki.info/org/4e6f5feb161bf64ca5711754bc19cfdfbc5f6c146791363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71612"/>
            <a:ext cx="400052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28596" y="28572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Хворий Гейне</a:t>
            </a:r>
            <a:br>
              <a:rPr kumimoji="0" lang="uk-UA" sz="40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0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Гравюра Шарля </a:t>
            </a:r>
            <a:r>
              <a:rPr kumimoji="0" lang="uk-UA" sz="36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Глейра</a:t>
            </a:r>
            <a:r>
              <a:rPr kumimoji="0" lang="uk-UA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,1851р.</a:t>
            </a:r>
            <a:endParaRPr kumimoji="0" lang="ru-RU" sz="4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Посмертна маска Г.Гейне</a:t>
            </a:r>
            <a:endParaRPr lang="ru-RU" dirty="0"/>
          </a:p>
        </p:txBody>
      </p:sp>
      <p:pic>
        <p:nvPicPr>
          <p:cNvPr id="33795" name="Содержимое 3" descr="http://f14.ifotki.info/org/c38fd8e77bc540f3b599c6de9d79cf4cbc5f6c146791655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198813" y="1981200"/>
            <a:ext cx="2746375" cy="4114800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858016" y="6357958"/>
            <a:ext cx="1728742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Смерть поета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sz="3200" dirty="0" smtClean="0"/>
          </a:p>
          <a:p>
            <a:pPr>
              <a:buNone/>
            </a:pPr>
            <a:r>
              <a:rPr lang="uk-UA" sz="3200" dirty="0" smtClean="0"/>
              <a:t>  </a:t>
            </a:r>
            <a:r>
              <a:rPr lang="uk-UA" sz="2800" dirty="0" err="1" smtClean="0"/>
              <a:t>“Писати”</a:t>
            </a:r>
            <a:r>
              <a:rPr lang="uk-UA" sz="2800" dirty="0" smtClean="0"/>
              <a:t>, </a:t>
            </a:r>
            <a:r>
              <a:rPr lang="uk-UA" sz="2800" dirty="0" err="1" smtClean="0"/>
              <a:t>“папір”</a:t>
            </a:r>
            <a:r>
              <a:rPr lang="uk-UA" sz="2800" dirty="0" smtClean="0"/>
              <a:t>, </a:t>
            </a:r>
            <a:r>
              <a:rPr lang="uk-UA" sz="2800" dirty="0" err="1" smtClean="0"/>
              <a:t>“олівець”</a:t>
            </a:r>
            <a:r>
              <a:rPr lang="uk-UA" sz="2800" dirty="0" smtClean="0"/>
              <a:t>  - були останніми словами.</a:t>
            </a:r>
          </a:p>
          <a:p>
            <a:pPr>
              <a:buNone/>
            </a:pPr>
            <a:r>
              <a:rPr lang="uk-UA" sz="2800" dirty="0" smtClean="0"/>
              <a:t>    Генріха Гейне поховали на пагорбі </a:t>
            </a:r>
            <a:r>
              <a:rPr lang="uk-UA" sz="2800" dirty="0" err="1" smtClean="0"/>
              <a:t>Монмартр</a:t>
            </a:r>
            <a:r>
              <a:rPr lang="uk-UA" sz="2800" dirty="0" smtClean="0"/>
              <a:t> у Парижі.</a:t>
            </a:r>
            <a:endParaRPr lang="ru-RU" sz="2800" dirty="0"/>
          </a:p>
        </p:txBody>
      </p:sp>
      <p:pic>
        <p:nvPicPr>
          <p:cNvPr id="8" name="Содержимое 3" descr="http://svitppt.com.ua/images/16/15780/960/img14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 l="48801"/>
          <a:stretch>
            <a:fillRect/>
          </a:stretch>
        </p:blipFill>
        <p:spPr>
          <a:xfrm>
            <a:off x="4572000" y="1571612"/>
            <a:ext cx="4143404" cy="4786346"/>
          </a:xfrm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6357950" y="6429396"/>
            <a:ext cx="2300246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Підсумок уроку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1800" dirty="0" smtClean="0"/>
              <a:t>1.Інтерактивна гра </a:t>
            </a:r>
            <a:r>
              <a:rPr lang="uk-UA" sz="1800" dirty="0" err="1" smtClean="0"/>
              <a:t>“Мікрофон”</a:t>
            </a:r>
            <a:r>
              <a:rPr lang="uk-UA" sz="1800" dirty="0" smtClean="0"/>
              <a:t>.</a:t>
            </a:r>
          </a:p>
          <a:p>
            <a:r>
              <a:rPr lang="uk-UA" sz="1800" dirty="0" smtClean="0"/>
              <a:t>Що нового я сьогодні дізнався (</a:t>
            </a:r>
            <a:r>
              <a:rPr lang="uk-UA" sz="1800" dirty="0" err="1" smtClean="0"/>
              <a:t>лась</a:t>
            </a:r>
            <a:r>
              <a:rPr lang="uk-UA" sz="1800" dirty="0" smtClean="0"/>
              <a:t>) на уроці?</a:t>
            </a:r>
          </a:p>
          <a:p>
            <a:endParaRPr lang="uk-UA" sz="1800" dirty="0" smtClean="0"/>
          </a:p>
          <a:p>
            <a:r>
              <a:rPr lang="uk-UA" sz="1800" dirty="0" smtClean="0"/>
              <a:t>2. Підсумкова бесіда.</a:t>
            </a:r>
          </a:p>
          <a:p>
            <a:r>
              <a:rPr lang="uk-UA" sz="1800" dirty="0" smtClean="0"/>
              <a:t>Творчість якої країни представляє Г.Гейне?</a:t>
            </a:r>
          </a:p>
          <a:p>
            <a:r>
              <a:rPr lang="uk-UA" sz="1800" dirty="0" smtClean="0"/>
              <a:t>В якому місті він народився?</a:t>
            </a:r>
          </a:p>
          <a:p>
            <a:r>
              <a:rPr lang="uk-UA" sz="1800" dirty="0" smtClean="0"/>
              <a:t>Хто були його батьки?</a:t>
            </a:r>
          </a:p>
          <a:p>
            <a:r>
              <a:rPr lang="uk-UA" sz="1800" dirty="0" smtClean="0"/>
              <a:t>Де здобував освіту?</a:t>
            </a:r>
          </a:p>
          <a:p>
            <a:r>
              <a:rPr lang="uk-UA" sz="1800" dirty="0" smtClean="0"/>
              <a:t>Коли вперше вийшли друком його твори?</a:t>
            </a:r>
          </a:p>
          <a:p>
            <a:r>
              <a:rPr lang="uk-UA" sz="1800" dirty="0" smtClean="0"/>
              <a:t>Назвіть найвідоміші твори.</a:t>
            </a:r>
          </a:p>
          <a:p>
            <a:r>
              <a:rPr lang="uk-UA" sz="1800" dirty="0" smtClean="0"/>
              <a:t>Хто надихнув його на написання віршів, що увійшли до збірки </a:t>
            </a:r>
            <a:r>
              <a:rPr lang="uk-UA" sz="1800" dirty="0" err="1" smtClean="0"/>
              <a:t>“Книга</a:t>
            </a:r>
            <a:r>
              <a:rPr lang="uk-UA" sz="1800" dirty="0" smtClean="0"/>
              <a:t> </a:t>
            </a:r>
            <a:r>
              <a:rPr lang="uk-UA" sz="1800" dirty="0" err="1" smtClean="0"/>
              <a:t>пісень”</a:t>
            </a:r>
            <a:r>
              <a:rPr lang="uk-UA" sz="1800" dirty="0" smtClean="0"/>
              <a:t>?</a:t>
            </a:r>
          </a:p>
          <a:p>
            <a:r>
              <a:rPr lang="uk-UA" sz="1800" dirty="0" smtClean="0"/>
              <a:t> </a:t>
            </a:r>
          </a:p>
          <a:p>
            <a:endParaRPr lang="uk-UA" sz="1800" dirty="0" smtClean="0"/>
          </a:p>
          <a:p>
            <a:endParaRPr lang="uk-UA" sz="1800" dirty="0" smtClean="0"/>
          </a:p>
          <a:p>
            <a:endParaRPr lang="ru-RU" dirty="0"/>
          </a:p>
        </p:txBody>
      </p:sp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6500826" y="6215082"/>
            <a:ext cx="2157370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36" y="6429396"/>
            <a:ext cx="2728874" cy="428604"/>
          </a:xfrm>
        </p:spPr>
        <p:txBody>
          <a:bodyPr/>
          <a:lstStyle/>
          <a:p>
            <a:r>
              <a:rPr lang="uk-UA" sz="1400" dirty="0" err="1" smtClean="0">
                <a:solidFill>
                  <a:schemeClr val="tx1"/>
                </a:solidFill>
              </a:rPr>
              <a:t>Вч.Ротаєнко</a:t>
            </a:r>
            <a:r>
              <a:rPr lang="uk-UA" sz="1400" dirty="0" smtClean="0">
                <a:solidFill>
                  <a:schemeClr val="tx1"/>
                </a:solidFill>
              </a:rPr>
              <a:t> О.С.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Гейне, Палкий, неспокійний, Навчався, подорожував, творив, Працював до оста...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643050"/>
            <a:ext cx="721523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28596" y="428604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Складання сенкану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4000" dirty="0" smtClean="0"/>
              <a:t>Знати біографію Генріха Гейне.</a:t>
            </a:r>
          </a:p>
          <a:p>
            <a:r>
              <a:rPr lang="uk-UA" sz="4000" dirty="0" smtClean="0"/>
              <a:t>Підготувати повідомлення про творчі здобутки Генріха Гейне.</a:t>
            </a:r>
            <a:endParaRPr lang="ru-RU" sz="4000" dirty="0"/>
          </a:p>
        </p:txBody>
      </p:sp>
      <p:sp>
        <p:nvSpPr>
          <p:cNvPr id="4" name="Заголовок 6"/>
          <p:cNvSpPr txBox="1">
            <a:spLocks/>
          </p:cNvSpPr>
          <p:nvPr/>
        </p:nvSpPr>
        <p:spPr bwMode="auto">
          <a:xfrm>
            <a:off x="6215074" y="6429396"/>
            <a:ext cx="2514560" cy="2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dirty="0" smtClean="0"/>
              <a:t>Афоризми Г.Гейне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114800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Доброта завжди переможе красу.</a:t>
            </a:r>
          </a:p>
          <a:p>
            <a:pPr>
              <a:defRPr/>
            </a:pPr>
            <a:r>
              <a:rPr lang="uk-UA" dirty="0" smtClean="0"/>
              <a:t>Найглибша істина розквітне лише з найбільшої любові.</a:t>
            </a:r>
          </a:p>
          <a:p>
            <a:pPr>
              <a:defRPr/>
            </a:pPr>
            <a:r>
              <a:rPr lang="uk-UA" dirty="0" smtClean="0"/>
              <a:t>Моральність – це розум серця.</a:t>
            </a:r>
          </a:p>
          <a:p>
            <a:pPr>
              <a:defRPr/>
            </a:pPr>
            <a:r>
              <a:rPr lang="uk-UA" dirty="0" smtClean="0"/>
              <a:t>Кохання – це зубний біль у серці.</a:t>
            </a:r>
          </a:p>
          <a:p>
            <a:pPr>
              <a:defRPr/>
            </a:pPr>
            <a:r>
              <a:rPr lang="uk-UA" dirty="0" smtClean="0"/>
              <a:t>Кожна людина – це світ, який з нами народжується і з нами вмирає.</a:t>
            </a:r>
          </a:p>
          <a:p>
            <a:pPr>
              <a:buNone/>
              <a:defRPr/>
            </a:pPr>
            <a:r>
              <a:rPr lang="uk-UA" dirty="0" smtClean="0"/>
              <a:t>                                    </a:t>
            </a:r>
            <a:r>
              <a:rPr lang="en-US" dirty="0" smtClean="0"/>
              <a:t>               </a:t>
            </a:r>
            <a:r>
              <a:rPr lang="uk-UA" sz="1400" dirty="0" err="1" smtClean="0"/>
              <a:t>Вч.Ротаєнко</a:t>
            </a:r>
            <a:r>
              <a:rPr lang="uk-UA" sz="1400" dirty="0" smtClean="0"/>
              <a:t>.</a:t>
            </a:r>
            <a:endParaRPr lang="ru-RU" sz="1400" dirty="0"/>
          </a:p>
        </p:txBody>
      </p:sp>
      <p:pic>
        <p:nvPicPr>
          <p:cNvPr id="4100" name="Рисунок 3" descr="Генрих Гейне - Лирика. 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428625"/>
            <a:ext cx="10001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svitppt.com.ua/images/46/45140/960/img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Використані джерела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2800" b="1" i="1" dirty="0" smtClean="0"/>
              <a:t>Література</a:t>
            </a:r>
            <a:r>
              <a:rPr lang="uk-UA" sz="2000" b="1" i="1" dirty="0" smtClean="0"/>
              <a:t>:</a:t>
            </a:r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1800" dirty="0" smtClean="0"/>
              <a:t>1</a:t>
            </a:r>
            <a:r>
              <a:rPr lang="uk-UA" sz="2000" dirty="0" smtClean="0"/>
              <a:t>. О</a:t>
            </a:r>
            <a:r>
              <a:rPr lang="uk-UA" sz="2000" dirty="0" smtClean="0"/>
              <a:t>.</a:t>
            </a:r>
            <a:r>
              <a:rPr lang="en-US" sz="2000" dirty="0" smtClean="0"/>
              <a:t> </a:t>
            </a:r>
            <a:r>
              <a:rPr lang="uk-UA" sz="2000" dirty="0" smtClean="0"/>
              <a:t>С.</a:t>
            </a:r>
            <a:r>
              <a:rPr lang="en-US" sz="2000" dirty="0" smtClean="0"/>
              <a:t> </a:t>
            </a:r>
            <a:r>
              <a:rPr lang="uk-UA" sz="2000" dirty="0" err="1" smtClean="0"/>
              <a:t>Куцінко</a:t>
            </a:r>
            <a:r>
              <a:rPr lang="uk-UA" sz="2000" dirty="0" smtClean="0"/>
              <a:t> </a:t>
            </a:r>
            <a:r>
              <a:rPr lang="uk-UA" sz="2000" dirty="0" smtClean="0"/>
              <a:t>Зарубіжна література. 9 клас. – Х.: Вид</a:t>
            </a:r>
            <a:r>
              <a:rPr lang="uk-UA" sz="2000" dirty="0" smtClean="0"/>
              <a:t>.</a:t>
            </a:r>
            <a:r>
              <a:rPr lang="en-US" sz="2000" dirty="0" smtClean="0"/>
              <a:t> </a:t>
            </a:r>
            <a:r>
              <a:rPr lang="uk-UA" sz="2000" dirty="0" smtClean="0"/>
              <a:t>група </a:t>
            </a:r>
            <a:r>
              <a:rPr lang="uk-UA" sz="2000" dirty="0" err="1" smtClean="0"/>
              <a:t>“Основа”</a:t>
            </a:r>
            <a:r>
              <a:rPr lang="uk-UA" sz="2000" dirty="0" smtClean="0"/>
              <a:t>, 2009. – 144с. – (Серія   </a:t>
            </a:r>
            <a:r>
              <a:rPr lang="uk-UA" sz="2000" dirty="0" err="1" smtClean="0"/>
              <a:t>“Мій</a:t>
            </a:r>
            <a:r>
              <a:rPr lang="uk-UA" sz="2000" dirty="0" smtClean="0"/>
              <a:t> </a:t>
            </a:r>
            <a:r>
              <a:rPr lang="uk-UA" sz="2000" dirty="0" err="1" smtClean="0"/>
              <a:t>конспект</a:t>
            </a:r>
            <a:r>
              <a:rPr lang="uk-UA" sz="2000" dirty="0" err="1" smtClean="0"/>
              <a:t>”</a:t>
            </a:r>
            <a:r>
              <a:rPr lang="en-US" sz="2000" dirty="0" smtClean="0"/>
              <a:t> )</a:t>
            </a:r>
            <a:r>
              <a:rPr lang="uk-UA" sz="2000" dirty="0" smtClean="0"/>
              <a:t>. </a:t>
            </a:r>
            <a:br>
              <a:rPr lang="uk-UA" sz="2000" dirty="0" smtClean="0"/>
            </a:br>
            <a:r>
              <a:rPr lang="uk-UA" sz="2000" dirty="0" smtClean="0"/>
              <a:t>2. Чередник Л</a:t>
            </a:r>
            <a:r>
              <a:rPr lang="uk-UA" sz="2000" dirty="0" smtClean="0"/>
              <a:t>.</a:t>
            </a:r>
            <a:r>
              <a:rPr lang="en-US" sz="2000" dirty="0" smtClean="0"/>
              <a:t> </a:t>
            </a:r>
            <a:r>
              <a:rPr lang="uk-UA" sz="2000" dirty="0" smtClean="0"/>
              <a:t>А</a:t>
            </a:r>
            <a:r>
              <a:rPr lang="uk-UA" sz="2000" dirty="0" smtClean="0"/>
              <a:t>. Зарубіжна література. 9 клас: Авторські уроки. – Х. : Вид-во  </a:t>
            </a:r>
            <a:r>
              <a:rPr lang="uk-UA" sz="2000" dirty="0" err="1" smtClean="0"/>
              <a:t>“Ранок”</a:t>
            </a:r>
            <a:r>
              <a:rPr lang="uk-UA" sz="2000" dirty="0" smtClean="0"/>
              <a:t>, 2009. – 240</a:t>
            </a:r>
            <a:r>
              <a:rPr lang="en-US" sz="2000" dirty="0" smtClean="0"/>
              <a:t> </a:t>
            </a:r>
            <a:r>
              <a:rPr lang="uk-UA" sz="2000" dirty="0" smtClean="0"/>
              <a:t>с. (Майстер-клас).</a:t>
            </a:r>
            <a:br>
              <a:rPr lang="uk-UA" sz="2000" dirty="0" smtClean="0"/>
            </a:br>
            <a:r>
              <a:rPr lang="uk-UA" sz="2000" dirty="0" smtClean="0"/>
              <a:t>3. </a:t>
            </a:r>
            <a:r>
              <a:rPr lang="uk-UA" sz="2000" dirty="0" err="1" smtClean="0"/>
              <a:t>Ніколенко</a:t>
            </a:r>
            <a:r>
              <a:rPr lang="uk-UA" sz="2000" dirty="0" smtClean="0"/>
              <a:t> </a:t>
            </a:r>
            <a:r>
              <a:rPr lang="en-US" sz="2000" dirty="0" smtClean="0"/>
              <a:t> </a:t>
            </a:r>
            <a:r>
              <a:rPr lang="uk-UA" sz="2000" dirty="0" smtClean="0"/>
              <a:t>О.</a:t>
            </a:r>
            <a:r>
              <a:rPr lang="en-US" sz="2000" dirty="0" smtClean="0"/>
              <a:t> </a:t>
            </a:r>
            <a:r>
              <a:rPr lang="uk-UA" sz="2000" dirty="0" smtClean="0"/>
              <a:t>М</a:t>
            </a:r>
            <a:r>
              <a:rPr lang="uk-UA" sz="2000" dirty="0" smtClean="0"/>
              <a:t>.. Зарубіжна література. 9 клас: Підручник для </a:t>
            </a:r>
            <a:r>
              <a:rPr lang="uk-UA" sz="2000" dirty="0" err="1" smtClean="0"/>
              <a:t>загальноосвіт</a:t>
            </a:r>
            <a:r>
              <a:rPr lang="uk-UA" sz="2000" dirty="0" smtClean="0"/>
              <a:t>. </a:t>
            </a:r>
            <a:r>
              <a:rPr lang="uk-UA" sz="2000" dirty="0" err="1" smtClean="0"/>
              <a:t>навч</a:t>
            </a:r>
            <a:r>
              <a:rPr lang="uk-UA" sz="2000" dirty="0" smtClean="0"/>
              <a:t>. </a:t>
            </a:r>
            <a:r>
              <a:rPr lang="uk-UA" sz="2000" dirty="0" err="1" smtClean="0"/>
              <a:t>Закл</a:t>
            </a:r>
            <a:r>
              <a:rPr lang="uk-UA" sz="2000" dirty="0" smtClean="0"/>
              <a:t>./О</a:t>
            </a:r>
            <a:r>
              <a:rPr lang="uk-UA" sz="2000" dirty="0" smtClean="0"/>
              <a:t>.</a:t>
            </a:r>
            <a:r>
              <a:rPr lang="en-US" sz="2000" dirty="0" smtClean="0"/>
              <a:t> </a:t>
            </a:r>
            <a:r>
              <a:rPr lang="uk-UA" sz="2000" dirty="0" smtClean="0"/>
              <a:t>М</a:t>
            </a:r>
            <a:r>
              <a:rPr lang="uk-UA" sz="2000" dirty="0" smtClean="0"/>
              <a:t>.</a:t>
            </a:r>
            <a:r>
              <a:rPr lang="en-US" sz="2000" dirty="0" smtClean="0"/>
              <a:t> </a:t>
            </a:r>
            <a:r>
              <a:rPr lang="uk-UA" sz="2000" dirty="0" err="1" smtClean="0"/>
              <a:t>Ніколенко</a:t>
            </a:r>
            <a:r>
              <a:rPr lang="uk-UA" sz="2000" dirty="0" smtClean="0"/>
              <a:t>,</a:t>
            </a:r>
            <a:r>
              <a:rPr lang="en-US" sz="2000" dirty="0" smtClean="0"/>
              <a:t> </a:t>
            </a:r>
            <a:r>
              <a:rPr lang="uk-UA" sz="2000" dirty="0" smtClean="0"/>
              <a:t>І.</a:t>
            </a:r>
            <a:r>
              <a:rPr lang="en-US" sz="2000" dirty="0" smtClean="0"/>
              <a:t> </a:t>
            </a:r>
            <a:r>
              <a:rPr lang="uk-UA" sz="2000" dirty="0" smtClean="0"/>
              <a:t>Л.</a:t>
            </a:r>
            <a:r>
              <a:rPr lang="uk-UA" sz="2000" dirty="0" err="1" smtClean="0"/>
              <a:t>Столій</a:t>
            </a:r>
            <a:r>
              <a:rPr lang="uk-UA" sz="2000" dirty="0" smtClean="0"/>
              <a:t>. – Х.: Вид-во </a:t>
            </a:r>
            <a:r>
              <a:rPr lang="uk-UA" sz="2000" dirty="0" err="1" smtClean="0"/>
              <a:t>“Ранок”</a:t>
            </a:r>
            <a:r>
              <a:rPr lang="uk-UA" sz="2000" dirty="0" smtClean="0"/>
              <a:t>, 2009 – 256 с. іл.</a:t>
            </a:r>
          </a:p>
          <a:p>
            <a:pPr>
              <a:buNone/>
            </a:pPr>
            <a:r>
              <a:rPr lang="uk-UA" sz="2800" b="1" i="1" dirty="0" err="1" smtClean="0"/>
              <a:t>Інтернет-ресурси</a:t>
            </a:r>
            <a:r>
              <a:rPr lang="uk-UA" sz="2800" b="1" i="1" dirty="0" smtClean="0"/>
              <a:t>:</a:t>
            </a:r>
            <a:endParaRPr lang="uk-UA" sz="2400" b="1" i="1" dirty="0" smtClean="0"/>
          </a:p>
          <a:p>
            <a:pPr>
              <a:buNone/>
            </a:pPr>
            <a:r>
              <a:rPr lang="en-US" sz="2000" b="1" i="1" dirty="0" smtClean="0"/>
              <a:t>     </a:t>
            </a:r>
            <a:r>
              <a:rPr lang="en-US" sz="2000" i="1" dirty="0" smtClean="0"/>
              <a:t>1. peoples.ru</a:t>
            </a:r>
          </a:p>
          <a:p>
            <a:pPr>
              <a:buNone/>
            </a:pPr>
            <a:r>
              <a:rPr lang="en-US" sz="2000" dirty="0" smtClean="0"/>
              <a:t>     2. </a:t>
            </a:r>
            <a:r>
              <a:rPr lang="en-US" sz="2000" dirty="0" err="1" smtClean="0"/>
              <a:t>poradumo</a:t>
            </a:r>
            <a:r>
              <a:rPr lang="en-US" sz="2000" dirty="0" smtClean="0"/>
              <a:t>/pp/</a:t>
            </a:r>
            <a:r>
              <a:rPr lang="en-US" sz="2000" dirty="0" err="1" smtClean="0"/>
              <a:t>ua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    3. </a:t>
            </a:r>
            <a:r>
              <a:rPr lang="en-US" sz="2000" dirty="0" err="1" smtClean="0"/>
              <a:t>ru</a:t>
            </a:r>
            <a:r>
              <a:rPr lang="en-US" sz="2000" dirty="0" smtClean="0"/>
              <a:t>/wikipedia.ord</a:t>
            </a:r>
          </a:p>
          <a:p>
            <a:pPr>
              <a:buNone/>
            </a:pPr>
            <a:r>
              <a:rPr lang="en-US" sz="2000" dirty="0" smtClean="0"/>
              <a:t>     4. </a:t>
            </a:r>
            <a:r>
              <a:rPr lang="en-US" sz="2000" dirty="0" err="1" smtClean="0"/>
              <a:t>storios</a:t>
            </a:r>
            <a:r>
              <a:rPr lang="en-US" sz="2000" dirty="0" smtClean="0"/>
              <a:t>-of-success</a:t>
            </a:r>
            <a:r>
              <a:rPr lang="uk-UA" sz="2000" dirty="0" smtClean="0"/>
              <a:t>.</a:t>
            </a:r>
            <a:r>
              <a:rPr lang="en-US" sz="2000" dirty="0" smtClean="0"/>
              <a:t>   </a:t>
            </a:r>
            <a:endParaRPr lang="uk-UA" sz="20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Заголовок 6"/>
          <p:cNvSpPr txBox="1">
            <a:spLocks/>
          </p:cNvSpPr>
          <p:nvPr/>
        </p:nvSpPr>
        <p:spPr bwMode="auto">
          <a:xfrm>
            <a:off x="4929190" y="6143644"/>
            <a:ext cx="3800444" cy="51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                                  </a:t>
            </a: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dirty="0" smtClean="0"/>
              <a:t>Біографічна довідка</a:t>
            </a:r>
            <a:endParaRPr lang="ru-RU" sz="2800" dirty="0"/>
          </a:p>
        </p:txBody>
      </p:sp>
      <p:pic>
        <p:nvPicPr>
          <p:cNvPr id="6" name="Содержимое 5" descr="Christian Johann Heinrich Heine (* 13. 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249862" y="500041"/>
            <a:ext cx="3679856" cy="571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257676" cy="4691063"/>
          </a:xfrm>
        </p:spPr>
        <p:txBody>
          <a:bodyPr/>
          <a:lstStyle/>
          <a:p>
            <a:r>
              <a:rPr lang="uk-UA" sz="2000" dirty="0" smtClean="0"/>
              <a:t>Народився 13 грудня 1797 року в місті Дюссельдорфі в небагатій єврейській родині.</a:t>
            </a:r>
          </a:p>
          <a:p>
            <a:r>
              <a:rPr lang="uk-UA" sz="2000" dirty="0" smtClean="0"/>
              <a:t>Батько, Самсон Гейне, був торговцем мануфактурою. А Бетті, мати хлопчика була освіченою на ті часи людиною.</a:t>
            </a:r>
          </a:p>
          <a:p>
            <a:r>
              <a:rPr lang="uk-UA" sz="2000" dirty="0" smtClean="0"/>
              <a:t>За бажанням батьків мав стати купцем. Але Гейне цікавиться літературою, мистецтвом і політикою.</a:t>
            </a:r>
          </a:p>
          <a:p>
            <a:r>
              <a:rPr lang="uk-UA" sz="2000" dirty="0" smtClean="0"/>
              <a:t>З допомогою дядька Соломона, фінансового магната, він отримав освіту  в університетах Бонна, Геттінгена, Берліна.</a:t>
            </a:r>
          </a:p>
          <a:p>
            <a:r>
              <a:rPr lang="uk-UA" sz="2000" dirty="0" smtClean="0"/>
              <a:t> </a:t>
            </a:r>
          </a:p>
          <a:p>
            <a:endParaRPr lang="ru-RU" sz="18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429388" y="6072206"/>
            <a:ext cx="1936743" cy="590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b="1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1323996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Батьки Генріха Гейне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Бетті Гейне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Самсон Гейне</a:t>
            </a:r>
            <a:endParaRPr lang="ru-RU" dirty="0"/>
          </a:p>
        </p:txBody>
      </p:sp>
      <p:pic>
        <p:nvPicPr>
          <p:cNvPr id="12293" name="Рисунок 4" descr="Heinrich Heine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2643188"/>
            <a:ext cx="3357562" cy="385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2" descr="https://im0-tub-ua.yandex.net/i?id=233b847e0b8a75b87757ff15f6891472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2643188"/>
            <a:ext cx="3071812" cy="385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6"/>
          <p:cNvSpPr txBox="1">
            <a:spLocks/>
          </p:cNvSpPr>
          <p:nvPr/>
        </p:nvSpPr>
        <p:spPr bwMode="auto">
          <a:xfrm>
            <a:off x="5000628" y="5929330"/>
            <a:ext cx="3900486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6"/>
          <p:cNvSpPr txBox="1">
            <a:spLocks/>
          </p:cNvSpPr>
          <p:nvPr/>
        </p:nvSpPr>
        <p:spPr bwMode="auto">
          <a:xfrm>
            <a:off x="6072198" y="6500834"/>
            <a:ext cx="307180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1131910"/>
          </a:xfrm>
        </p:spPr>
        <p:txBody>
          <a:bodyPr/>
          <a:lstStyle/>
          <a:p>
            <a:r>
              <a:rPr lang="uk-UA" dirty="0" smtClean="0"/>
              <a:t>Брати і сестра Гейне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Максиміліан і </a:t>
            </a:r>
            <a:r>
              <a:rPr lang="uk-UA" dirty="0" err="1" smtClean="0"/>
              <a:t>Шарлота</a:t>
            </a:r>
            <a:endParaRPr lang="ru-RU" dirty="0"/>
          </a:p>
        </p:txBody>
      </p:sp>
      <p:pic>
        <p:nvPicPr>
          <p:cNvPr id="6" name="Содержимое 5" descr="http://www.jewage.org/w/images/thumb/7/7c/I0522734974.jpg/200px-I0522734974.jpg?20110319142832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172494" y="3731419"/>
            <a:ext cx="60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uk-UA" dirty="0" smtClean="0"/>
              <a:t>              Густав 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s://upload.wikimedia.org/wikipedia/commons/5/52/Rebull_Max_und_Charlott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285992"/>
            <a:ext cx="335758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upload.wikimedia.org/wikipedia/commons/a/a0/Gustav_Heine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2214554"/>
            <a:ext cx="3167095" cy="383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8"/>
          <p:cNvSpPr txBox="1">
            <a:spLocks/>
          </p:cNvSpPr>
          <p:nvPr/>
        </p:nvSpPr>
        <p:spPr bwMode="auto">
          <a:xfrm>
            <a:off x="714348" y="5500702"/>
            <a:ext cx="8267728" cy="1141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8"/>
          <p:cNvSpPr txBox="1">
            <a:spLocks/>
          </p:cNvSpPr>
          <p:nvPr/>
        </p:nvSpPr>
        <p:spPr bwMode="auto">
          <a:xfrm>
            <a:off x="6429388" y="6215082"/>
            <a:ext cx="2471726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400300" cy="5405438"/>
          </a:xfrm>
        </p:spPr>
        <p:txBody>
          <a:bodyPr/>
          <a:lstStyle/>
          <a:p>
            <a:pPr eaLnBrk="1" hangingPunct="1">
              <a:defRPr/>
            </a:pPr>
            <a:r>
              <a:rPr lang="uk-UA" sz="5400" dirty="0" smtClean="0"/>
              <a:t>Кузен, </a:t>
            </a:r>
            <a:br>
              <a:rPr lang="uk-UA" sz="5400" dirty="0" smtClean="0"/>
            </a:br>
            <a:r>
              <a:rPr lang="uk-UA" sz="5400" dirty="0" smtClean="0"/>
              <a:t>Карл Гейне</a:t>
            </a:r>
            <a:br>
              <a:rPr lang="uk-UA" sz="5400" dirty="0" smtClean="0"/>
            </a:br>
            <a:r>
              <a:rPr lang="uk-UA" sz="5400" dirty="0" smtClean="0"/>
              <a:t>(1810-1865</a:t>
            </a:r>
            <a:r>
              <a:rPr lang="uk-UA" dirty="0" smtClean="0"/>
              <a:t>)</a:t>
            </a:r>
            <a:endParaRPr lang="ru-RU" dirty="0"/>
          </a:p>
        </p:txBody>
      </p:sp>
      <p:pic>
        <p:nvPicPr>
          <p:cNvPr id="18435" name="Содержимое 3" descr="http://f14.ifotki.info/org/41d2f1bbe41055fa0a058c46ace9168dbc5f6c146793604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29058" y="714375"/>
            <a:ext cx="4786317" cy="5643583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786446" y="5857892"/>
            <a:ext cx="278608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1323996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Будинок, в якому народився Г.Гейне</a:t>
            </a:r>
            <a:endParaRPr lang="ru-RU" dirty="0"/>
          </a:p>
        </p:txBody>
      </p:sp>
      <p:pic>
        <p:nvPicPr>
          <p:cNvPr id="16387" name="Содержимое 3" descr="Первые свои стихи Генрих опубликовал в 1817 г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 l="25833" r="25833" b="9459"/>
          <a:stretch>
            <a:fillRect/>
          </a:stretch>
        </p:blipFill>
        <p:spPr>
          <a:xfrm>
            <a:off x="500063" y="1785938"/>
            <a:ext cx="7215187" cy="4500562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000760" y="6429396"/>
            <a:ext cx="2971792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400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О.С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2474</TotalTime>
  <Words>928</Words>
  <Application>Microsoft Office PowerPoint</Application>
  <PresentationFormat>Экран (4:3)</PresentationFormat>
  <Paragraphs>177</Paragraphs>
  <Slides>41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Текстура</vt:lpstr>
      <vt:lpstr>Слайд 1</vt:lpstr>
      <vt:lpstr>Вч. Ротаєнко О.С</vt:lpstr>
      <vt:lpstr>Вч.Ротаєнко О.С</vt:lpstr>
      <vt:lpstr>Афоризми Г.Гейне</vt:lpstr>
      <vt:lpstr>Біографічна довідка</vt:lpstr>
      <vt:lpstr>Батьки Генріха Гейне</vt:lpstr>
      <vt:lpstr>Брати і сестра Гейне</vt:lpstr>
      <vt:lpstr>Кузен,  Карл Гейне (1810-1865)</vt:lpstr>
      <vt:lpstr>Будинок, в якому народився Г.Гейне</vt:lpstr>
      <vt:lpstr>Дружина поета - Матильда </vt:lpstr>
      <vt:lpstr>Вч.Ротаєнко О.С.</vt:lpstr>
      <vt:lpstr>Навчання поета</vt:lpstr>
      <vt:lpstr>Дядько, Соломон Гейне (1767-1844)</vt:lpstr>
      <vt:lpstr>Боннський університет</vt:lpstr>
      <vt:lpstr>Вч.Ротаєнко О.С.</vt:lpstr>
      <vt:lpstr>Вч.Ротаєнко О.С.</vt:lpstr>
      <vt:lpstr>Літературна діяльність </vt:lpstr>
      <vt:lpstr>Літературна діяльність</vt:lpstr>
      <vt:lpstr>Жінки у житті поета</vt:lpstr>
      <vt:lpstr>Вч.Ротаєнко О.С</vt:lpstr>
      <vt:lpstr> </vt:lpstr>
      <vt:lpstr>Найвідоміші твори</vt:lpstr>
      <vt:lpstr>Теорія літератури</vt:lpstr>
      <vt:lpstr>Збірки видань</vt:lpstr>
      <vt:lpstr> Вч.Ротаєнко О С.</vt:lpstr>
      <vt:lpstr>Творчість поета втілена в прекрасних звуках</vt:lpstr>
      <vt:lpstr>Вшанування пам'яті Генріха Гейне</vt:lpstr>
      <vt:lpstr>Пам'ятник Гейне у рідному Дюссельдорфі</vt:lpstr>
      <vt:lpstr>Статуя літературній героїні Лорелай стоїть Бронксі. Нью-Йорк</vt:lpstr>
      <vt:lpstr>Будинок-музей Г.Гейне в Дюссельдорфі</vt:lpstr>
      <vt:lpstr>Меморіальна плита, де у 1933 році нацисти публічно спалювали книги, серед яких  були і роботи Генріха Гейне </vt:lpstr>
      <vt:lpstr>Пам'ятники Генріху Гейне</vt:lpstr>
      <vt:lpstr>Слайд 33</vt:lpstr>
      <vt:lpstr>Вч. Ротаєнко О.С.</vt:lpstr>
      <vt:lpstr>Посмертна маска Г.Гейне</vt:lpstr>
      <vt:lpstr>Смерть поета</vt:lpstr>
      <vt:lpstr>Підсумок уроку</vt:lpstr>
      <vt:lpstr>Вч.Ротаєнко О.С.</vt:lpstr>
      <vt:lpstr>Домашнє завдання</vt:lpstr>
      <vt:lpstr>Слайд 40</vt:lpstr>
      <vt:lpstr>Використані джерела</vt:lpstr>
    </vt:vector>
  </TitlesOfParts>
  <Company>SoftWorck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Vados</dc:creator>
  <cp:lastModifiedBy>DNA7 X64</cp:lastModifiedBy>
  <cp:revision>235</cp:revision>
  <dcterms:created xsi:type="dcterms:W3CDTF">2007-10-24T17:26:18Z</dcterms:created>
  <dcterms:modified xsi:type="dcterms:W3CDTF">2017-02-28T09:28:00Z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000800b40d000000000001024140</vt:lpwstr>
  </property>
</Properties>
</file>