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8"/>
  </p:notesMasterIdLst>
  <p:sldIdLst>
    <p:sldId id="256" r:id="rId2"/>
    <p:sldId id="257" r:id="rId3"/>
    <p:sldId id="258" r:id="rId4"/>
    <p:sldId id="270" r:id="rId5"/>
    <p:sldId id="259" r:id="rId6"/>
    <p:sldId id="260" r:id="rId7"/>
    <p:sldId id="271" r:id="rId8"/>
    <p:sldId id="261" r:id="rId9"/>
    <p:sldId id="266" r:id="rId10"/>
    <p:sldId id="262" r:id="rId11"/>
    <p:sldId id="267" r:id="rId12"/>
    <p:sldId id="272" r:id="rId13"/>
    <p:sldId id="264" r:id="rId14"/>
    <p:sldId id="268" r:id="rId15"/>
    <p:sldId id="265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FF33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F2D3659-91A5-4F0A-9860-72FB88C799EB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D61EF6F-7122-4180-B8B0-C1BEC5F10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967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889FE2-BE85-46F5-A922-C0ECA9A2431A}" type="slidenum">
              <a:rPr lang="ru-RU" altLang="ru-RU" smtClean="0"/>
              <a:pPr eaLnBrk="1" hangingPunct="1">
                <a:spcBef>
                  <a:spcPct val="0"/>
                </a:spcBef>
              </a:pPr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C5CF6-2345-4225-86DE-FF32CA991A19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BA973-8F20-42DB-B0C9-977C5171E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8409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62E5F-D1AD-46B0-849A-A552CEF6205A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62AE8-0886-4B44-8FEA-F81730318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665442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D369-3CA5-484F-A033-5973C57BF2A1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BDA10-BBA7-4B76-91E1-3D1CD4ED2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691522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B5C8F-A1D4-4C0E-8A3F-19914F8E735B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20431-E0D7-4497-96B1-71E6BC326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296795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2C514-7B5D-453C-A968-4D97F8256FE4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30007-881B-4FF0-A5B5-4725C1E85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838268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3AB1-77DE-47B0-8EED-58D696D3F5B7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C720B-79FE-43CB-AA02-B52673D1C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342307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6700C-9FF1-4D4D-BD41-9040E8BC7654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4C059-30D5-4C2F-BE9F-460782B0C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394657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8BEF-D277-4399-8528-C241E8C099B6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F8864-2B33-45FD-BD38-5351D0169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477246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B6301-6056-4CDB-B19A-971178697D54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BC40-0F49-444B-ABCA-D79009F02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1107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04C80-6247-4188-892A-2BF4925AAF2B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850A-92CF-4C26-AFDF-B09DF13DC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505644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305C2-7395-4CA9-9EA0-14A1CE5C5446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13831-B77E-4333-9FF1-788B1E86C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424667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63BD2E-D39E-4222-97E5-378E3A253F58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0D35101-10CE-49AB-99DA-6A3E603D4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14" r:id="rId2"/>
    <p:sldLayoutId id="2147484122" r:id="rId3"/>
    <p:sldLayoutId id="2147484115" r:id="rId4"/>
    <p:sldLayoutId id="2147484123" r:id="rId5"/>
    <p:sldLayoutId id="2147484116" r:id="rId6"/>
    <p:sldLayoutId id="2147484117" r:id="rId7"/>
    <p:sldLayoutId id="2147484124" r:id="rId8"/>
    <p:sldLayoutId id="2147484118" r:id="rId9"/>
    <p:sldLayoutId id="2147484119" r:id="rId10"/>
    <p:sldLayoutId id="2147484120" r:id="rId11"/>
  </p:sldLayoutIdLst>
  <p:transition spd="slow">
    <p:blinds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9363" y="509588"/>
            <a:ext cx="24479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4000" b="1" i="1" dirty="0">
                <a:solidFill>
                  <a:srgbClr val="FF0000"/>
                </a:solidFill>
                <a:latin typeface="+mn-lt"/>
              </a:rPr>
              <a:t>9 клас</a:t>
            </a:r>
            <a:endParaRPr lang="ru-RU" sz="40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74775" y="2038350"/>
            <a:ext cx="67691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sz="3200" b="1" i="1" dirty="0" smtClean="0">
                <a:solidFill>
                  <a:srgbClr val="006600"/>
                </a:solidFill>
                <a:latin typeface="+mn-lt"/>
              </a:rPr>
              <a:t>Розчинність. Фізико-хімічна суть процесу розчинення</a:t>
            </a:r>
            <a:endParaRPr lang="ru-RU" altLang="ru-RU" sz="3200" b="1" i="1" dirty="0" smtClean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6148" name="Прямоугольник 4"/>
          <p:cNvSpPr>
            <a:spLocks noChangeArrowheads="1"/>
          </p:cNvSpPr>
          <p:nvPr/>
        </p:nvSpPr>
        <p:spPr bwMode="auto">
          <a:xfrm>
            <a:off x="3719513" y="755650"/>
            <a:ext cx="2778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b="1">
                <a:solidFill>
                  <a:srgbClr val="002060"/>
                </a:solidFill>
                <a:cs typeface="Times New Roman" pitchFamily="18" charset="0"/>
              </a:rPr>
              <a:t>Тема 1. РОЗЧИНИ</a:t>
            </a:r>
            <a:endParaRPr lang="ru-RU" altLang="ru-RU" b="1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149" name="Прямоугольник 3"/>
          <p:cNvSpPr>
            <a:spLocks noChangeArrowheads="1"/>
          </p:cNvSpPr>
          <p:nvPr/>
        </p:nvSpPr>
        <p:spPr bwMode="auto">
          <a:xfrm>
            <a:off x="3132138" y="4338638"/>
            <a:ext cx="52562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>
                <a:solidFill>
                  <a:schemeClr val="tx1"/>
                </a:solidFill>
                <a:cs typeface="Times New Roman" pitchFamily="18" charset="0"/>
              </a:rPr>
              <a:t>Підготувала: вчитель хімії Ковтунівського навчально-виховного комплексу Золотоніської районної ради Черкаської області</a:t>
            </a:r>
            <a:endParaRPr lang="en-US" altLang="ru-RU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>
                <a:solidFill>
                  <a:schemeClr val="tx1"/>
                </a:solidFill>
                <a:cs typeface="Times New Roman" pitchFamily="18" charset="0"/>
              </a:rPr>
              <a:t>Озірна Інна Миколаївна</a:t>
            </a:r>
            <a:endParaRPr lang="ru-RU" altLang="ru-RU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04888" y="476250"/>
            <a:ext cx="720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sz="2800" b="1" dirty="0" smtClean="0">
                <a:solidFill>
                  <a:srgbClr val="FF0000"/>
                </a:solidFill>
                <a:latin typeface="+mn-lt"/>
              </a:rPr>
              <a:t>3. Фізико-хімічна суть процесу розчинення </a:t>
            </a:r>
            <a:endParaRPr lang="ru-RU" altLang="ru-RU" sz="28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516" y="1000125"/>
            <a:ext cx="8352927" cy="4832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32000" algn="just">
              <a:lnSpc>
                <a:spcPct val="150000"/>
              </a:lnSpc>
              <a:defRPr/>
            </a:pPr>
            <a:r>
              <a:rPr lang="uk-UA" sz="2400" b="1" dirty="0">
                <a:solidFill>
                  <a:srgbClr val="002060"/>
                </a:solidFill>
                <a:latin typeface="+mn-lt"/>
              </a:rPr>
              <a:t>Процес розчинення за енергетичними витратами умовно поділяють на два етапи:</a:t>
            </a:r>
          </a:p>
          <a:p>
            <a:pPr marL="504000" lvl="1" indent="-3429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uk-UA" sz="2400" b="1" dirty="0">
                <a:solidFill>
                  <a:srgbClr val="002060"/>
                </a:solidFill>
                <a:latin typeface="+mn-lt"/>
              </a:rPr>
              <a:t>подолання притягання катіонів та аніонів у кристалі – супроводжується затратами енергії і є </a:t>
            </a:r>
            <a:r>
              <a:rPr lang="uk-UA" sz="2400" b="1" i="1" dirty="0">
                <a:solidFill>
                  <a:srgbClr val="C00000"/>
                </a:solidFill>
                <a:latin typeface="+mn-lt"/>
              </a:rPr>
              <a:t>фізичним процесом</a:t>
            </a:r>
            <a:r>
              <a:rPr lang="uk-UA" sz="2400" b="1" dirty="0">
                <a:solidFill>
                  <a:srgbClr val="002060"/>
                </a:solidFill>
                <a:latin typeface="+mn-lt"/>
              </a:rPr>
              <a:t>;</a:t>
            </a:r>
          </a:p>
          <a:p>
            <a:pPr marL="504000" lvl="1" indent="-3429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uk-UA" sz="2400" b="1" dirty="0">
                <a:solidFill>
                  <a:srgbClr val="002060"/>
                </a:solidFill>
                <a:latin typeface="+mn-lt"/>
              </a:rPr>
              <a:t>взаємодія йонів розчиненої речовини з полярними молекулами розчинника – супроводжується виділенням теплоти і є </a:t>
            </a:r>
            <a:r>
              <a:rPr lang="uk-UA" sz="2400" b="1" i="1" dirty="0">
                <a:solidFill>
                  <a:srgbClr val="C00000"/>
                </a:solidFill>
                <a:latin typeface="+mn-lt"/>
              </a:rPr>
              <a:t>хімічним процесом</a:t>
            </a:r>
            <a:r>
              <a:rPr lang="uk-UA" sz="2400" b="1" dirty="0">
                <a:solidFill>
                  <a:srgbClr val="002060"/>
                </a:solidFill>
                <a:latin typeface="+mn-lt"/>
              </a:rPr>
              <a:t>. </a:t>
            </a:r>
          </a:p>
          <a:p>
            <a:pPr algn="just">
              <a:defRPr/>
            </a:pP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432800" y="6308725"/>
            <a:ext cx="531813" cy="4333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4832350"/>
            <a:ext cx="1471612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1850" y="620713"/>
            <a:ext cx="75565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b="1" dirty="0" smtClean="0">
                <a:solidFill>
                  <a:srgbClr val="002060"/>
                </a:solidFill>
                <a:latin typeface="+mn-lt"/>
              </a:rPr>
              <a:t>Взаємодію йонів розчиненої речовини з молекулами розчинника називають </a:t>
            </a:r>
            <a:r>
              <a:rPr lang="uk-UA" altLang="ru-RU" b="1" i="1" dirty="0" smtClean="0">
                <a:solidFill>
                  <a:srgbClr val="C00000"/>
                </a:solidFill>
                <a:latin typeface="+mn-lt"/>
              </a:rPr>
              <a:t>сольватацією</a:t>
            </a:r>
            <a:r>
              <a:rPr lang="uk-UA" altLang="ru-RU" b="1" dirty="0" smtClean="0">
                <a:solidFill>
                  <a:srgbClr val="002060"/>
                </a:solidFill>
                <a:latin typeface="+mn-lt"/>
              </a:rPr>
              <a:t> (якщо розчинником виступає вода - </a:t>
            </a:r>
            <a:r>
              <a:rPr lang="uk-UA" altLang="ru-RU" b="1" i="1" dirty="0" smtClean="0">
                <a:solidFill>
                  <a:srgbClr val="002060"/>
                </a:solidFill>
                <a:latin typeface="+mn-lt"/>
              </a:rPr>
              <a:t>гідратацією</a:t>
            </a:r>
            <a:r>
              <a:rPr lang="uk-UA" altLang="ru-RU" b="1" dirty="0" smtClean="0">
                <a:solidFill>
                  <a:srgbClr val="002060"/>
                </a:solidFill>
                <a:latin typeface="+mn-lt"/>
              </a:rPr>
              <a:t>), а утворені сполуки – </a:t>
            </a:r>
            <a:r>
              <a:rPr lang="uk-UA" altLang="ru-RU" b="1" i="1" dirty="0" smtClean="0">
                <a:solidFill>
                  <a:srgbClr val="C00000"/>
                </a:solidFill>
                <a:latin typeface="+mn-lt"/>
              </a:rPr>
              <a:t>сольватами </a:t>
            </a:r>
            <a:r>
              <a:rPr lang="uk-UA" altLang="ru-RU" b="1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uk-UA" altLang="ru-RU" b="1" i="1" dirty="0" smtClean="0">
                <a:solidFill>
                  <a:srgbClr val="002060"/>
                </a:solidFill>
                <a:latin typeface="+mn-lt"/>
              </a:rPr>
              <a:t>гідратами</a:t>
            </a:r>
            <a:r>
              <a:rPr lang="uk-UA" altLang="ru-RU" b="1" dirty="0" smtClean="0">
                <a:solidFill>
                  <a:srgbClr val="002060"/>
                </a:solidFill>
                <a:latin typeface="+mn-lt"/>
              </a:rPr>
              <a:t>).</a:t>
            </a:r>
            <a:endParaRPr lang="ru-RU" altLang="ru-RU" b="1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106738"/>
            <a:ext cx="5521325" cy="2719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885113" y="5861050"/>
            <a:ext cx="79057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65338" y="644525"/>
            <a:ext cx="64674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sz="2800" b="1" i="1" dirty="0" smtClean="0">
                <a:solidFill>
                  <a:srgbClr val="002060"/>
                </a:solidFill>
                <a:latin typeface="+mn-lt"/>
              </a:rPr>
              <a:t>Залежно від того, якою є різниця між теплотою, що поглинається, та теплотою, що виділяється, розчинення речовин може супроводжуватися </a:t>
            </a:r>
            <a:r>
              <a:rPr lang="uk-UA" altLang="ru-RU" sz="2800" b="1" i="1" dirty="0" smtClean="0">
                <a:solidFill>
                  <a:srgbClr val="C00000"/>
                </a:solidFill>
                <a:latin typeface="+mn-lt"/>
              </a:rPr>
              <a:t>підвищенням</a:t>
            </a:r>
            <a:r>
              <a:rPr lang="uk-UA" altLang="ru-RU" sz="2800" b="1" i="1" dirty="0" smtClean="0">
                <a:solidFill>
                  <a:srgbClr val="002060"/>
                </a:solidFill>
                <a:latin typeface="+mn-lt"/>
              </a:rPr>
              <a:t> або </a:t>
            </a:r>
            <a:r>
              <a:rPr lang="uk-UA" altLang="ru-RU" sz="2800" b="1" i="1" dirty="0" smtClean="0">
                <a:solidFill>
                  <a:srgbClr val="C00000"/>
                </a:solidFill>
                <a:latin typeface="+mn-lt"/>
              </a:rPr>
              <a:t>зниженням</a:t>
            </a:r>
            <a:r>
              <a:rPr lang="uk-UA" altLang="ru-RU" sz="2800" b="1" i="1" dirty="0" smtClean="0">
                <a:solidFill>
                  <a:srgbClr val="002060"/>
                </a:solidFill>
                <a:latin typeface="+mn-lt"/>
              </a:rPr>
              <a:t> температури розчину.</a:t>
            </a:r>
            <a:endParaRPr lang="ru-RU" altLang="ru-RU" sz="2800" b="1" i="1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573588"/>
            <a:ext cx="2111375" cy="2005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005763" y="5902325"/>
            <a:ext cx="792162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1" y="1125538"/>
            <a:ext cx="1704975" cy="2681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43213" y="692150"/>
            <a:ext cx="31686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sz="3200" b="1" i="1" dirty="0" smtClean="0">
                <a:solidFill>
                  <a:srgbClr val="FF0000"/>
                </a:solidFill>
                <a:latin typeface="+mn-lt"/>
              </a:rPr>
              <a:t>Перевір себе!</a:t>
            </a:r>
            <a:endParaRPr lang="ru-RU" altLang="ru-RU" sz="3200" b="1" i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225" y="1557338"/>
            <a:ext cx="741680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  <a:defRPr/>
            </a:pPr>
            <a:r>
              <a:rPr lang="uk-UA" sz="2000" b="1" dirty="0">
                <a:solidFill>
                  <a:srgbClr val="002060"/>
                </a:solidFill>
                <a:latin typeface="+mn-lt"/>
              </a:rPr>
              <a:t>Здатність речовин розчинятися в тому чи іншому розчиннику з утворенням істинних розчинів називається:</a:t>
            </a:r>
          </a:p>
          <a:p>
            <a:pPr marL="800100" lvl="1" indent="-342900" algn="just">
              <a:buFont typeface="+mj-lt"/>
              <a:buAutoNum type="arabicParenR"/>
              <a:defRPr/>
            </a:pPr>
            <a:r>
              <a:rPr lang="uk-UA" sz="2000" b="1" dirty="0">
                <a:solidFill>
                  <a:srgbClr val="002060"/>
                </a:solidFill>
                <a:latin typeface="+mn-lt"/>
              </a:rPr>
              <a:t>гідратацією;</a:t>
            </a:r>
          </a:p>
          <a:p>
            <a:pPr marL="800100" lvl="1" indent="-342900" algn="just">
              <a:buFont typeface="+mj-lt"/>
              <a:buAutoNum type="arabicParenR"/>
              <a:defRPr/>
            </a:pPr>
            <a:r>
              <a:rPr lang="uk-UA" sz="2000" b="1" dirty="0">
                <a:solidFill>
                  <a:srgbClr val="002060"/>
                </a:solidFill>
                <a:latin typeface="+mn-lt"/>
              </a:rPr>
              <a:t>розчиненням;</a:t>
            </a:r>
          </a:p>
          <a:p>
            <a:pPr marL="800100" lvl="1" indent="-342900" algn="just">
              <a:buFont typeface="+mj-lt"/>
              <a:buAutoNum type="arabicParenR"/>
              <a:defRPr/>
            </a:pPr>
            <a:r>
              <a:rPr lang="uk-UA" sz="2000" b="1" dirty="0">
                <a:solidFill>
                  <a:srgbClr val="002060"/>
                </a:solidFill>
                <a:latin typeface="+mn-lt"/>
              </a:rPr>
              <a:t>розчинністю.</a:t>
            </a:r>
          </a:p>
          <a:p>
            <a:pPr algn="just">
              <a:defRPr/>
            </a:pPr>
            <a:r>
              <a:rPr lang="uk-UA" sz="2000" b="1" dirty="0">
                <a:solidFill>
                  <a:srgbClr val="002060"/>
                </a:solidFill>
                <a:latin typeface="+mn-lt"/>
              </a:rPr>
              <a:t>       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84225" y="3495675"/>
            <a:ext cx="77930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sz="2000" b="1" dirty="0" smtClean="0">
                <a:solidFill>
                  <a:srgbClr val="002060"/>
                </a:solidFill>
                <a:latin typeface="+mn-lt"/>
              </a:rPr>
              <a:t>2. Розчинність газів з підвищенням температури:</a:t>
            </a:r>
          </a:p>
          <a:p>
            <a:pPr lvl="1" algn="just" eaLnBrk="1" hangingPunct="1">
              <a:spcBef>
                <a:spcPct val="0"/>
              </a:spcBef>
              <a:buClrTx/>
              <a:buFont typeface="Impact" pitchFamily="34" charset="0"/>
              <a:buAutoNum type="arabicParenR"/>
              <a:defRPr/>
            </a:pPr>
            <a:r>
              <a:rPr lang="uk-UA" altLang="ru-RU" sz="2000" b="1" dirty="0" smtClean="0">
                <a:solidFill>
                  <a:srgbClr val="002060"/>
                </a:solidFill>
                <a:latin typeface="+mn-lt"/>
              </a:rPr>
              <a:t>збільшується;</a:t>
            </a:r>
          </a:p>
          <a:p>
            <a:pPr lvl="1" eaLnBrk="1" hangingPunct="1">
              <a:spcBef>
                <a:spcPct val="0"/>
              </a:spcBef>
              <a:buClrTx/>
              <a:buFont typeface="Impact" pitchFamily="34" charset="0"/>
              <a:buAutoNum type="arabicParenR"/>
              <a:defRPr/>
            </a:pPr>
            <a:r>
              <a:rPr lang="uk-UA" altLang="ru-RU" sz="2000" b="1" dirty="0" smtClean="0">
                <a:solidFill>
                  <a:srgbClr val="002060"/>
                </a:solidFill>
                <a:latin typeface="+mn-lt"/>
              </a:rPr>
              <a:t>зменшується;</a:t>
            </a:r>
          </a:p>
          <a:p>
            <a:pPr lvl="1" eaLnBrk="1" hangingPunct="1">
              <a:spcBef>
                <a:spcPct val="0"/>
              </a:spcBef>
              <a:buClrTx/>
              <a:buFont typeface="Impact" pitchFamily="34" charset="0"/>
              <a:buAutoNum type="arabicParenR"/>
              <a:defRPr/>
            </a:pPr>
            <a:r>
              <a:rPr lang="uk-UA" altLang="ru-RU" sz="2000" b="1" dirty="0" smtClean="0">
                <a:solidFill>
                  <a:srgbClr val="002060"/>
                </a:solidFill>
                <a:latin typeface="+mn-lt"/>
              </a:rPr>
              <a:t>не змінюється.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3933825"/>
            <a:ext cx="2762250" cy="2168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16013" y="836613"/>
            <a:ext cx="6680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sz="2000" b="1" dirty="0" smtClean="0">
                <a:solidFill>
                  <a:srgbClr val="002060"/>
                </a:solidFill>
                <a:latin typeface="+mn-lt"/>
              </a:rPr>
              <a:t>3. Зі зниженням тиску розчинність газів у воді:</a:t>
            </a:r>
          </a:p>
          <a:p>
            <a:pPr lvl="1" algn="just" eaLnBrk="1" hangingPunct="1">
              <a:spcBef>
                <a:spcPct val="0"/>
              </a:spcBef>
              <a:buClrTx/>
              <a:buFont typeface="Impact" pitchFamily="34" charset="0"/>
              <a:buAutoNum type="arabicParenR"/>
              <a:defRPr/>
            </a:pPr>
            <a:r>
              <a:rPr lang="uk-UA" altLang="ru-RU" sz="2000" b="1" dirty="0" smtClean="0">
                <a:solidFill>
                  <a:srgbClr val="002060"/>
                </a:solidFill>
                <a:latin typeface="+mn-lt"/>
              </a:rPr>
              <a:t>зменшується; </a:t>
            </a:r>
          </a:p>
          <a:p>
            <a:pPr lvl="1" algn="just" eaLnBrk="1" hangingPunct="1">
              <a:spcBef>
                <a:spcPct val="0"/>
              </a:spcBef>
              <a:buClrTx/>
              <a:buFont typeface="Impact" pitchFamily="34" charset="0"/>
              <a:buAutoNum type="arabicParenR"/>
              <a:defRPr/>
            </a:pPr>
            <a:r>
              <a:rPr lang="uk-UA" altLang="ru-RU" sz="2000" b="1" dirty="0" smtClean="0">
                <a:solidFill>
                  <a:srgbClr val="002060"/>
                </a:solidFill>
                <a:latin typeface="+mn-lt"/>
              </a:rPr>
              <a:t>збільшується; </a:t>
            </a:r>
          </a:p>
          <a:p>
            <a:pPr lvl="1" algn="just" eaLnBrk="1" hangingPunct="1">
              <a:spcBef>
                <a:spcPct val="0"/>
              </a:spcBef>
              <a:buClrTx/>
              <a:buFont typeface="Impact" pitchFamily="34" charset="0"/>
              <a:buAutoNum type="arabicParenR"/>
              <a:defRPr/>
            </a:pPr>
            <a:r>
              <a:rPr lang="uk-UA" altLang="ru-RU" sz="2000" b="1" dirty="0" smtClean="0">
                <a:solidFill>
                  <a:srgbClr val="002060"/>
                </a:solidFill>
                <a:latin typeface="+mn-lt"/>
              </a:rPr>
              <a:t>не змінюється. </a:t>
            </a:r>
            <a:endParaRPr lang="ru-RU" altLang="ru-RU" sz="2000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85838" y="2708275"/>
            <a:ext cx="80279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sz="2000" b="1" dirty="0" smtClean="0">
                <a:solidFill>
                  <a:srgbClr val="002060"/>
                </a:solidFill>
                <a:latin typeface="+mn-lt"/>
              </a:rPr>
              <a:t>4. Взаємодія йонів розчиненої речовини з молекулами розчинника називається:</a:t>
            </a:r>
          </a:p>
          <a:p>
            <a:pPr lvl="1" algn="just" eaLnBrk="1" hangingPunct="1">
              <a:spcBef>
                <a:spcPct val="0"/>
              </a:spcBef>
              <a:buClrTx/>
              <a:buFont typeface="Impact" pitchFamily="34" charset="0"/>
              <a:buAutoNum type="arabicParenR"/>
              <a:defRPr/>
            </a:pPr>
            <a:r>
              <a:rPr lang="uk-UA" altLang="ru-RU" sz="2000" b="1" dirty="0" smtClean="0">
                <a:solidFill>
                  <a:srgbClr val="002060"/>
                </a:solidFill>
                <a:latin typeface="+mn-lt"/>
              </a:rPr>
              <a:t>дисоціація;</a:t>
            </a:r>
          </a:p>
          <a:p>
            <a:pPr lvl="1" algn="just" eaLnBrk="1" hangingPunct="1">
              <a:spcBef>
                <a:spcPct val="0"/>
              </a:spcBef>
              <a:buClrTx/>
              <a:buFont typeface="Impact" pitchFamily="34" charset="0"/>
              <a:buAutoNum type="arabicParenR"/>
              <a:defRPr/>
            </a:pPr>
            <a:r>
              <a:rPr lang="uk-UA" altLang="ru-RU" sz="2000" b="1" dirty="0" smtClean="0">
                <a:solidFill>
                  <a:srgbClr val="002060"/>
                </a:solidFill>
                <a:latin typeface="+mn-lt"/>
              </a:rPr>
              <a:t>сольватація;</a:t>
            </a:r>
          </a:p>
          <a:p>
            <a:pPr lvl="1" algn="just" eaLnBrk="1" hangingPunct="1">
              <a:spcBef>
                <a:spcPct val="0"/>
              </a:spcBef>
              <a:buClrTx/>
              <a:buFont typeface="Impact" pitchFamily="34" charset="0"/>
              <a:buAutoNum type="arabicParenR"/>
              <a:defRPr/>
            </a:pPr>
            <a:r>
              <a:rPr lang="uk-UA" altLang="ru-RU" sz="2000" b="1" dirty="0" smtClean="0">
                <a:solidFill>
                  <a:srgbClr val="002060"/>
                </a:solidFill>
                <a:latin typeface="+mn-lt"/>
              </a:rPr>
              <a:t>розчинність.</a:t>
            </a:r>
            <a:endParaRPr lang="ru-RU" altLang="ru-RU" sz="2000" b="1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765550"/>
            <a:ext cx="243205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836613"/>
            <a:ext cx="820896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sz="2000" b="1" dirty="0" smtClean="0">
                <a:solidFill>
                  <a:srgbClr val="002060"/>
                </a:solidFill>
                <a:latin typeface="+mn-lt"/>
              </a:rPr>
              <a:t>5. Сполуки, утворені взаємодією йонів розчиненої речовини з молекулами води називають : </a:t>
            </a:r>
          </a:p>
          <a:p>
            <a:pPr lvl="1" algn="just" eaLnBrk="1" hangingPunct="1">
              <a:spcBef>
                <a:spcPct val="0"/>
              </a:spcBef>
              <a:buClrTx/>
              <a:buFont typeface="Impact" pitchFamily="34" charset="0"/>
              <a:buAutoNum type="arabicParenR"/>
              <a:defRPr/>
            </a:pPr>
            <a:r>
              <a:rPr lang="uk-UA" altLang="ru-RU" sz="2000" b="1" dirty="0" smtClean="0">
                <a:solidFill>
                  <a:srgbClr val="002060"/>
                </a:solidFill>
                <a:latin typeface="+mn-lt"/>
              </a:rPr>
              <a:t>сольватами</a:t>
            </a:r>
          </a:p>
          <a:p>
            <a:pPr lvl="1" algn="just" eaLnBrk="1" hangingPunct="1">
              <a:spcBef>
                <a:spcPct val="0"/>
              </a:spcBef>
              <a:buClrTx/>
              <a:buFont typeface="Impact" pitchFamily="34" charset="0"/>
              <a:buAutoNum type="arabicParenR"/>
              <a:defRPr/>
            </a:pPr>
            <a:r>
              <a:rPr lang="uk-UA" altLang="ru-RU" sz="2000" b="1" dirty="0" smtClean="0">
                <a:solidFill>
                  <a:srgbClr val="002060"/>
                </a:solidFill>
                <a:latin typeface="+mn-lt"/>
              </a:rPr>
              <a:t>гідратами;</a:t>
            </a:r>
          </a:p>
          <a:p>
            <a:pPr lvl="1" algn="just" eaLnBrk="1" hangingPunct="1">
              <a:spcBef>
                <a:spcPct val="0"/>
              </a:spcBef>
              <a:buClrTx/>
              <a:buFont typeface="Impact" pitchFamily="34" charset="0"/>
              <a:buAutoNum type="arabicParenR"/>
              <a:defRPr/>
            </a:pPr>
            <a:r>
              <a:rPr lang="uk-UA" altLang="ru-RU" sz="2000" b="1" dirty="0" err="1" smtClean="0">
                <a:solidFill>
                  <a:srgbClr val="002060"/>
                </a:solidFill>
                <a:latin typeface="+mn-lt"/>
              </a:rPr>
              <a:t>йонами</a:t>
            </a:r>
            <a:r>
              <a:rPr lang="uk-UA" altLang="ru-RU" sz="2000" b="1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11188" y="2997200"/>
            <a:ext cx="799306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sz="2000" b="1" dirty="0" smtClean="0">
                <a:solidFill>
                  <a:srgbClr val="002060"/>
                </a:solidFill>
                <a:latin typeface="+mn-lt"/>
              </a:rPr>
              <a:t>6. Якщо під час розчинення речовини кількість теплоти, що поглинається більша, ніж кількість теплоти, що виділяється, то розчинення супроводжується:</a:t>
            </a:r>
          </a:p>
          <a:p>
            <a:pPr algn="just" eaLnBrk="1" hangingPunct="1">
              <a:lnSpc>
                <a:spcPct val="5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uk-UA" altLang="ru-RU" sz="2000" b="1" dirty="0" smtClean="0">
              <a:solidFill>
                <a:srgbClr val="002060"/>
              </a:solidFill>
              <a:latin typeface="+mn-lt"/>
            </a:endParaRPr>
          </a:p>
          <a:p>
            <a:pPr lvl="1" algn="just" eaLnBrk="1" hangingPunct="1">
              <a:spcBef>
                <a:spcPct val="0"/>
              </a:spcBef>
              <a:buClrTx/>
              <a:buFont typeface="Impact" pitchFamily="34" charset="0"/>
              <a:buAutoNum type="arabicParenR"/>
              <a:defRPr/>
            </a:pPr>
            <a:r>
              <a:rPr lang="uk-UA" altLang="ru-RU" sz="2000" b="1" dirty="0" smtClean="0">
                <a:solidFill>
                  <a:srgbClr val="002060"/>
                </a:solidFill>
                <a:latin typeface="+mn-lt"/>
              </a:rPr>
              <a:t>підвищенням температури;</a:t>
            </a:r>
          </a:p>
          <a:p>
            <a:pPr lvl="1" algn="just" eaLnBrk="1" hangingPunct="1">
              <a:spcBef>
                <a:spcPct val="0"/>
              </a:spcBef>
              <a:buClrTx/>
              <a:buFont typeface="Impact" pitchFamily="34" charset="0"/>
              <a:buAutoNum type="arabicParenR"/>
              <a:defRPr/>
            </a:pPr>
            <a:r>
              <a:rPr lang="uk-UA" altLang="ru-RU" sz="2000" b="1" dirty="0" smtClean="0">
                <a:solidFill>
                  <a:srgbClr val="002060"/>
                </a:solidFill>
                <a:latin typeface="+mn-lt"/>
              </a:rPr>
              <a:t>зниженням температури;</a:t>
            </a:r>
          </a:p>
          <a:p>
            <a:pPr lvl="1" algn="just" eaLnBrk="1" hangingPunct="1">
              <a:spcBef>
                <a:spcPct val="0"/>
              </a:spcBef>
              <a:buClrTx/>
              <a:buFont typeface="Impact" pitchFamily="34" charset="0"/>
              <a:buAutoNum type="arabicParenR"/>
              <a:defRPr/>
            </a:pPr>
            <a:r>
              <a:rPr lang="uk-UA" altLang="ru-RU" sz="2000" b="1" dirty="0" smtClean="0">
                <a:solidFill>
                  <a:srgbClr val="002060"/>
                </a:solidFill>
                <a:latin typeface="+mn-lt"/>
              </a:rPr>
              <a:t>температура не змінюється.</a:t>
            </a:r>
            <a:endParaRPr lang="ru-RU" altLang="ru-RU" sz="2000" b="1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4128849"/>
            <a:ext cx="2832100" cy="2141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113" y="765175"/>
            <a:ext cx="7488237" cy="346043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32000" algn="ctr">
              <a:lnSpc>
                <a:spcPct val="114000"/>
              </a:lnSpc>
              <a:defRPr/>
            </a:pP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Використана література:</a:t>
            </a:r>
          </a:p>
          <a:p>
            <a:pPr indent="432000" algn="just">
              <a:lnSpc>
                <a:spcPct val="114000"/>
              </a:lnSpc>
              <a:buFontTx/>
              <a:buAutoNum type="arabicPeriod"/>
              <a:defRPr/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Ярошенко О.Г. Хімія: </a:t>
            </a:r>
            <a:r>
              <a:rPr lang="uk-UA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підруч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 9 кл. </a:t>
            </a:r>
            <a:r>
              <a:rPr lang="uk-UA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/ О.Г. Ярошенко. – К: Освіта, 2009. - 223 </a:t>
            </a:r>
            <a:r>
              <a:rPr lang="uk-UA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defRPr/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Сухан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В.В. Хімія: Посібник для вступників до вищих навчальних закладів / В.В. </a:t>
            </a:r>
            <a:r>
              <a:rPr lang="uk-UA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Сухан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Т.В. </a:t>
            </a:r>
            <a:r>
              <a:rPr lang="uk-UA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Табенська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А.Й. </a:t>
            </a:r>
            <a:r>
              <a:rPr lang="uk-UA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Капустян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В.Ф. </a:t>
            </a:r>
            <a:r>
              <a:rPr lang="uk-UA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Горлач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3-є вид. – К: Либідь,1996. - 448 с.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51275" y="765175"/>
            <a:ext cx="3744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sz="3200" b="1" dirty="0" smtClean="0">
                <a:solidFill>
                  <a:srgbClr val="C00000"/>
                </a:solidFill>
                <a:latin typeface="+mn-lt"/>
              </a:rPr>
              <a:t>План</a:t>
            </a:r>
            <a:endParaRPr lang="ru-RU" altLang="ru-RU" sz="3200" b="1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71550" y="1349375"/>
            <a:ext cx="7848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AutoNum type="arabicPeriod"/>
              <a:defRPr/>
            </a:pPr>
            <a:r>
              <a:rPr lang="uk-UA" altLang="ru-RU" sz="2800" b="1" dirty="0" smtClean="0">
                <a:solidFill>
                  <a:srgbClr val="002060"/>
                </a:solidFill>
                <a:latin typeface="+mn-lt"/>
                <a:hlinkClick r:id="rId2" action="ppaction://hlinksldjump"/>
              </a:rPr>
              <a:t>Розчинність</a:t>
            </a:r>
            <a:endParaRPr lang="uk-UA" altLang="ru-RU" sz="2800" b="1" dirty="0" smtClean="0">
              <a:solidFill>
                <a:srgbClr val="002060"/>
              </a:solidFill>
              <a:latin typeface="+mn-lt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AutoNum type="arabicPeriod"/>
              <a:defRPr/>
            </a:pPr>
            <a:r>
              <a:rPr lang="uk-UA" altLang="ru-RU" sz="2800" b="1" dirty="0" smtClean="0">
                <a:solidFill>
                  <a:srgbClr val="002060"/>
                </a:solidFill>
                <a:latin typeface="+mn-lt"/>
                <a:hlinkClick r:id="rId3" action="ppaction://hlinksldjump"/>
              </a:rPr>
              <a:t>Залежність розчинності від різних чинників</a:t>
            </a:r>
            <a:endParaRPr lang="uk-UA" altLang="ru-RU" sz="2800" b="1" dirty="0" smtClean="0">
              <a:solidFill>
                <a:srgbClr val="002060"/>
              </a:solidFill>
              <a:latin typeface="+mn-lt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AutoNum type="arabicPeriod"/>
              <a:defRPr/>
            </a:pPr>
            <a:r>
              <a:rPr lang="uk-UA" altLang="ru-RU" sz="2800" b="1" dirty="0" smtClean="0">
                <a:solidFill>
                  <a:srgbClr val="002060"/>
                </a:solidFill>
                <a:latin typeface="+mn-lt"/>
                <a:hlinkClick r:id="rId4" action="ppaction://hlinksldjump"/>
              </a:rPr>
              <a:t>Фізико-хімічна суть процесу розчинення</a:t>
            </a:r>
            <a:endParaRPr lang="uk-UA" altLang="ru-RU" sz="2800" b="1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  <a:defRPr/>
            </a:pPr>
            <a:endParaRPr lang="uk-UA" altLang="ru-RU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  <a:defRPr/>
            </a:pPr>
            <a:endParaRPr lang="ru-RU" altLang="ru-RU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96798"/>
            <a:ext cx="2376264" cy="2495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58913"/>
            <a:ext cx="3097213" cy="2101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89250" y="534988"/>
            <a:ext cx="3887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sz="3200" b="1" dirty="0" smtClean="0">
                <a:solidFill>
                  <a:srgbClr val="FF0000"/>
                </a:solidFill>
                <a:latin typeface="+mn-lt"/>
              </a:rPr>
              <a:t>1. Розчинність</a:t>
            </a:r>
            <a:endParaRPr lang="ru-RU" altLang="ru-RU" sz="3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89250" y="1082675"/>
            <a:ext cx="5643563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b="1" dirty="0" smtClean="0">
                <a:solidFill>
                  <a:srgbClr val="C00000"/>
                </a:solidFill>
                <a:latin typeface="+mn-lt"/>
              </a:rPr>
              <a:t>Розчинність</a:t>
            </a:r>
            <a:r>
              <a:rPr lang="uk-UA" altLang="ru-RU" b="1" dirty="0" smtClean="0">
                <a:solidFill>
                  <a:srgbClr val="002060"/>
                </a:solidFill>
                <a:latin typeface="+mn-lt"/>
              </a:rPr>
              <a:t> – це здатність речовини розчинятися в тому чи іншому розчиннику з утворенням істинних розчинів (однорідних сумішей).</a:t>
            </a:r>
            <a:endParaRPr lang="uk-UA" b="1" dirty="0">
              <a:solidFill>
                <a:srgbClr val="002060"/>
              </a:solidFill>
              <a:latin typeface="+mn-lt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ru-RU" b="1" dirty="0" err="1" smtClean="0">
                <a:solidFill>
                  <a:srgbClr val="C00000"/>
                </a:solidFill>
                <a:latin typeface="+mn-lt"/>
              </a:rPr>
              <a:t>Істинний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+mn-lt"/>
              </a:rPr>
              <a:t>розчин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-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це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різновид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розчину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, в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якому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розміри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частинок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розчиненої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речовини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гранично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малі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і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співставні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з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розміром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частинок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розчинника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.</a:t>
            </a:r>
            <a:endParaRPr lang="ru-RU" altLang="ru-RU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08963" y="6180138"/>
            <a:ext cx="647700" cy="5492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789363"/>
            <a:ext cx="2562225" cy="1920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12788" y="404813"/>
            <a:ext cx="7632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sz="2800" b="1" i="1" dirty="0" smtClean="0">
                <a:solidFill>
                  <a:srgbClr val="C00000"/>
                </a:solidFill>
                <a:latin typeface="+mn-lt"/>
              </a:rPr>
              <a:t>Розчинення натрій хлориду у воді</a:t>
            </a:r>
            <a:endParaRPr lang="ru-RU" altLang="ru-RU" sz="2800" b="1" i="1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4213" y="3778250"/>
            <a:ext cx="7899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b="1" i="1" dirty="0" smtClean="0">
                <a:solidFill>
                  <a:srgbClr val="002060"/>
                </a:solidFill>
                <a:latin typeface="+mn-lt"/>
              </a:rPr>
              <a:t>Диполі води орієнтуються навколо йонів Натрію та Хлору. Після того як сила притягання йона до диполів води подолає силу притягання різнойменно заряджених йонів у кристалі солі, </a:t>
            </a:r>
            <a:r>
              <a:rPr lang="uk-UA" altLang="ru-RU" b="1" i="1" dirty="0" err="1" smtClean="0">
                <a:solidFill>
                  <a:srgbClr val="002060"/>
                </a:solidFill>
                <a:latin typeface="+mn-lt"/>
              </a:rPr>
              <a:t>йон</a:t>
            </a:r>
            <a:r>
              <a:rPr lang="uk-UA" altLang="ru-RU" b="1" i="1" dirty="0" smtClean="0">
                <a:solidFill>
                  <a:srgbClr val="002060"/>
                </a:solidFill>
                <a:latin typeface="+mn-lt"/>
              </a:rPr>
              <a:t> переходить у розчин.</a:t>
            </a:r>
            <a:endParaRPr lang="ru-RU" altLang="ru-RU" b="1" i="1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1039813"/>
            <a:ext cx="5376862" cy="2649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956550" y="5949950"/>
            <a:ext cx="830263" cy="7191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47788" y="604838"/>
            <a:ext cx="6845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sz="2800" b="1" dirty="0" smtClean="0">
                <a:solidFill>
                  <a:srgbClr val="7030A0"/>
                </a:solidFill>
                <a:latin typeface="+mn-lt"/>
              </a:rPr>
              <a:t>Класифікація речовин за розчинністю</a:t>
            </a:r>
            <a:endParaRPr lang="ru-RU" altLang="ru-RU" sz="2800" b="1" dirty="0" smtClean="0">
              <a:solidFill>
                <a:srgbClr val="7030A0"/>
              </a:solidFill>
              <a:latin typeface="+mn-lt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133600" y="2071688"/>
            <a:ext cx="1570038" cy="114141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00563" y="2071688"/>
            <a:ext cx="0" cy="222091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432425" y="2071688"/>
            <a:ext cx="1300163" cy="114141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133600" y="1277938"/>
            <a:ext cx="4873625" cy="793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chemeClr val="tx1"/>
                </a:solidFill>
              </a:rPr>
              <a:t>РОЗЧИННІСТЬ РЕЧОВИН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68300" y="3292475"/>
            <a:ext cx="2619375" cy="1366838"/>
          </a:xfrm>
          <a:prstGeom prst="roundRect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C00000"/>
                </a:solidFill>
              </a:rPr>
              <a:t>Розчинні</a:t>
            </a:r>
          </a:p>
          <a:p>
            <a:pPr algn="ctr">
              <a:defRPr/>
            </a:pPr>
            <a:r>
              <a:rPr lang="uk-UA" sz="2400" b="1" dirty="0">
                <a:solidFill>
                  <a:schemeClr val="tx1"/>
                </a:solidFill>
              </a:rPr>
              <a:t>(більше 1 г у 100 г води)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987675" y="4395788"/>
            <a:ext cx="3249613" cy="1414462"/>
          </a:xfrm>
          <a:prstGeom prst="roundRect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C00000"/>
                </a:solidFill>
              </a:rPr>
              <a:t>Малорозчинні </a:t>
            </a:r>
          </a:p>
          <a:p>
            <a:pPr algn="ctr">
              <a:defRPr/>
            </a:pPr>
            <a:r>
              <a:rPr lang="uk-UA" sz="2400" b="1" dirty="0">
                <a:solidFill>
                  <a:schemeClr val="tx1"/>
                </a:solidFill>
              </a:rPr>
              <a:t>(від 0,1 до 1 г у 100 г)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219825" y="3300413"/>
            <a:ext cx="2479675" cy="1262062"/>
          </a:xfrm>
          <a:prstGeom prst="roundRect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C00000"/>
                </a:solidFill>
              </a:rPr>
              <a:t>Нерозчинні</a:t>
            </a:r>
            <a:r>
              <a:rPr lang="uk-UA" sz="2400" b="1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uk-UA" sz="2400" b="1" dirty="0">
                <a:solidFill>
                  <a:schemeClr val="tx1"/>
                </a:solidFill>
              </a:rPr>
              <a:t>(менше 0,1 г у 100 г води)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4" name="Управляющая кнопка: домой 33">
            <a:hlinkClick r:id="rId2" action="ppaction://hlinksldjump" highlightClick="1"/>
          </p:cNvPr>
          <p:cNvSpPr/>
          <p:nvPr/>
        </p:nvSpPr>
        <p:spPr>
          <a:xfrm>
            <a:off x="8432800" y="6259513"/>
            <a:ext cx="611188" cy="476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00113" y="549275"/>
            <a:ext cx="7920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sz="2800" b="1" dirty="0" smtClean="0">
                <a:solidFill>
                  <a:srgbClr val="FF0000"/>
                </a:solidFill>
                <a:latin typeface="+mn-lt"/>
              </a:rPr>
              <a:t>2. Залежність розчинності від різних чинників</a:t>
            </a:r>
            <a:endParaRPr lang="ru-RU" altLang="ru-RU" sz="28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41388" y="1114425"/>
            <a:ext cx="6827837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b="1" i="1" dirty="0" smtClean="0">
                <a:solidFill>
                  <a:srgbClr val="C00000"/>
                </a:solidFill>
                <a:latin typeface="+mn-lt"/>
              </a:rPr>
              <a:t>1) Вплив температури на розчинність твердих речовин </a:t>
            </a:r>
            <a:endParaRPr lang="ru-RU" altLang="ru-RU" b="1" i="1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6113" y="2314575"/>
            <a:ext cx="76708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b="1" dirty="0" smtClean="0">
                <a:solidFill>
                  <a:srgbClr val="002060"/>
                </a:solidFill>
                <a:latin typeface="+mn-lt"/>
              </a:rPr>
              <a:t>Для більшості твердих речовин розчинність збільшується зі збільшенням температури. </a:t>
            </a:r>
            <a:endParaRPr lang="ru-RU" altLang="ru-RU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316913" y="6237288"/>
            <a:ext cx="503237" cy="5048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6113" y="3494088"/>
            <a:ext cx="74168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32000" algn="just">
              <a:lnSpc>
                <a:spcPct val="150000"/>
              </a:lnSpc>
              <a:defRPr/>
            </a:pPr>
            <a:r>
              <a:rPr lang="uk-UA" altLang="ru-RU" sz="2400" b="1" dirty="0">
                <a:solidFill>
                  <a:srgbClr val="002060"/>
                </a:solidFill>
                <a:latin typeface="+mn-lt"/>
              </a:rPr>
              <a:t>Проте трапляються такі, розчинність яких зі збільшенням температури зменшується.</a:t>
            </a:r>
            <a:endParaRPr lang="ru-RU" altLang="ru-RU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4314825"/>
            <a:ext cx="1906588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12775"/>
            <a:ext cx="4903787" cy="46164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4850" y="5343525"/>
            <a:ext cx="52419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altLang="ru-RU" sz="2400" b="1" i="1" dirty="0">
                <a:solidFill>
                  <a:srgbClr val="FF0000"/>
                </a:solidFill>
                <a:latin typeface="+mn-lt"/>
              </a:rPr>
              <a:t>Вплив температури на розчинність деяких твердих речовин </a:t>
            </a:r>
            <a:endParaRPr lang="ru-RU" altLang="ru-RU" sz="24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868738"/>
            <a:ext cx="2316162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027988" y="6051550"/>
            <a:ext cx="720725" cy="5461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547813" y="631825"/>
            <a:ext cx="8208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b="1" i="1" dirty="0" smtClean="0">
                <a:solidFill>
                  <a:srgbClr val="C00000"/>
                </a:solidFill>
                <a:latin typeface="+mn-lt"/>
              </a:rPr>
              <a:t>2) Вплив температури на розчинність газів</a:t>
            </a:r>
            <a:endParaRPr lang="ru-RU" altLang="ru-RU" b="1" i="1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5950" y="1093788"/>
            <a:ext cx="7824788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b="1" dirty="0" smtClean="0">
                <a:solidFill>
                  <a:srgbClr val="002060"/>
                </a:solidFill>
                <a:latin typeface="+mn-lt"/>
              </a:rPr>
              <a:t>Розчинність газів з підвищенням температури </a:t>
            </a:r>
            <a:r>
              <a:rPr lang="uk-UA" altLang="ru-RU" b="1" dirty="0" smtClean="0">
                <a:solidFill>
                  <a:srgbClr val="C00000"/>
                </a:solidFill>
                <a:latin typeface="+mn-lt"/>
              </a:rPr>
              <a:t>зменшується</a:t>
            </a:r>
            <a:r>
              <a:rPr lang="uk-UA" altLang="ru-RU" b="1" dirty="0" smtClean="0">
                <a:solidFill>
                  <a:srgbClr val="002060"/>
                </a:solidFill>
                <a:latin typeface="+mn-lt"/>
              </a:rPr>
              <a:t>, оскільки нагрівання прискорює рух молекул, внаслідок чого частина з них залишає розчин. </a:t>
            </a:r>
            <a:endParaRPr lang="ru-RU" altLang="ru-RU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236788" y="3171825"/>
            <a:ext cx="6605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b="1" i="1" dirty="0" smtClean="0">
                <a:solidFill>
                  <a:srgbClr val="C00000"/>
                </a:solidFill>
                <a:latin typeface="+mn-lt"/>
              </a:rPr>
              <a:t>3) Вплив тиску на розчинність газів</a:t>
            </a:r>
            <a:endParaRPr lang="ru-RU" altLang="ru-RU" b="1" i="1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24075" y="3654425"/>
            <a:ext cx="63690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b="1" dirty="0" smtClean="0">
                <a:solidFill>
                  <a:srgbClr val="002060"/>
                </a:solidFill>
                <a:latin typeface="+mn-lt"/>
              </a:rPr>
              <a:t>Розчинність газу </a:t>
            </a:r>
            <a:r>
              <a:rPr lang="uk-UA" altLang="ru-RU" b="1" dirty="0" err="1" smtClean="0">
                <a:solidFill>
                  <a:srgbClr val="002060"/>
                </a:solidFill>
                <a:latin typeface="+mn-lt"/>
              </a:rPr>
              <a:t>прямопропорційна</a:t>
            </a:r>
            <a:r>
              <a:rPr lang="uk-UA" altLang="ru-RU" b="1" dirty="0" smtClean="0">
                <a:solidFill>
                  <a:srgbClr val="002060"/>
                </a:solidFill>
                <a:latin typeface="+mn-lt"/>
              </a:rPr>
              <a:t> тиску: чим вищий тиск, тим </a:t>
            </a:r>
            <a:r>
              <a:rPr lang="uk-UA" altLang="ru-RU" b="1" dirty="0" smtClean="0">
                <a:solidFill>
                  <a:srgbClr val="C00000"/>
                </a:solidFill>
                <a:latin typeface="+mn-lt"/>
              </a:rPr>
              <a:t>більша</a:t>
            </a:r>
            <a:r>
              <a:rPr lang="uk-UA" altLang="ru-RU" b="1" dirty="0" smtClean="0">
                <a:solidFill>
                  <a:srgbClr val="002060"/>
                </a:solidFill>
                <a:latin typeface="+mn-lt"/>
              </a:rPr>
              <a:t> розчинність.</a:t>
            </a:r>
            <a:endParaRPr lang="ru-RU" altLang="ru-RU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8216900" y="6199188"/>
            <a:ext cx="647700" cy="48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983163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6" descr="j0334366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4" y="3633788"/>
            <a:ext cx="1584176" cy="225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39813"/>
            <a:ext cx="2122488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22600" y="476250"/>
            <a:ext cx="39592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sz="3200" b="1" i="1" dirty="0" smtClean="0">
                <a:solidFill>
                  <a:srgbClr val="FF0000"/>
                </a:solidFill>
                <a:latin typeface="+mn-lt"/>
              </a:rPr>
              <a:t>Цікаво знати!</a:t>
            </a:r>
            <a:endParaRPr lang="ru-RU" altLang="ru-RU" sz="3200" b="1" i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76600" y="1062038"/>
            <a:ext cx="52895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b="1" i="1" dirty="0" smtClean="0">
                <a:solidFill>
                  <a:srgbClr val="003300"/>
                </a:solidFill>
                <a:latin typeface="+mn-lt"/>
              </a:rPr>
              <a:t>Однією із стадій виготовлення газованих напоїв є насичення напоїв вуглекислим газом під тиском у кілька </a:t>
            </a:r>
            <a:r>
              <a:rPr lang="uk-UA" altLang="ru-RU" b="1" i="1" dirty="0" err="1" smtClean="0">
                <a:solidFill>
                  <a:srgbClr val="003300"/>
                </a:solidFill>
                <a:latin typeface="+mn-lt"/>
              </a:rPr>
              <a:t>атмосфер</a:t>
            </a:r>
            <a:r>
              <a:rPr lang="uk-UA" altLang="ru-RU" b="1" i="1" dirty="0" smtClean="0">
                <a:solidFill>
                  <a:srgbClr val="003300"/>
                </a:solidFill>
                <a:latin typeface="+mn-lt"/>
              </a:rPr>
              <a:t>. Коли ж пляшку відкривають, тиск всередині знижується, завдяки цьому відбувається  енергійне виділення «зайвого газу».</a:t>
            </a:r>
            <a:endParaRPr lang="ru-RU" altLang="ru-RU" b="1" i="1" dirty="0" smtClean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24" y="3976152"/>
            <a:ext cx="2920331" cy="2189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240713" y="6165850"/>
            <a:ext cx="652462" cy="5762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405</TotalTime>
  <Words>598</Words>
  <Application>Microsoft Office PowerPoint</Application>
  <PresentationFormat>Экран (4:3)</PresentationFormat>
  <Paragraphs>70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Inna</dc:creator>
  <cp:lastModifiedBy>Inna</cp:lastModifiedBy>
  <cp:revision>71</cp:revision>
  <dcterms:created xsi:type="dcterms:W3CDTF">2015-02-11T16:01:31Z</dcterms:created>
  <dcterms:modified xsi:type="dcterms:W3CDTF">2015-02-23T16:02:15Z</dcterms:modified>
</cp:coreProperties>
</file>