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458200" cy="3024336"/>
          </a:xfrm>
        </p:spPr>
        <p:txBody>
          <a:bodyPr>
            <a:normAutofit fontScale="90000"/>
          </a:bodyPr>
          <a:lstStyle/>
          <a:p>
            <a:r>
              <a:rPr lang="ru-RU" b="1" i="1" u="sng" dirty="0" err="1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Розділ</a:t>
            </a:r>
            <a:r>
              <a:rPr lang="ru-RU" b="1" i="1" u="sng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uk-UA" i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Технологія </a:t>
            </a:r>
            <a:r>
              <a:rPr lang="uk-UA" i="1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виготовлення </a:t>
            </a:r>
            <a:r>
              <a:rPr lang="uk-UA" i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виробів з дерева.</a:t>
            </a:r>
            <a:br>
              <a:rPr lang="uk-UA" i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u="sng" cap="none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b="1" i="1" u="sng" cap="none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уроку.</a:t>
            </a:r>
            <a:r>
              <a:rPr lang="ru-RU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i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виготовлення шипового </a:t>
            </a:r>
            <a:r>
              <a:rPr lang="uk-UA" i="1" dirty="0" err="1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зʼєднання</a:t>
            </a:r>
            <a:r>
              <a:rPr lang="uk-UA" i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i="1" cap="none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cap="none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221088"/>
            <a:ext cx="4755945" cy="1656184"/>
          </a:xfrm>
        </p:spPr>
        <p:txBody>
          <a:bodyPr anchor="t">
            <a:normAutofit fontScale="85000" lnSpcReduction="1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sz="2800" i="1" spc="50" dirty="0" smtClean="0">
                <a:ln w="12700" cmpd="sng">
                  <a:noFill/>
                  <a:prstDash val="solid"/>
                </a:ln>
                <a:solidFill>
                  <a:srgbClr val="044EB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anose="02050604050505020204" pitchFamily="18" charset="0"/>
              </a:rPr>
              <a:t>Виконав</a:t>
            </a:r>
            <a:r>
              <a:rPr lang="uk-UA" sz="2800" spc="50" dirty="0" smtClean="0">
                <a:ln w="12700" cmpd="sng">
                  <a:noFill/>
                  <a:prstDash val="solid"/>
                </a:ln>
                <a:solidFill>
                  <a:srgbClr val="044EB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anose="02050604050505020204" pitchFamily="18" charset="0"/>
              </a:rPr>
              <a:t>: </a:t>
            </a:r>
            <a:r>
              <a:rPr lang="uk-UA" i="1" spc="50" dirty="0">
                <a:ln w="12700" cmpd="sng">
                  <a:noFill/>
                  <a:prstDash val="solid"/>
                </a:ln>
                <a:solidFill>
                  <a:srgbClr val="044EB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anose="02050604050505020204" pitchFamily="18" charset="0"/>
              </a:rPr>
              <a:t>			учитель </a:t>
            </a:r>
            <a:r>
              <a:rPr lang="uk-UA" i="1" spc="50" dirty="0" smtClean="0">
                <a:ln w="12700" cmpd="sng">
                  <a:noFill/>
                  <a:prstDash val="solid"/>
                </a:ln>
                <a:solidFill>
                  <a:srgbClr val="044EB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anose="02050604050505020204" pitchFamily="18" charset="0"/>
              </a:rPr>
              <a:t>загальноосвітньої</a:t>
            </a:r>
            <a:r>
              <a:rPr lang="uk-UA" i="1" spc="50" dirty="0">
                <a:ln w="12700" cmpd="sng">
                  <a:noFill/>
                  <a:prstDash val="solid"/>
                </a:ln>
                <a:solidFill>
                  <a:srgbClr val="044EB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anose="02050604050505020204" pitchFamily="18" charset="0"/>
              </a:rPr>
              <a:t>		</a:t>
            </a:r>
            <a:r>
              <a:rPr lang="uk-UA" i="1" spc="50" dirty="0" smtClean="0">
                <a:ln w="12700" cmpd="sng">
                  <a:noFill/>
                  <a:prstDash val="solid"/>
                </a:ln>
                <a:solidFill>
                  <a:srgbClr val="044EB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anose="02050604050505020204" pitchFamily="18" charset="0"/>
              </a:rPr>
              <a:t>школи </a:t>
            </a:r>
            <a:r>
              <a:rPr lang="uk-UA" i="1" spc="50" dirty="0">
                <a:ln w="12700" cmpd="sng">
                  <a:noFill/>
                  <a:prstDash val="solid"/>
                </a:ln>
                <a:solidFill>
                  <a:srgbClr val="044EB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anose="02050604050505020204" pitchFamily="18" charset="0"/>
              </a:rPr>
              <a:t>І-ІІІ ступенів №5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uk-UA" spc="50" dirty="0">
                <a:ln w="12700" cmpd="sng">
                  <a:noFill/>
                  <a:prstDash val="solid"/>
                </a:ln>
                <a:solidFill>
                  <a:srgbClr val="044EB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anose="02050604050505020204" pitchFamily="18" charset="0"/>
              </a:rPr>
              <a:t>			</a:t>
            </a:r>
            <a:r>
              <a:rPr lang="uk-UA" sz="2800" i="1" spc="50" dirty="0">
                <a:ln w="12700" cmpd="sng">
                  <a:noFill/>
                  <a:prstDash val="solid"/>
                </a:ln>
                <a:solidFill>
                  <a:srgbClr val="044EB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ookman Old Style" panose="02050604050505020204" pitchFamily="18" charset="0"/>
              </a:rPr>
              <a:t>Бичок Ю.І.,</a:t>
            </a:r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046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uk-UA" i="1" spc="50" dirty="0">
                <a:ln w="12700" cmpd="sng">
                  <a:solidFill>
                    <a:srgbClr val="002060"/>
                  </a:solidFill>
                  <a:prstDash val="solid"/>
                </a:ln>
                <a:solidFill>
                  <a:srgbClr val="00B0F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Гра «Снігова куля</a:t>
            </a:r>
            <a:r>
              <a:rPr lang="uk-UA" i="1" spc="50" dirty="0">
                <a:ln w="12700" cmpd="sng">
                  <a:solidFill>
                    <a:srgbClr val="00206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»</a:t>
            </a:r>
            <a:endParaRPr lang="ru-RU" dirty="0">
              <a:ln w="12700" cmpd="sng">
                <a:solidFill>
                  <a:srgbClr val="002060"/>
                </a:solidFill>
                <a:prstDash val="solid"/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 algn="just">
              <a:buFontTx/>
              <a:buChar char="-"/>
            </a:pPr>
            <a:r>
              <a:rPr lang="ru-RU" sz="2000" b="1" i="1" dirty="0" err="1" smtClean="0">
                <a:latin typeface="Bookman Old Style" panose="02050604050505020204" pitchFamily="18" charset="0"/>
              </a:rPr>
              <a:t>Шипове</a:t>
            </a:r>
            <a:r>
              <a:rPr lang="ru-RU" sz="2000" b="1" i="1" dirty="0" smtClean="0">
                <a:latin typeface="Bookman Old Style" panose="02050604050505020204" pitchFamily="18" charset="0"/>
              </a:rPr>
              <a:t>  з ‘</a:t>
            </a:r>
            <a:r>
              <a:rPr lang="ru-RU" sz="2000" b="1" i="1" dirty="0" err="1" smtClean="0">
                <a:latin typeface="Bookman Old Style" panose="02050604050505020204" pitchFamily="18" charset="0"/>
              </a:rPr>
              <a:t>єднання</a:t>
            </a:r>
            <a:r>
              <a:rPr lang="ru-RU" sz="20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000" b="1" i="1" dirty="0" err="1" smtClean="0">
                <a:latin typeface="Bookman Old Style" panose="02050604050505020204" pitchFamily="18" charset="0"/>
              </a:rPr>
              <a:t>це</a:t>
            </a:r>
            <a:r>
              <a:rPr lang="ru-RU" sz="20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000" i="1" dirty="0" smtClean="0">
                <a:latin typeface="Bookman Old Style" panose="02050604050505020204" pitchFamily="18" charset="0"/>
              </a:rPr>
              <a:t> ……………………………………………</a:t>
            </a:r>
          </a:p>
          <a:p>
            <a:pPr marL="0" indent="0" algn="just">
              <a:buNone/>
            </a:pPr>
            <a:r>
              <a:rPr lang="uk-UA" sz="2000" i="1" dirty="0" err="1" smtClean="0">
                <a:solidFill>
                  <a:srgbClr val="0070C0"/>
                </a:solidFill>
                <a:latin typeface="Bookman Old Style" pitchFamily="18" charset="0"/>
              </a:rPr>
              <a:t>зʼємне</a:t>
            </a:r>
            <a:r>
              <a:rPr lang="uk-UA" sz="2000" i="1" dirty="0" smtClean="0">
                <a:solidFill>
                  <a:srgbClr val="0070C0"/>
                </a:solidFill>
                <a:latin typeface="Bookman Old Style" pitchFamily="18" charset="0"/>
              </a:rPr>
              <a:t> </a:t>
            </a:r>
            <a:r>
              <a:rPr lang="uk-UA" sz="2000" i="1" dirty="0" err="1">
                <a:solidFill>
                  <a:srgbClr val="0070C0"/>
                </a:solidFill>
                <a:latin typeface="Bookman Old Style" pitchFamily="18" charset="0"/>
              </a:rPr>
              <a:t>зʼєднаня</a:t>
            </a:r>
            <a:r>
              <a:rPr lang="uk-UA" sz="2000" i="1" dirty="0">
                <a:solidFill>
                  <a:srgbClr val="0070C0"/>
                </a:solidFill>
                <a:latin typeface="Bookman Old Style" pitchFamily="18" charset="0"/>
              </a:rPr>
              <a:t> за допомогою шипа і паза</a:t>
            </a:r>
            <a:r>
              <a:rPr lang="uk-UA" sz="2000" i="1" dirty="0" smtClean="0">
                <a:solidFill>
                  <a:srgbClr val="0070C0"/>
                </a:solidFill>
                <a:latin typeface="Bookman Old Style" pitchFamily="18" charset="0"/>
              </a:rPr>
              <a:t>, </a:t>
            </a:r>
            <a:r>
              <a:rPr lang="uk-UA" sz="2000" i="1" dirty="0" err="1" smtClean="0">
                <a:solidFill>
                  <a:srgbClr val="0070C0"/>
                </a:solidFill>
                <a:latin typeface="Bookman Old Style" pitchFamily="18" charset="0"/>
              </a:rPr>
              <a:t>проушини</a:t>
            </a:r>
            <a:r>
              <a:rPr lang="uk-UA" sz="2000" i="1" dirty="0" smtClean="0">
                <a:solidFill>
                  <a:srgbClr val="0070C0"/>
                </a:solidFill>
                <a:latin typeface="Bookman Old Style" pitchFamily="18" charset="0"/>
              </a:rPr>
              <a:t> </a:t>
            </a:r>
            <a:r>
              <a:rPr lang="uk-UA" sz="2000" i="1" dirty="0">
                <a:solidFill>
                  <a:srgbClr val="0070C0"/>
                </a:solidFill>
                <a:latin typeface="Bookman Old Style" pitchFamily="18" charset="0"/>
              </a:rPr>
              <a:t>чи </a:t>
            </a:r>
            <a:r>
              <a:rPr lang="uk-UA" sz="2000" i="1" dirty="0" smtClean="0">
                <a:solidFill>
                  <a:srgbClr val="0070C0"/>
                </a:solidFill>
                <a:latin typeface="Bookman Old Style" pitchFamily="18" charset="0"/>
              </a:rPr>
              <a:t>гнізда</a:t>
            </a:r>
            <a:r>
              <a:rPr lang="uk-UA" sz="2000" i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.</a:t>
            </a:r>
            <a:endParaRPr lang="ru-RU" sz="2000" dirty="0">
              <a:solidFill>
                <a:srgbClr val="7030A0"/>
              </a:solidFill>
              <a:latin typeface="Bookman Old Style" panose="020506040505050202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000" b="1" i="1" dirty="0" smtClean="0">
                <a:latin typeface="Bookman Old Style" panose="02050604050505020204" pitchFamily="18" charset="0"/>
              </a:rPr>
              <a:t>Долото служить для </a:t>
            </a:r>
            <a:r>
              <a:rPr lang="ru-RU" sz="2000" dirty="0" smtClean="0">
                <a:latin typeface="Bookman Old Style" pitchFamily="18" charset="0"/>
              </a:rPr>
              <a:t>……………………………………………………</a:t>
            </a:r>
            <a:endParaRPr lang="ru-RU" sz="2000" dirty="0">
              <a:latin typeface="Bookman Old Style" pitchFamily="18" charset="0"/>
            </a:endParaRPr>
          </a:p>
          <a:p>
            <a:pPr marL="0" indent="0" algn="just">
              <a:buNone/>
            </a:pPr>
            <a:r>
              <a:rPr lang="uk-UA" sz="2000" i="1" dirty="0">
                <a:solidFill>
                  <a:srgbClr val="0070C0"/>
                </a:solidFill>
                <a:latin typeface="Bookman Old Style" pitchFamily="18" charset="0"/>
              </a:rPr>
              <a:t>видовбування отворів, гнізд, пазів у </a:t>
            </a:r>
            <a:r>
              <a:rPr lang="uk-UA" sz="2000" i="1" dirty="0" smtClean="0">
                <a:solidFill>
                  <a:srgbClr val="0070C0"/>
                </a:solidFill>
                <a:latin typeface="Bookman Old Style" pitchFamily="18" charset="0"/>
              </a:rPr>
              <a:t>деревині</a:t>
            </a:r>
            <a:endParaRPr lang="ru-RU" sz="2000" dirty="0">
              <a:solidFill>
                <a:srgbClr val="7030A0"/>
              </a:solidFill>
              <a:latin typeface="Bookman Old Style" panose="020506040505050202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000" b="1" i="1" dirty="0" smtClean="0">
                <a:latin typeface="Bookman Old Style" panose="02050604050505020204" pitchFamily="18" charset="0"/>
              </a:rPr>
              <a:t>Стамеска </a:t>
            </a:r>
            <a:r>
              <a:rPr lang="ru-RU" sz="2000" b="1" i="1" dirty="0" err="1" smtClean="0">
                <a:latin typeface="Bookman Old Style" panose="02050604050505020204" pitchFamily="18" charset="0"/>
              </a:rPr>
              <a:t>ручний</a:t>
            </a:r>
            <a:r>
              <a:rPr lang="ru-RU" sz="20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000" b="1" i="1" dirty="0" err="1" smtClean="0">
                <a:latin typeface="Bookman Old Style" panose="02050604050505020204" pitchFamily="18" charset="0"/>
              </a:rPr>
              <a:t>столярний</a:t>
            </a:r>
            <a:r>
              <a:rPr lang="ru-RU" sz="20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000" b="1" i="1" dirty="0" err="1" smtClean="0">
                <a:latin typeface="Bookman Old Style" panose="02050604050505020204" pitchFamily="18" charset="0"/>
              </a:rPr>
              <a:t>інструмент</a:t>
            </a:r>
            <a:r>
              <a:rPr lang="ru-RU" sz="2000" b="1" i="1" dirty="0" smtClean="0">
                <a:latin typeface="Bookman Old Style" panose="02050604050505020204" pitchFamily="18" charset="0"/>
              </a:rPr>
              <a:t> для </a:t>
            </a:r>
            <a:r>
              <a:rPr lang="ru-RU" sz="2000" dirty="0" smtClean="0">
                <a:latin typeface="Bookman Old Style" panose="02050604050505020204" pitchFamily="18" charset="0"/>
              </a:rPr>
              <a:t>………………..</a:t>
            </a:r>
          </a:p>
          <a:p>
            <a:pPr marL="0" indent="0" algn="just">
              <a:buNone/>
            </a:pPr>
            <a:r>
              <a:rPr lang="uk-UA" sz="2000" i="1" dirty="0" err="1">
                <a:solidFill>
                  <a:srgbClr val="0070C0"/>
                </a:solidFill>
                <a:latin typeface="Bookman Old Style" pitchFamily="18" charset="0"/>
              </a:rPr>
              <a:t>виборки</a:t>
            </a:r>
            <a:r>
              <a:rPr lang="uk-UA" sz="2000" i="1" dirty="0">
                <a:solidFill>
                  <a:srgbClr val="0070C0"/>
                </a:solidFill>
                <a:latin typeface="Bookman Old Style" pitchFamily="18" charset="0"/>
              </a:rPr>
              <a:t> невеликих заглиблень в деревині, зачистки пазів, зняття </a:t>
            </a:r>
            <a:r>
              <a:rPr lang="uk-UA" sz="2000" i="1" dirty="0" smtClean="0">
                <a:solidFill>
                  <a:srgbClr val="0070C0"/>
                </a:solidFill>
                <a:latin typeface="Bookman Old Style" pitchFamily="18" charset="0"/>
              </a:rPr>
              <a:t>фасок.</a:t>
            </a:r>
            <a:endParaRPr lang="ru-RU" sz="2000" i="1" dirty="0" smtClean="0">
              <a:latin typeface="Bookman Old Style" panose="020506040505050202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000" b="1" i="1" dirty="0" err="1" smtClean="0">
                <a:latin typeface="Bookman Old Style" panose="02050604050505020204" pitchFamily="18" charset="0"/>
              </a:rPr>
              <a:t>Глухий</a:t>
            </a:r>
            <a:r>
              <a:rPr lang="ru-RU" sz="20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000" b="1" i="1" dirty="0" err="1" smtClean="0">
                <a:latin typeface="Bookman Old Style" panose="02050604050505020204" pitchFamily="18" charset="0"/>
              </a:rPr>
              <a:t>отвір</a:t>
            </a:r>
            <a:r>
              <a:rPr lang="ru-RU" sz="20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000" b="1" i="1" dirty="0" err="1" smtClean="0">
                <a:latin typeface="Bookman Old Style" panose="02050604050505020204" pitchFamily="18" charset="0"/>
              </a:rPr>
              <a:t>це</a:t>
            </a:r>
            <a:r>
              <a:rPr lang="ru-RU" sz="2000" b="1" i="1" dirty="0" smtClean="0">
                <a:latin typeface="Bookman Old Style" panose="02050604050505020204" pitchFamily="18" charset="0"/>
              </a:rPr>
              <a:t> </a:t>
            </a:r>
            <a:r>
              <a:rPr lang="ru-RU" sz="2000" b="1" i="1" dirty="0" err="1" smtClean="0">
                <a:latin typeface="Bookman Old Style" panose="02050604050505020204" pitchFamily="18" charset="0"/>
              </a:rPr>
              <a:t>отвір</a:t>
            </a:r>
            <a:r>
              <a:rPr lang="ru-RU" sz="2000" b="1" i="1" dirty="0" smtClean="0">
                <a:latin typeface="Bookman Old Style" panose="02050604050505020204" pitchFamily="18" charset="0"/>
              </a:rPr>
              <a:t>, </a:t>
            </a:r>
            <a:r>
              <a:rPr lang="ru-RU" sz="2000" b="1" i="1" dirty="0" err="1" smtClean="0">
                <a:latin typeface="Bookman Old Style" panose="02050604050505020204" pitchFamily="18" charset="0"/>
              </a:rPr>
              <a:t>який</a:t>
            </a:r>
            <a:r>
              <a:rPr lang="ru-RU" sz="2000" i="1" dirty="0" smtClean="0">
                <a:latin typeface="Bookman Old Style" panose="02050604050505020204" pitchFamily="18" charset="0"/>
              </a:rPr>
              <a:t> …………………………………….</a:t>
            </a:r>
            <a:endParaRPr lang="ru-RU" sz="2000" i="1" dirty="0">
              <a:latin typeface="Bookman Old Style" panose="02050604050505020204" pitchFamily="18" charset="0"/>
            </a:endParaRPr>
          </a:p>
          <a:p>
            <a:pPr marL="0" lvl="0" indent="0" algn="just">
              <a:buNone/>
            </a:pPr>
            <a:r>
              <a:rPr lang="uk-UA" sz="2000" i="1" dirty="0">
                <a:solidFill>
                  <a:srgbClr val="0070C0"/>
                </a:solidFill>
                <a:latin typeface="Bookman Old Style" pitchFamily="18" charset="0"/>
              </a:rPr>
              <a:t>зроблено </a:t>
            </a:r>
            <a:r>
              <a:rPr lang="uk-UA" sz="2000" i="1" dirty="0" smtClean="0">
                <a:solidFill>
                  <a:srgbClr val="0070C0"/>
                </a:solidFill>
                <a:latin typeface="Bookman Old Style" pitchFamily="18" charset="0"/>
              </a:rPr>
              <a:t>у заготовці </a:t>
            </a:r>
            <a:r>
              <a:rPr lang="uk-UA" sz="2000" i="1" dirty="0">
                <a:solidFill>
                  <a:srgbClr val="0070C0"/>
                </a:solidFill>
                <a:latin typeface="Bookman Old Style" pitchFamily="18" charset="0"/>
              </a:rPr>
              <a:t>на задану глибину, не </a:t>
            </a:r>
            <a:r>
              <a:rPr lang="uk-UA" sz="2000" i="1" dirty="0" smtClean="0">
                <a:solidFill>
                  <a:srgbClr val="0070C0"/>
                </a:solidFill>
                <a:latin typeface="Bookman Old Style" pitchFamily="18" charset="0"/>
              </a:rPr>
              <a:t>більшу </a:t>
            </a:r>
            <a:r>
              <a:rPr lang="uk-UA" sz="2000" i="1" dirty="0">
                <a:solidFill>
                  <a:srgbClr val="0070C0"/>
                </a:solidFill>
                <a:latin typeface="Bookman Old Style" pitchFamily="18" charset="0"/>
              </a:rPr>
              <a:t>ніж сама </a:t>
            </a:r>
            <a:r>
              <a:rPr lang="uk-UA" sz="2000" i="1" dirty="0" smtClean="0">
                <a:solidFill>
                  <a:srgbClr val="0070C0"/>
                </a:solidFill>
                <a:latin typeface="Bookman Old Style" pitchFamily="18" charset="0"/>
              </a:rPr>
              <a:t>заготовка</a:t>
            </a:r>
            <a:r>
              <a:rPr lang="uk-UA" sz="2000" i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.</a:t>
            </a:r>
            <a:endParaRPr lang="ru-RU" sz="2000" dirty="0">
              <a:solidFill>
                <a:srgbClr val="7030A0"/>
              </a:solidFill>
              <a:latin typeface="Bookman Old Style" panose="02050604050505020204" pitchFamily="18" charset="0"/>
            </a:endParaRPr>
          </a:p>
          <a:p>
            <a:endParaRPr lang="ru-RU" sz="20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77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6868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u="sng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 уроку</a:t>
            </a:r>
            <a:r>
              <a:rPr lang="ru-RU" b="1" i="1" u="sng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u="sng" dirty="0">
              <a:ln w="12700">
                <a:solidFill>
                  <a:schemeClr val="tx1"/>
                </a:solidFill>
                <a:prstDash val="solid"/>
              </a:ln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b="1" i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uk-UA" dirty="0"/>
              <a:t> 	</a:t>
            </a:r>
            <a:r>
              <a:rPr lang="uk-UA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Навчитись  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припасовувати елементи шипового </a:t>
            </a:r>
            <a:r>
              <a:rPr lang="uk-UA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з'єднання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uk-UA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сформувати 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знання </a:t>
            </a:r>
            <a:r>
              <a:rPr lang="uk-UA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 затискні пристрої та їх використання </a:t>
            </a:r>
            <a:r>
              <a:rPr lang="uk-UA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столярній 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справі. 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uk-UA" b="1" i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иховувати 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повагу до праці, охайність</a:t>
            </a:r>
            <a:r>
              <a:rPr lang="uk-UA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uk-UA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3. 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uk-UA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озвивати 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навички роботи зі столярним інструментом, </a:t>
            </a:r>
            <a:r>
              <a:rPr lang="uk-UA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точність</a:t>
            </a:r>
            <a:r>
              <a:rPr lang="uk-UA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уважність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>
              <a:ln>
                <a:solidFill>
                  <a:schemeClr val="tx1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9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/>
          <a:lstStyle/>
          <a:p>
            <a:r>
              <a:rPr lang="uk-UA" i="1" dirty="0" smtClean="0"/>
              <a:t>Припасування шипа</a:t>
            </a:r>
            <a:endParaRPr lang="ru-RU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7000271" cy="4246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671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/>
          <a:lstStyle/>
          <a:p>
            <a:r>
              <a:rPr lang="uk-UA" i="1" dirty="0" smtClean="0"/>
              <a:t>Припасування паза</a:t>
            </a:r>
            <a:endParaRPr lang="ru-RU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72816"/>
            <a:ext cx="5357569" cy="386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885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86800" cy="145963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Ножівка </a:t>
            </a:r>
            <a:r>
              <a:rPr lang="uk-UA" dirty="0" err="1" smtClean="0"/>
              <a:t>пасовка</a:t>
            </a:r>
            <a:r>
              <a:rPr lang="uk-UA" dirty="0" smtClean="0"/>
              <a:t> та припасування </a:t>
            </a:r>
            <a:br>
              <a:rPr lang="uk-UA" dirty="0" smtClean="0"/>
            </a:br>
            <a:r>
              <a:rPr lang="uk-UA" dirty="0"/>
              <a:t>	</a:t>
            </a:r>
            <a:r>
              <a:rPr lang="uk-UA" dirty="0" smtClean="0"/>
              <a:t>					    </a:t>
            </a:r>
            <a:r>
              <a:rPr lang="uk-UA" dirty="0" err="1" smtClean="0"/>
              <a:t>заплечиків</a:t>
            </a:r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3075" name="Рисунок 5" descr="Описание: D:\тато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4320478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645024"/>
            <a:ext cx="383164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80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/>
          <a:lstStyle/>
          <a:p>
            <a:r>
              <a:rPr lang="uk-UA" dirty="0" smtClean="0"/>
              <a:t>струбцини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858592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12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ТЕХНІКИ БЕЗПЕКИ ПРИ РОБОТІ ЗІ </a:t>
            </a:r>
            <a:r>
              <a:rPr lang="uk-UA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СТАМЕСКОЮ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84784"/>
            <a:ext cx="8686800" cy="4525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	1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) Працювати тільки гостро заточеним та справним інструментом.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	2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) Ручки на стамесках повинні бути міцно насаджені. Забороняється користуватись стамесками з тріщинами на ручках.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	3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) Стамески класти на верстак лезом від себе.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	4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) При роботі стамескою, </a:t>
            </a:r>
            <a:r>
              <a:rPr lang="uk-UA" sz="3000">
                <a:latin typeface="Times New Roman" pitchFamily="18" charset="0"/>
                <a:cs typeface="Times New Roman" pitchFamily="18" charset="0"/>
              </a:rPr>
              <a:t>не  </a:t>
            </a:r>
            <a:r>
              <a:rPr lang="uk-UA" sz="3000" smtClean="0">
                <a:latin typeface="Times New Roman" pitchFamily="18" charset="0"/>
                <a:cs typeface="Times New Roman" pitchFamily="18" charset="0"/>
              </a:rPr>
              <a:t>впиратись 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грудьми у деталь; вона повинна бути надійно закріпленою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на верстаку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	5</a:t>
            </a:r>
            <a:r>
              <a:rPr lang="uk-UA" sz="3000" dirty="0">
                <a:latin typeface="Times New Roman" pitchFamily="18" charset="0"/>
                <a:cs typeface="Times New Roman" pitchFamily="18" charset="0"/>
              </a:rPr>
              <a:t>) Не проводити різання стамескою в напрямі руки, грудей.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37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49</TotalTime>
  <Words>101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Розділ 2.                Технологія виготовлення                            виробів з дерева. Тема уроку.       Процес виготовлення шипового зʼєднання. </vt:lpstr>
      <vt:lpstr> Гра «Снігова куля»</vt:lpstr>
      <vt:lpstr>Презентация PowerPoint</vt:lpstr>
      <vt:lpstr>Припасування шипа</vt:lpstr>
      <vt:lpstr>Припасування паза</vt:lpstr>
      <vt:lpstr>Ножівка пасовка та припасування            заплечиків.</vt:lpstr>
      <vt:lpstr>струбцини</vt:lpstr>
      <vt:lpstr>ПРАВИЛА ТЕХНІКИ БЕЗПЕКИ ПРИ РОБОТІ ЗІ СТАМЕСКОЮ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Розділ 2.                Технологія виготовлення                            виробів з дерева. Тема уроку.       Процес виготовлення шипового зʼєднання. </dc:title>
  <dc:creator>Crus</dc:creator>
  <cp:lastModifiedBy>Crus</cp:lastModifiedBy>
  <cp:revision>11</cp:revision>
  <dcterms:created xsi:type="dcterms:W3CDTF">2014-12-07T14:42:57Z</dcterms:created>
  <dcterms:modified xsi:type="dcterms:W3CDTF">2014-12-07T15:49:54Z</dcterms:modified>
</cp:coreProperties>
</file>