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8" r:id="rId5"/>
    <p:sldId id="267" r:id="rId6"/>
    <p:sldId id="265" r:id="rId7"/>
    <p:sldId id="266" r:id="rId8"/>
    <p:sldId id="264" r:id="rId9"/>
    <p:sldId id="263" r:id="rId10"/>
    <p:sldId id="262" r:id="rId11"/>
    <p:sldId id="261" r:id="rId12"/>
    <p:sldId id="269" r:id="rId13"/>
    <p:sldId id="260" r:id="rId14"/>
    <p:sldId id="258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230" y="-8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011967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963395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28780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383278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752112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373791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166636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805607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842693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15555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801463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6B258-BCDE-4A97-8794-E50915A8EFA3}" type="datetimeFigureOut">
              <a:rPr lang="uk-UA" smtClean="0"/>
              <a:pPr/>
              <a:t>20.02.2015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A8348-F4BC-4356-8818-0061A0D131C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28794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ukrmap.su/ru-wh11/1294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vsesmi.ru/news/6407651/10298990/" TargetMode="External"/><Relationship Id="rId5" Type="http://schemas.openxmlformats.org/officeDocument/2006/relationships/hyperlink" Target="http://bambooclub.livejournal.com/28458.html" TargetMode="External"/><Relationship Id="rId4" Type="http://schemas.openxmlformats.org/officeDocument/2006/relationships/hyperlink" Target="http://tonkosti.ru/&#1042;&#1099;&#1089;&#1090;&#1072;&#1074;&#1082;&#1072;_&#1082;&#1077;&#1088;&#1072;&#1084;&#1080;&#1082;&#1080;_&#1074;_&#1059;&#1083;&#1100;&#1089;&#1072;&#1085;&#1077;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67" y="0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00166" y="435769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Робота </a:t>
            </a:r>
          </a:p>
          <a:p>
            <a:pPr algn="ctr"/>
            <a:r>
              <a:rPr lang="uk-UA" b="1" i="1" dirty="0" err="1">
                <a:latin typeface="Times New Roman" pitchFamily="18" charset="0"/>
                <a:cs typeface="Times New Roman" pitchFamily="18" charset="0"/>
              </a:rPr>
              <a:t>Глушкової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 Тетяни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Олександрівни,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вчителя історії  та економіки </a:t>
            </a:r>
          </a:p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Леськівської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загальноосвітньої школи І – ІІІ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ступенів Черкаської районної ради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39212" y="260648"/>
            <a:ext cx="686559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6. Розвиток провідних країн</a:t>
            </a:r>
          </a:p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Азії, Африки та Латинської Америки</a:t>
            </a:r>
          </a:p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др. пол. ХХ – на поч. ХХІ ст.</a:t>
            </a:r>
            <a:endParaRPr lang="uk-U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954" y="2060848"/>
            <a:ext cx="518411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23. </a:t>
            </a:r>
            <a:r>
              <a:rPr lang="ru-RU" sz="36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Розпад</a:t>
            </a:r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світової</a:t>
            </a:r>
            <a:endParaRPr lang="ru-RU" sz="36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колоніальної</a:t>
            </a:r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системи</a:t>
            </a:r>
            <a:endParaRPr lang="ru-RU" sz="36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906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42" y="-8384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548680"/>
            <a:ext cx="727280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90-ті рр. – поч. ХХІ століття</a:t>
            </a:r>
            <a:endParaRPr lang="uk-UA" dirty="0"/>
          </a:p>
        </p:txBody>
      </p:sp>
      <p:sp>
        <p:nvSpPr>
          <p:cNvPr id="5" name="Стрелка вниз 4"/>
          <p:cNvSpPr/>
          <p:nvPr/>
        </p:nvSpPr>
        <p:spPr>
          <a:xfrm>
            <a:off x="1170205" y="908720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Стрелка вниз 5"/>
          <p:cNvSpPr/>
          <p:nvPr/>
        </p:nvSpPr>
        <p:spPr>
          <a:xfrm>
            <a:off x="3665032" y="908720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трелка вниз 6"/>
          <p:cNvSpPr/>
          <p:nvPr/>
        </p:nvSpPr>
        <p:spPr>
          <a:xfrm>
            <a:off x="5949864" y="940547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397924"/>
            <a:ext cx="2160240" cy="2319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/>
              <a:t>Японська модель</a:t>
            </a:r>
          </a:p>
          <a:p>
            <a:pPr algn="ctr"/>
            <a:r>
              <a:rPr lang="uk-UA" b="1" dirty="0" smtClean="0"/>
              <a:t>Гармонійний синтез</a:t>
            </a:r>
          </a:p>
          <a:p>
            <a:pPr algn="ctr"/>
            <a:r>
              <a:rPr lang="uk-UA" dirty="0" smtClean="0"/>
              <a:t>Японія, НІК або «малі дракони» Азії – Південна Корея, Гонконг (Сянган), Сінгапур, Тайвань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1397924"/>
            <a:ext cx="1944216" cy="2319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/>
              <a:t>Індійська модель</a:t>
            </a:r>
          </a:p>
          <a:p>
            <a:pPr algn="ctr"/>
            <a:r>
              <a:rPr lang="uk-UA" b="1" dirty="0" smtClean="0"/>
              <a:t>Симбіоз (уживання поруч)</a:t>
            </a:r>
          </a:p>
          <a:p>
            <a:pPr algn="ctr"/>
            <a:r>
              <a:rPr lang="uk-UA" dirty="0" smtClean="0"/>
              <a:t>Індія, Пакистан, Шрі-Ланка, арабські країни, Бруней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20072" y="1399482"/>
            <a:ext cx="1944216" cy="20172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/>
              <a:t>Африканська модель</a:t>
            </a:r>
          </a:p>
          <a:p>
            <a:pPr algn="ctr"/>
            <a:r>
              <a:rPr lang="uk-UA" b="1" dirty="0" smtClean="0"/>
              <a:t>Співіснування</a:t>
            </a:r>
          </a:p>
          <a:p>
            <a:pPr algn="ctr"/>
            <a:r>
              <a:rPr lang="uk-UA" dirty="0" smtClean="0"/>
              <a:t>Країни Африки, Іран, Афганістан, Бангладеш, Лаос, Камбоджа, Бірма.</a:t>
            </a:r>
            <a:endParaRPr lang="uk-UA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7812360" y="940547"/>
            <a:ext cx="12126" cy="43259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652120" y="3717032"/>
            <a:ext cx="180020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Тоталітарний соціалізм  </a:t>
            </a:r>
            <a:r>
              <a:rPr lang="uk-UA" dirty="0" smtClean="0"/>
              <a:t>Північна Корея (КНДР)</a:t>
            </a:r>
            <a:endParaRPr lang="uk-UA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5085184"/>
            <a:ext cx="1800199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Реформований соціалізм </a:t>
            </a:r>
          </a:p>
          <a:p>
            <a:pPr algn="ctr"/>
            <a:r>
              <a:rPr lang="uk-UA" dirty="0" smtClean="0"/>
              <a:t>Китай (КНР), В'єтнам</a:t>
            </a:r>
            <a:endParaRPr lang="uk-UA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391980" y="4792035"/>
            <a:ext cx="82809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Куба</a:t>
            </a:r>
            <a:endParaRPr lang="uk-UA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59633" y="4257092"/>
            <a:ext cx="2232248" cy="540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Таїланд, Малайзія, Філіппіни,  Індонезія</a:t>
            </a:r>
            <a:endParaRPr lang="uk-UA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4806026" y="4257092"/>
            <a:ext cx="8460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17" idx="0"/>
          </p:cNvCxnSpPr>
          <p:nvPr/>
        </p:nvCxnSpPr>
        <p:spPr>
          <a:xfrm>
            <a:off x="4806026" y="4257092"/>
            <a:ext cx="0" cy="5349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806026" y="5152075"/>
            <a:ext cx="0" cy="3651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793116" y="5517232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Прямая соединительная линия 1023"/>
          <p:cNvCxnSpPr/>
          <p:nvPr/>
        </p:nvCxnSpPr>
        <p:spPr>
          <a:xfrm>
            <a:off x="3887924" y="3717032"/>
            <a:ext cx="0" cy="807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7" name="Прямая соединительная линия 1026"/>
          <p:cNvCxnSpPr>
            <a:endCxn id="18" idx="3"/>
          </p:cNvCxnSpPr>
          <p:nvPr/>
        </p:nvCxnSpPr>
        <p:spPr>
          <a:xfrm flipH="1">
            <a:off x="3491881" y="4524563"/>
            <a:ext cx="396043" cy="25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9" name="Прямая со стрелкой 1028"/>
          <p:cNvCxnSpPr/>
          <p:nvPr/>
        </p:nvCxnSpPr>
        <p:spPr>
          <a:xfrm flipV="1">
            <a:off x="1835696" y="3717032"/>
            <a:ext cx="0" cy="5400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1" name="Прямая со стрелкой 1030"/>
          <p:cNvCxnSpPr/>
          <p:nvPr/>
        </p:nvCxnSpPr>
        <p:spPr>
          <a:xfrm flipH="1">
            <a:off x="7452320" y="4257092"/>
            <a:ext cx="3721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Прямая со стрелкой 1032"/>
          <p:cNvCxnSpPr/>
          <p:nvPr/>
        </p:nvCxnSpPr>
        <p:spPr>
          <a:xfrm flipH="1">
            <a:off x="7452319" y="5266481"/>
            <a:ext cx="3721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67066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952" y="7752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99408" y="146883"/>
            <a:ext cx="35012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«Азійські тигри»</a:t>
            </a:r>
            <a:endParaRPr lang="uk-U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2353218"/>
            <a:ext cx="2266856" cy="157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2734" y="3941477"/>
            <a:ext cx="2245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Південна Корея</a:t>
            </a:r>
            <a:endParaRPr lang="uk-UA" sz="2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1038" y="751184"/>
            <a:ext cx="1177100" cy="1449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59704" y="3928505"/>
            <a:ext cx="1231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Тайвань</a:t>
            </a:r>
            <a:endParaRPr lang="uk-UA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403142"/>
            <a:ext cx="2227520" cy="1667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2" y="732518"/>
            <a:ext cx="2266856" cy="1468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0749" y="2340424"/>
            <a:ext cx="2117678" cy="1588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8377" y="4449505"/>
            <a:ext cx="2914402" cy="1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2" y="4591523"/>
            <a:ext cx="2088232" cy="1173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50140" y="5883866"/>
            <a:ext cx="1182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Гонконг</a:t>
            </a:r>
            <a:endParaRPr lang="uk-UA" sz="24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9400" y="2345363"/>
            <a:ext cx="2129167" cy="1596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0048" y="732518"/>
            <a:ext cx="2047869" cy="140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135118" y="3928504"/>
            <a:ext cx="1297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Сінгапур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xmlns="" val="724736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7579" y="0"/>
            <a:ext cx="9218133" cy="6905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4812" y="260648"/>
            <a:ext cx="77381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Закріплення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вивченого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матеріалу</a:t>
            </a:r>
            <a:endParaRPr lang="uk-U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201089"/>
            <a:ext cx="68634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uk-UA" sz="2800" dirty="0" smtClean="0"/>
              <a:t>Закономірне чи випадкове явище розпад колоніальної системи? Обґрунтуйте свою відповідь.</a:t>
            </a:r>
          </a:p>
          <a:p>
            <a:pPr marL="342900" indent="-342900" algn="just">
              <a:buAutoNum type="arabicPeriod"/>
            </a:pPr>
            <a:r>
              <a:rPr lang="uk-UA" sz="2800" dirty="0" smtClean="0"/>
              <a:t>Чому 1960 р. називають «Роком Африки»?</a:t>
            </a:r>
          </a:p>
          <a:p>
            <a:pPr marL="342900" indent="-342900" algn="just">
              <a:buAutoNum type="arabicPeriod"/>
            </a:pPr>
            <a:r>
              <a:rPr lang="uk-UA" sz="2800" dirty="0" smtClean="0"/>
              <a:t>Яка африканська країна та коли здобула незалежність останньою?</a:t>
            </a:r>
          </a:p>
          <a:p>
            <a:pPr marL="342900" indent="-342900" algn="just">
              <a:buAutoNum type="arabicPeriod"/>
            </a:pPr>
            <a:r>
              <a:rPr lang="uk-UA" sz="2800" dirty="0" smtClean="0"/>
              <a:t>Які країни і чому називають новими індустріальними країнами Сходу?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xmlns="" val="4130336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752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32678" y="548680"/>
            <a:ext cx="6233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Домашнє завдання: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844824"/>
            <a:ext cx="8286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dirty="0" smtClean="0"/>
              <a:t>Опрацювати § 21;</a:t>
            </a:r>
          </a:p>
          <a:p>
            <a:pPr marL="457200" indent="-457200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dirty="0" smtClean="0"/>
              <a:t>Випереджальне завдання: підготувати </a:t>
            </a:r>
            <a:r>
              <a:rPr lang="uk-UA" sz="2800" dirty="0" smtClean="0"/>
              <a:t>повідомлення про «Японське «економічне диво».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xmlns="" val="2554541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err="1" smtClean="0"/>
              <a:t>Сесвітня</a:t>
            </a:r>
            <a:r>
              <a:rPr lang="uk-UA" dirty="0" smtClean="0"/>
              <a:t> </a:t>
            </a:r>
            <a:r>
              <a:rPr lang="uk-UA" dirty="0" err="1" smtClean="0"/>
              <a:t>історф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847" y="-8384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07973" y="50721"/>
            <a:ext cx="76841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Список 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використаної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літератури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9184" y="3124352"/>
            <a:ext cx="34527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Інтернет-ресурси</a:t>
            </a:r>
            <a:r>
              <a:rPr lang="uk-UA" sz="3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uk-UA" sz="32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1027192"/>
            <a:ext cx="75707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uk-UA" sz="2000" dirty="0" err="1" smtClean="0"/>
              <a:t>Ладиченко</a:t>
            </a:r>
            <a:r>
              <a:rPr lang="uk-UA" sz="2000" dirty="0" smtClean="0"/>
              <a:t> Т.В. Всесвітня історія: Підручник для 11 кл. </a:t>
            </a:r>
            <a:r>
              <a:rPr lang="uk-UA" sz="2000" dirty="0" err="1" smtClean="0"/>
              <a:t>загальноосвіт</a:t>
            </a:r>
            <a:r>
              <a:rPr lang="uk-UA" sz="2000" dirty="0" smtClean="0"/>
              <a:t>. </a:t>
            </a:r>
            <a:r>
              <a:rPr lang="uk-UA" sz="2000" dirty="0" err="1"/>
              <a:t>н</a:t>
            </a:r>
            <a:r>
              <a:rPr lang="uk-UA" sz="2000" dirty="0" err="1" smtClean="0"/>
              <a:t>авч</a:t>
            </a:r>
            <a:r>
              <a:rPr lang="uk-UA" sz="2000" dirty="0" smtClean="0"/>
              <a:t>. </a:t>
            </a:r>
            <a:r>
              <a:rPr lang="uk-UA" sz="2000" dirty="0" err="1"/>
              <a:t>з</a:t>
            </a:r>
            <a:r>
              <a:rPr lang="uk-UA" sz="2000" dirty="0" err="1" smtClean="0"/>
              <a:t>акл</a:t>
            </a:r>
            <a:r>
              <a:rPr lang="uk-UA" sz="2000" dirty="0" smtClean="0"/>
              <a:t>. (рівень стандарту, академічний рівень). -К.: Грамота, 2011. – 224 с.: іл.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uk-UA" sz="2000" dirty="0" smtClean="0"/>
              <a:t>Васильєва Л.Д., Васильєв О.О. Всесвітня історія. 1 клас: Опорні конспекти: Посібник для вчителів та учнів загальноосвітніх шкіл, гімназій, ліцеїв./За ред. О.В. </a:t>
            </a:r>
            <a:r>
              <a:rPr lang="uk-UA" sz="2000" dirty="0" err="1" smtClean="0"/>
              <a:t>Гісема</a:t>
            </a:r>
            <a:r>
              <a:rPr lang="uk-UA" sz="2000" dirty="0" smtClean="0"/>
              <a:t>. – </a:t>
            </a:r>
            <a:r>
              <a:rPr lang="uk-UA" sz="2000" dirty="0" err="1" smtClean="0"/>
              <a:t>Кам</a:t>
            </a:r>
            <a:r>
              <a:rPr lang="en-US" sz="2000" dirty="0" smtClean="0"/>
              <a:t>’</a:t>
            </a:r>
            <a:r>
              <a:rPr lang="uk-UA" sz="2000" dirty="0" err="1" smtClean="0"/>
              <a:t>янець-Подільський</a:t>
            </a:r>
            <a:r>
              <a:rPr lang="uk-UA" sz="2000" dirty="0" smtClean="0"/>
              <a:t>: Абетка. 2002.-160 с.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3642977"/>
            <a:ext cx="590956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ukrmap.su/ru-wh11/1294.html</a:t>
            </a:r>
            <a:endParaRPr lang="uk-UA" sz="2000" dirty="0" smtClean="0"/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r>
              <a:rPr lang="ru-RU" sz="2000" dirty="0" smtClean="0"/>
              <a:t> </a:t>
            </a:r>
            <a:r>
              <a:rPr lang="en-US" sz="2000" dirty="0">
                <a:hlinkClick r:id="rId4"/>
              </a:rPr>
              <a:t>http://tonkosti.ru/</a:t>
            </a:r>
            <a:r>
              <a:rPr lang="ru-RU" sz="2000" dirty="0" err="1" smtClean="0">
                <a:hlinkClick r:id="rId4"/>
              </a:rPr>
              <a:t>Выставка_керамики_в_Ульсане</a:t>
            </a:r>
            <a:endParaRPr lang="ru-RU" sz="2000" dirty="0" smtClean="0"/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2000" dirty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bambooclub.livejournal.com/28458.html</a:t>
            </a:r>
            <a:endParaRPr lang="uk-UA" sz="2000" dirty="0" smtClean="0"/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2000" dirty="0">
                <a:hlinkClick r:id="rId6"/>
              </a:rPr>
              <a:t>http://www.vsesmi.ru/news/6407651/10298990</a:t>
            </a:r>
            <a:r>
              <a:rPr lang="en-US" sz="2000" dirty="0" smtClean="0">
                <a:hlinkClick r:id="rId6"/>
              </a:rPr>
              <a:t>/</a:t>
            </a:r>
            <a:endParaRPr lang="uk-UA" sz="2000" dirty="0" smtClean="0"/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endParaRPr lang="uk-UA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3452378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752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14414" y="142852"/>
            <a:ext cx="6675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Очікувані результати: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7" y="1628800"/>
            <a:ext cx="667995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dirty="0" smtClean="0"/>
              <a:t>Навчитеся визначати причини розпаду колоніальної системи;</a:t>
            </a:r>
          </a:p>
          <a:p>
            <a:pPr marL="285750" indent="-28575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dirty="0" smtClean="0"/>
              <a:t>Розрізнятимете етапи деколонізації;</a:t>
            </a:r>
          </a:p>
          <a:p>
            <a:pPr marL="285750" indent="-28575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dirty="0" smtClean="0"/>
              <a:t>Визначатимете шляхи розвитку незалежних держав;</a:t>
            </a:r>
          </a:p>
          <a:p>
            <a:pPr marL="285750" indent="-28575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2800" dirty="0" smtClean="0"/>
              <a:t>Зможете порівнювати розвиток нових індустріальних країн.</a:t>
            </a:r>
          </a:p>
          <a:p>
            <a:pPr marL="285750" indent="-285750">
              <a:buClr>
                <a:srgbClr val="002060"/>
              </a:buClr>
              <a:buFont typeface="Wingdings" pitchFamily="2" charset="2"/>
              <a:buChar char="v"/>
            </a:pPr>
            <a:endParaRPr lang="uk-UA" dirty="0" smtClean="0"/>
          </a:p>
          <a:p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000108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Після цього уроку ви…</a:t>
            </a:r>
            <a:endParaRPr lang="uk-UA" sz="32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228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952" y="-8384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18682" y="620688"/>
            <a:ext cx="6462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Проблемне питання: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2888" y="2276872"/>
            <a:ext cx="721825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 ви вважаєте, </a:t>
            </a:r>
          </a:p>
          <a:p>
            <a:pPr algn="ctr"/>
            <a:r>
              <a:rPr lang="uk-UA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розпад </a:t>
            </a:r>
            <a:r>
              <a:rPr lang="uk-UA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колоніальної системи</a:t>
            </a:r>
            <a:endParaRPr lang="uk-UA" sz="3600" b="1" cap="none" spc="0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явище закономірне  </a:t>
            </a:r>
            <a:r>
              <a:rPr lang="uk-UA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  випадкове</a:t>
            </a:r>
          </a:p>
          <a:p>
            <a:pPr algn="ctr"/>
            <a:r>
              <a:rPr lang="uk-UA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розпаду ?</a:t>
            </a:r>
            <a:endParaRPr lang="uk-UA" sz="36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680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952" y="-8384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51934" y="620688"/>
            <a:ext cx="37962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 уроку: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772816"/>
            <a:ext cx="626865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42950" indent="-742950">
              <a:buAutoNum type="arabicPeriod"/>
            </a:pPr>
            <a:r>
              <a:rPr lang="uk-UA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Етапи деколонізації.</a:t>
            </a:r>
          </a:p>
          <a:p>
            <a:pPr marL="742950" indent="-742950">
              <a:buAutoNum type="arabicPeriod"/>
            </a:pPr>
            <a:r>
              <a:rPr lang="uk-UA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Шляхи розвитку незалежних держав.</a:t>
            </a:r>
          </a:p>
          <a:p>
            <a:pPr marL="742950" indent="-742950">
              <a:buAutoNum type="arabicPeriod"/>
            </a:pPr>
            <a:r>
              <a:rPr lang="uk-UA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Нові індустріальні країни.</a:t>
            </a:r>
            <a:endParaRPr lang="uk-UA" sz="36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301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848" y="7752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9037" y="260648"/>
            <a:ext cx="76450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Актуалізація опорних знань</a:t>
            </a:r>
            <a:endParaRPr lang="uk-UA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7700" y="1495088"/>
            <a:ext cx="62646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3200" dirty="0" smtClean="0"/>
              <a:t>Пригадайте, які країни Азії та Африки були колоніями до Другої світової війни;</a:t>
            </a:r>
          </a:p>
          <a:p>
            <a:pPr marL="571500" indent="-571500" algn="just">
              <a:buClr>
                <a:srgbClr val="002060"/>
              </a:buClr>
              <a:buFont typeface="Wingdings" pitchFamily="2" charset="2"/>
              <a:buChar char="v"/>
            </a:pPr>
            <a:r>
              <a:rPr lang="uk-UA" sz="3200" dirty="0" smtClean="0"/>
              <a:t>Пригадайте, які форми має національно-визвольний рух.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xmlns="" val="319415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952" y="-8384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носка со стрелкой вниз 4"/>
          <p:cNvSpPr/>
          <p:nvPr/>
        </p:nvSpPr>
        <p:spPr>
          <a:xfrm>
            <a:off x="1146615" y="612379"/>
            <a:ext cx="6806863" cy="143123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ПРИЧИНИ РОЗПАДУ КОЛОНІАЛЬНОЇ СИСТЕМИ: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46617" y="2043609"/>
            <a:ext cx="6806862" cy="2376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uk-UA" sz="2000" dirty="0" smtClean="0"/>
              <a:t>Історична вичерпаність колоніалізму (втрата економічної ефективності);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2000" dirty="0" smtClean="0"/>
              <a:t>Зростання в роки Другої світової війни національної свідомості і активізація національно-визвольних рухів;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2000" dirty="0" smtClean="0"/>
              <a:t>Активізація підтримки США і СРСР країн, які боролися за незалежність .</a:t>
            </a:r>
          </a:p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88984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30" y="7752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77640" y="332656"/>
            <a:ext cx="73448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Етапи деколонізації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9920024"/>
              </p:ext>
            </p:extLst>
          </p:nvPr>
        </p:nvGraphicFramePr>
        <p:xfrm>
          <a:off x="1201676" y="1022693"/>
          <a:ext cx="6696744" cy="2262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148"/>
                <a:gridCol w="2304256"/>
                <a:gridCol w="2606340"/>
              </a:tblGrid>
              <a:tr h="84445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І етап</a:t>
                      </a:r>
                    </a:p>
                    <a:p>
                      <a:pPr algn="ctr"/>
                      <a:r>
                        <a:rPr lang="uk-UA" dirty="0" smtClean="0"/>
                        <a:t> (1945 – 1955рр.)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ІІ етап</a:t>
                      </a:r>
                    </a:p>
                    <a:p>
                      <a:pPr algn="ctr"/>
                      <a:r>
                        <a:rPr lang="uk-UA" dirty="0" smtClean="0"/>
                        <a:t>(1955</a:t>
                      </a:r>
                      <a:r>
                        <a:rPr lang="uk-UA" baseline="0" dirty="0" smtClean="0"/>
                        <a:t> – кін.60-х рр. ХХ ст.)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ІІІ ст.</a:t>
                      </a:r>
                    </a:p>
                    <a:p>
                      <a:pPr algn="ctr"/>
                      <a:r>
                        <a:rPr lang="uk-UA" dirty="0" smtClean="0"/>
                        <a:t>(70-ті – поч. 90-х рр. ХХ ст.)</a:t>
                      </a:r>
                      <a:endParaRPr lang="uk-UA" dirty="0"/>
                    </a:p>
                  </a:txBody>
                  <a:tcPr/>
                </a:tc>
              </a:tr>
              <a:tr h="1347891">
                <a:tc>
                  <a:txBody>
                    <a:bodyPr/>
                    <a:lstStyle/>
                    <a:p>
                      <a:r>
                        <a:rPr lang="uk-UA" dirty="0" smtClean="0"/>
                        <a:t>11</a:t>
                      </a:r>
                      <a:r>
                        <a:rPr lang="uk-UA" baseline="0" dirty="0" smtClean="0"/>
                        <a:t> країн Азії та 1 в Африці</a:t>
                      </a:r>
                      <a:endParaRPr lang="uk-UA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Північна і Тропічна Африка (1960 р. – «Рік Африки»)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Південь Африки, Латинська  Америка,</a:t>
                      </a:r>
                    </a:p>
                    <a:p>
                      <a:r>
                        <a:rPr lang="uk-UA" dirty="0" smtClean="0"/>
                        <a:t>Тихоокеанський регіон (1990 р. – Намібія)</a:t>
                      </a:r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74085" y="3645024"/>
            <a:ext cx="431480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 smtClean="0"/>
              <a:t>Деколонізація</a:t>
            </a:r>
            <a:r>
              <a:rPr lang="uk-UA" sz="2000" dirty="0" smtClean="0"/>
              <a:t> – процес надання незалежності та повного суверенітету домініонам, підмандатним територіям, залежним територіям, колоніям.</a:t>
            </a:r>
            <a:endParaRPr lang="uk-UA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88894" y="3356992"/>
            <a:ext cx="2295474" cy="1490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1997 р. – Гонконг – Сянган</a:t>
            </a:r>
          </a:p>
          <a:p>
            <a:pPr algn="ctr"/>
            <a:r>
              <a:rPr lang="uk-UA" dirty="0" smtClean="0"/>
              <a:t>1975р. (2002р.) – Східний Тімор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97332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1922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0"/>
            <a:ext cx="8167027" cy="5643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7158" y="5715016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</a:pP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Користуючись підручником </a:t>
            </a: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покажіть </a:t>
            </a: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карті країни, що отримували незалежність у різні періоди деколонізації.</a:t>
            </a:r>
            <a:endParaRPr lang="uk-UA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9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8"/>
            <a:ext cx="9144000" cy="68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16632"/>
            <a:ext cx="849694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Шляхи (моделі) розвитку незалежних держав</a:t>
            </a:r>
            <a:endParaRPr lang="uk-UA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739714"/>
            <a:ext cx="684076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50 – 80-ті рр. ХХ століття</a:t>
            </a:r>
            <a:endParaRPr lang="uk-UA" dirty="0"/>
          </a:p>
        </p:txBody>
      </p:sp>
      <p:sp>
        <p:nvSpPr>
          <p:cNvPr id="6" name="Стрелка вниз 5"/>
          <p:cNvSpPr/>
          <p:nvPr/>
        </p:nvSpPr>
        <p:spPr>
          <a:xfrm>
            <a:off x="1629384" y="1134472"/>
            <a:ext cx="4846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трелка вниз 6"/>
          <p:cNvSpPr/>
          <p:nvPr/>
        </p:nvSpPr>
        <p:spPr>
          <a:xfrm>
            <a:off x="4451133" y="1113267"/>
            <a:ext cx="4846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Стрелка вниз 7"/>
          <p:cNvSpPr/>
          <p:nvPr/>
        </p:nvSpPr>
        <p:spPr>
          <a:xfrm>
            <a:off x="6777956" y="1113267"/>
            <a:ext cx="4846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473307"/>
            <a:ext cx="3024336" cy="1307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u="sng" dirty="0" smtClean="0"/>
              <a:t>Ринкова економічна модель</a:t>
            </a:r>
          </a:p>
          <a:p>
            <a:pPr algn="ctr"/>
            <a:r>
              <a:rPr lang="uk-UA" dirty="0" smtClean="0"/>
              <a:t>Індія, Пакистан,</a:t>
            </a:r>
          </a:p>
          <a:p>
            <a:pPr algn="ctr"/>
            <a:r>
              <a:rPr lang="uk-UA" dirty="0" smtClean="0"/>
              <a:t>Цейлон, Південна Корея, Тайвань, Нігерія та ін.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93349" y="1467242"/>
            <a:ext cx="1800200" cy="13136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u="sng" dirty="0" smtClean="0"/>
              <a:t>Радянська соціалістична модель</a:t>
            </a:r>
            <a:endParaRPr lang="uk-UA" u="sng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868144" y="1470472"/>
            <a:ext cx="2160239" cy="13104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u="sng" dirty="0" smtClean="0"/>
              <a:t>Традиціоналістична модель</a:t>
            </a:r>
          </a:p>
          <a:p>
            <a:pPr algn="ctr"/>
            <a:r>
              <a:rPr lang="uk-UA" dirty="0" smtClean="0"/>
              <a:t>Іран, Афганістан</a:t>
            </a:r>
            <a:endParaRPr lang="uk-UA" dirty="0"/>
          </a:p>
        </p:txBody>
      </p:sp>
      <p:sp>
        <p:nvSpPr>
          <p:cNvPr id="12" name="Овал 11"/>
          <p:cNvSpPr/>
          <p:nvPr/>
        </p:nvSpPr>
        <p:spPr>
          <a:xfrm>
            <a:off x="323528" y="3356992"/>
            <a:ext cx="2664296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Ортодоксальний марксистсько-ленінський соціалізм: Китай, Північна Корея, В'єтнам</a:t>
            </a:r>
            <a:endParaRPr lang="uk-UA" dirty="0"/>
          </a:p>
        </p:txBody>
      </p:sp>
      <p:sp>
        <p:nvSpPr>
          <p:cNvPr id="13" name="Овал 12"/>
          <p:cNvSpPr/>
          <p:nvPr/>
        </p:nvSpPr>
        <p:spPr>
          <a:xfrm>
            <a:off x="3131840" y="3356992"/>
            <a:ext cx="2592288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Під впливом марксистського соціалізму: Лаос,Камбоджа, Бірма, Ангола, Ефіопія, Алжир</a:t>
            </a:r>
            <a:endParaRPr lang="uk-UA" dirty="0"/>
          </a:p>
        </p:txBody>
      </p:sp>
      <p:sp>
        <p:nvSpPr>
          <p:cNvPr id="14" name="Овал 13"/>
          <p:cNvSpPr/>
          <p:nvPr/>
        </p:nvSpPr>
        <p:spPr>
          <a:xfrm>
            <a:off x="5868144" y="3356992"/>
            <a:ext cx="2664296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«Немарксистський соціалізм»: Сирія, Ірак, Лівія, Єгипет, Індонезія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443035" y="2856644"/>
            <a:ext cx="1001173" cy="5686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572000" y="2780928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2699792" y="2856644"/>
            <a:ext cx="1093557" cy="5003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8902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641</Words>
  <Application>Microsoft Office PowerPoint</Application>
  <PresentationFormat>Экран (4:3)</PresentationFormat>
  <Paragraphs>94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Сесвітня історф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Пользователь</cp:lastModifiedBy>
  <cp:revision>47</cp:revision>
  <dcterms:created xsi:type="dcterms:W3CDTF">2015-02-14T10:33:06Z</dcterms:created>
  <dcterms:modified xsi:type="dcterms:W3CDTF">2015-02-20T12:28:38Z</dcterms:modified>
</cp:coreProperties>
</file>