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6" r:id="rId3"/>
    <p:sldId id="267" r:id="rId4"/>
    <p:sldId id="269" r:id="rId5"/>
    <p:sldId id="271" r:id="rId6"/>
    <p:sldId id="259" r:id="rId7"/>
    <p:sldId id="260" r:id="rId8"/>
    <p:sldId id="261" r:id="rId9"/>
    <p:sldId id="264" r:id="rId10"/>
    <p:sldId id="276" r:id="rId11"/>
    <p:sldId id="263" r:id="rId12"/>
    <p:sldId id="273" r:id="rId13"/>
    <p:sldId id="274" r:id="rId14"/>
    <p:sldId id="262" r:id="rId15"/>
    <p:sldId id="275" r:id="rId16"/>
    <p:sldId id="278" r:id="rId17"/>
    <p:sldId id="265" r:id="rId18"/>
    <p:sldId id="272" r:id="rId19"/>
    <p:sldId id="279" r:id="rId20"/>
    <p:sldId id="277" r:id="rId2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B0FA3-042E-4016-92DD-ACB4ED94DBB4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4970D-4F9A-4DE3-99AF-EDDFE101B2A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A46F168-411F-4E24-92FE-F09D6F54573A}" type="datetimeFigureOut">
              <a:rPr lang="uk-UA" smtClean="0"/>
              <a:pPr/>
              <a:t>07.02.2017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237448F-18A0-466A-9B68-A00089502218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1628800"/>
            <a:ext cx="46805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 періодичної системи хімічних елементів</a:t>
            </a:r>
            <a:endParaRPr lang="uk-UA" sz="36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4077072"/>
            <a:ext cx="4644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учителя хімії 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Іваньківської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Дубини Наталії Миколаївни</a:t>
            </a:r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periodic-tabl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" name="Рисунок 4" descr="periodic-table-1-1024x59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404664"/>
            <a:ext cx="8496944" cy="4945487"/>
          </a:xfrm>
          <a:prstGeom prst="rect">
            <a:avLst/>
          </a:prstGeom>
        </p:spPr>
      </p:pic>
      <p:sp>
        <p:nvSpPr>
          <p:cNvPr id="31748" name="AutoShape 4" descr="periodic-table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395536" y="5373216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Спіралеподібна періодична система у травневому випуску журналу </a:t>
            </a:r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“Life”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1949 року. Автором таблиці є відомий американський хімік Джон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Дрюрі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Кларк</a:t>
            </a:r>
            <a:endParaRPr lang="uk-UA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58613" y="260648"/>
            <a:ext cx="8064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Спіралеподібдна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таблиця Теодора </a:t>
            </a:r>
            <a:r>
              <a:rPr lang="uk-UA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Бенефі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1960 року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s://upload.wikimedia.org/wikipedia/commons/thumb/8/8e/Elementspiral.svg/800px-Elementspiral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7436"/>
            <a:ext cx="7859890" cy="514198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48281"/>
          <a:stretch>
            <a:fillRect/>
          </a:stretch>
        </p:blipFill>
        <p:spPr bwMode="auto">
          <a:xfrm>
            <a:off x="434862" y="548680"/>
            <a:ext cx="831360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27584" y="4913292"/>
            <a:ext cx="77768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Чарльза </a:t>
            </a:r>
            <a:r>
              <a:rPr lang="uk-UA" sz="2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Джаннет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1928 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року 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кільцева схема елементів (</a:t>
            </a:r>
            <a:r>
              <a:rPr lang="en-US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TROPE) </a:t>
            </a:r>
            <a:r>
              <a:rPr lang="uk-UA" sz="2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Александера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Брауна, 2004-2009 рр.</a:t>
            </a:r>
          </a:p>
          <a:p>
            <a:pPr algn="ctr"/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ADOMA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2" name="AutoShape 4" descr="ADOMA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4" name="AutoShape 6" descr="ADOMA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6" name="AutoShape 8" descr="ADOMA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58" name="AutoShape 10" descr="химическая Галакти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" name="Рисунок 9" descr="химическая-Галактика-768x5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76671"/>
            <a:ext cx="7759139" cy="48965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5589240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Хімічна галактика Філіпа Стюарта 2004 року</a:t>
            </a:r>
            <a:endParaRPr lang="uk-UA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7056784" cy="58326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616530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Спіралевидна</a:t>
            </a:r>
            <a:r>
              <a:rPr lang="uk-UA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періодична таблиця Олександра </a:t>
            </a:r>
            <a:r>
              <a:rPr lang="uk-UA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Макеєва</a:t>
            </a:r>
            <a:r>
              <a:rPr lang="uk-UA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2011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р. 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AutoShape 4" descr="data:image/jpeg;base64,/9j/4AAQSkZJRgABAQAAAQABAAD/2wCEAAkGBxMSEhUSEhMVFRUXGBcXGBcYFxgaFxYaHRcYGBcfGB0YHSggGBslHxoVIjEiJSorLi4wGSA3ODMtNygtLi0BCgoKDg0OGxAQGy0mICItLS0tLS0tLS0tLS0tLTAtLS0tLS0vLS0tLS0tLS0tLS0rLS0tLS4tLS0tLS0tLS0tLf/AABEIAKgBLAMBIgACEQEDEQH/xAAcAAABBAMBAAAAAAAAAAAAAAAFAAEEBgIDBwj/xABLEAACAgAEAwUFBQQHBQUJAAABAgMRAAQSIQUxQQYTIlFhFDJxgZEHI0JSoVNisdEzQ3KCkpPBorLS4fAVJGOD8RclJjREVHOzwv/EABkBAAIDAQAAAAAAAAAAAAAAAAABAgMEBf/EAC0RAAICAQMDAQYHAQAAAAAAAAABAhEDEiExBEFRMgUTImHB8BRxgZGhsdHh/9oADAMBAAIRAxEAPwDjdYV4djz9cY4gSHvDYWFgGPhA4RxiMAjLDE4l8L4ZNmZO7y8Tyt+VASR8eij1NYvXDfsrcb53Mplx4aRF72Rr1eHYhQ3hPLViLnFOm9x7nO8NjufAewHDPCz5XNMgKjvMyxUSaleqSMryIQUR+Mc98G8jwjIL7QqwZV9IO0cEdoAX94ldjWkc/wAPQ3iqXUwXYek84ah5j64WseYx6eSOEZmliUJ7vdezx1q5WCBsL63154xiiTvYAIdK6BadxGwfnvqGy9OZHL6x/Ex8BpPMRceYwiw8xj03nBRQKjRg6thAr2e8fqoIG3ryHzxKz4oeFWj8b3piDX41/JdbAj54f4mIaTy0XHmMZah5jHqjOtSt4WjIZQWEQbfu0NkIdt/PbpjDNKQmwddMcVuEtjese7erc1zF4f4heA0nloMMI49K8YmaEBiGJEaE8gWBeSthe4BHPyxyP7T86ZvZ3KsrXJatdgDSB/1WJRy6nVfyRexR8MThhjIjFwDYWEDhzgDYbCwwOHwAK8LCvCwAPWGwrw9YQDXh8MBh8ACrDE4fDYAHvDFsdZ+zvsvlszw3MzypckQbSfhHq3HXfGnsPwPL5rNpDNGpQq5IAA5LY3AxS81SSrk6uL2XrxSya/Qk3t5V7HLScNjrnDOzmWfixybRKYhJKtcjSozLvz6Ym9teE8IgSSLLJWZRlBBEhA38W7DSdsL3+zlXHzG/ZUvexxKVuST2TpJ939TipbCrHoPMdmeDZfL5eXNQkGVFOxkNtoVm2XlzxxLtFoXMyiPZNRKCvw/h/SsWxnvTMeXpXDG8m9XVtUu/Dv5Ao4QwsIYkZh6wjhwcJRewBJ5UOZPTAIxvF87I/ZzJPUua1QxbUnKWQfD8C/Hf+OLP2B+z8QAZjNoGm5pGRtD6sORk/h8cW+biFSaCjaR7z+p92urEnYAbk8gaOMOfq6+HH+/+G3p+nXqmRUyMOWi9njc5aNmBUR0GlY+Hu9TdWbRRJ5sR1xnwvNOgi7mHuU8DVLreX70gvqQeJW1bXy5nltgh3DkCRrQIdWkf0jD8Vke6augN7rcViHNK6SlJJQBvWXy6au8Vg0YLsws77nfY1vjFG3u/v7+Y8lJtLg2ZiZcutSZkmW/D30q6ydepajTVv4gN66XWJDI5fMK01KQG8JNElTGAo3Gk0xO/MDEbh/D6FxrBAzGrZO8nPiYS1YLbsSfS+W25HJZaXUrjLE6Ywh1kqCwYAkKxqiuo7i7rGuWMy2YLL96D3vhMajVok1aC4UqG/Pq5da9Ma1QExN3h0iNrYK+tRqGsArRFmqoefTEiLgTkqxhjFJTAnmwoBhpbbwgivXGZ4E5aN2ih8AOofmIA0G72rcnzxJQTXAaiMtXCyuxXXMSxR20UDuK921scjZ9bxtlVPDUhb75SNSk6W3Ebbjaup+uJEfDQxBZYrDNq0vzUliBs21Ej5Y3ycOkcC0j9/V4W5qeY+e364ah2oNQOzUaFJQspbUykq62SDp/NpIIbeugHLljPMwI4kuQuxjUMpU6WOo6qU11AI3+GCM/DpXVlZY7tCvWqAB5/A/XGWZ4dKx2VB4VC8/CQx6X+U1h+7+QtQD4tKisWLZiRqVT3UerxW55FfCvh58sc17UJDPmo1aOUgLIamXRy7sbaKvmcdX4rw3vG0P8AdhVAAVwAwLNQbV7/AMOl4o3ajgTHORBZC/eJMaeTUFGqPZdINe9yxLCqyJUV5L0topGa4VCpI9kUgV4tTAf7/nQwstwvLuaOV0ir1a2rpts3qfpg3JkAo7sywgL5ynaiedrYog/TEdeFqSg1QkjZQJSeQPpvsD9MdBxRm1SB54BlmchYui0Nb1vrs8/QYwl4Hl129ncjles0fhZvBuPhDEsng0hUHvtytq3C30/XG2TKq6U0kBU8ql9Nq29cbccYe7VpWWRsAp2cy5YgwOtC7LtR3qtyMbY+zGWJI0EVVeNvKz1wXnyKyOpMkWqwABLzJogcr6jE/IcEc6tOkgaRu52pV/d354bjjXZF0N2VeXsvlh+E/wCJv54HNwWA/wBTMP7w9f5fri85ngLA943ditrMlDf4isRm4IWIa0aiKVZF3s31ryxFrF4RdpRT4+y0cilo3kXcjxqOn02wPznZadN10yD0NH6N/ocdCznDJRpIV1r93UGHWyt18cRHI03qBbka8/8ATCeHFLZA4o5e8ZUkMCp8iCP44xJx06Lhkcsf3qhtW/iHIfho8xtX1xVeOdlyltAda/lPvD4fmxRk6WUd1ujPqVlaDYQOFh6xlJM7j9kak8IzoAJJDUBzJMNCsRfs3ykkfEIu8jdLSStSlb8G9WN+mKT2R+0XMcOiMUMcZDGyXsm+W1emJ+Y+1rNvNFO0cWuIOFoEDxgA358sUSxttPw/qdnF10YQyY9qnFK97TUa8eS4cKH/AMQf+fN/+qTGr7TOIQvO8KQBJEkJkkFXJaDnW/Uc8Dex7ZzPStxGDu1lWVrBFgMy6brbYhiMS+K9l83PLJLI0ZcgO9bCtPMb+S4x5MqgnB+fB1MWfp5dRDM5bRgl43/Lxv3LvxTOMnD8ppyZzReBBSqWMdwr4tkb/THnTj0ZWdlYEEUCCKIIFEEHkcd04dPxZYYkieHQFCIe7HJRpF2f3eeOK9uY3TPTrMQZNVuRsNTDUa+Zxq6fLDLkuL7eDjdWlHBLHt6r2bb79uF+gEwsPpwxxq5OXYgcdO7BdnRllTMzLeYlUnLoQPulo/eODyPlfIH1xX/s07Ne2ZnvJFuCEhm8nbmievKz6D1x2qXKoheUgbrTE7+EdPQegxh6nqFF6F9/I1dPh1fFI08MYJCBreUknck6mYkkgBjYHkDyA3wUy0OgGWUjUN/RL2pNrJPnzN1yoYDSxBF7pB3Vp4mBr2eM9FJO0h8NkHa1G4F4OQZtJIV0ePUD7+2w2ZpLGwHXz6YxvH38mieW9jXleIh91Q7/ANHVEyeZAvajYJO3I3iBDlJIS0cWX+8LFjpYRrTbgySAa2rlQq9J97c4sSCLLrqYgsebfiehdIB0ABpR+pO+jPyqZIyhLG1sKSNibTWeQUnajuQ5oWMTjBLZIzSnZA4Dm+5f+ljkWcllSGOkUKNLFWHvbqbve/obOc0gGouoHmSAP164r8zrDqjCkVbFIwY411EMxeSrs6rvw3vtd1s4e6KdcghQvZjMRJcqq25dq8VVz9fPGmCaXxFLoM/9ow/tU/xD+eNcuejNASRFTYe2F6aPKvWvleN6tIORD/HZvqNj9Bjbl8wGJG4YblTsQPPyI9ReNEIxfDIOyvtkoGkojLmAqQwsaiT0FH3fP54nQZoq2hWgEI0hKY6goG+3IVsB6YyzTGfUYpni7sujUo5it9zW1evPEXJRuYxIczMQrWRpQs1EWDpvY7jbz6ViemgsL+1x/tF+owzZ+IC+8T/EP54ePNBl1C626b7gEbfMYh5+MtQdmXUQF08kINgsb8RNfAfrge3cAPxqMZi2UQFq+7Mp9zxKNwD1UyfUA9cVXieSjhz0Rijy8dw5gAx3yDxade/Kiv1OLZGZLc+0z6UdbGmNr+90hVok6TpIN70w9caeMSF89lioP9BnAR12ky6nFEF8aCT+EoecyQaPxLEJC3ibSCpBYlrscyp8uZONIyqDQUWEOpBYkehsqQNjufqcWfiuXbSMx7RMiPppAFAXVuBTEHlz388aUg7nRI80jLIAqqy0BdvZrqBtjdqRmYETX4wGj7zRH6pqt7v0xsmyKmMKqwK3XZQtAGqBBHl9MWHL59SXl30iOPoQfemG4+WIvEg8cfenMT6WvSEUXupYUDW4Hn5csaoy+AnFgjM5JQytEsF7klqsNXhr5/pgxwzMINYLqDqHUfkS8STJ7O+qbMSuCjUpUAeEgk3d3Qr54O8EAImIJrWDvsd4Yj/rhSk6LsfJWZpEZyGaNo6FC/EGv05isQVyERmPhg0EeEq1NQC0DvfPWfpi0Zh/aJWSDNPCYiySKIwQTYprcVQo8vPAyF3ZWlOc8AIUiSJNPuBgQVLbUdwfXlYxDUXkbhsSQyNEkcmlhr1kkpYCrpF8tqND1xr41k0k8LINTEKDyYDm243HhBr1rFpy/DoXVT4dQ8LPGdPiUlX9ygaYMKI6csBp+GOZGZCZFS0ANKxPvPpOyt+Fd9PI74lBp7EckqRXM9wx0Fp4x5Gg/wAuQb9PngJHKSzAqAo5efqCOhBxcc9OFABVzbBWNV3d8iwO43ofPALi8amSqKGhUm2lzyCtX8f9N8bIZK7mGrdlP7Q8HSYkx+Gar8g/of3tsU5kIJDAgjYg8wcdCz2WZ3CkUFvfqrCq+P8ADAnj/B2kjE1DvVB1hd9YHX+1XTGfqcGq5RRbGXkqVYYjGQbDNvjnFnJaOy3bvM8PjaKAR6WbUSykm9vX0xPj+1HOhiwENkUfC248jbYo+FiuWDHJ20WLLOOyZeYPtVzyDSohA320t1JJ/FvuTiq8c4s+aneeQKHei2kULAA6/AYgHGQOHDDjg9kKWSUvU7MS2Ei36+mEdsFuyrKM3E7LrVGEhUmgdJsb0a3rpix3WxBbujufY3gfseUjhI8dapD5yNRb5DYfLBbIZK5WBZmVWDtZumrwKByAUU3x04EZLtTl5PeJiO5p6AP9lh4T8Lv0xbOHQ6IhfvHxMb6tuQPQbAegGOFpmpNzVM6U2lFRiPPmFGo2CRQKiixv3F+JJFX54r+fYNry9DQADmCANLA7JEp3CoN71ACtR6Ng7w7JJ3zsopVNn1kYWefKlN7bXKTzwlzMQaaKFRrDgN4QEaRxqN+dL4m9PPGiEaM0pdiNn5MuqI7BIkhVW7xxQy6lRQAP46qgdhQY9LKSLCo7kEAuOV23iumJ8zTUTzIwBIZh3yoZokfwLy7x78Uj6R53QqtwDtdPxSV58w0OTUI9AZjMHkg6oCpBEmy2Rv4QLFErpWPsipsbjHaeKEMsz6ywMRiA0/eVRXvOjGmKqLY6htywJTjHFJQBlMgyRA+EsEh8JU2B351atZG+iqB8xVm4L2fgyTWFZ3MdmZhqlJVQGAoeG1CnSoF6SdzviPDke9jEwlmmNg1LUYBCWvgGkcypIJrn8tCxeSOpdiryL2iofdKfDW2Zju9QN7IOgIoeeBOc43xWFw04SECSrlzLooDR2BqZK02Pe6sK8sdNgy0cUoeKMMdNau9PUrq8JY+V3Xn54lrMCrLWqSRWcIwOkiqUNtQFBbHxw3DxsGv7pHG4O2/EKWpsu/hgNDOxWSZGVrDDm22ockABFXjKbtvxgBiIGcBZjqilSQUrgM/gU2qe75G73wa459m+UzE6vlVTLZiNkkky5QNBIurxUjeEWFYUCFNeurHPO1PZLPtmJ50gjfxsWGUIPd9KMYPeIfMVzvEdNPn+/wDQ1fewYzX2rZxWKzJPCw1UupAy2oC7SQ3sbPreNC/abmpGVVzecQswAAiy0nNaoARgli9UPI+eKjD2nzkdo0rOLa45gJQCV0G1lBptO14N9lOI5eTO5dhA2WlWRWVoCzRkLGdQeIkmm02xVuRb44bjQWER234kSVTiqhwVUrNFHCQxJDAl49I0nmSRzwO4p2r4wjpNLmH1Kj6JEWEroZlD0yLWksqc/TzwM4/w6aR3zgdcykjBmliN6WZSwV195WCqb2I2u8A8pmnhcSRO0bgghlJB2II+O4B+Qw0u6YtvBaYPtC4k7qHzkmkkWdEXn6pWNeY7f8RUsq5titkC44dxf9j+GNHCeJxzzxrmYgWLJ9/CFjlFMXJI9yUnqWF0BviNnODd4rT5aQTx2CwAqVC7PQeM7kgLuVBG+Hq8kNO5LXt9xLUW9qNsACe7h3AuvwerfXE/hPbjiEj6XzhVQrNfdQmgBZ/q8UsLXPBLJxacvPMRz0QqSARqbxN1sEKLBrFsG0wpBz/2lcTBr2lT/wCTFX+7jFPtH4mt6cwBqNt91FuaC9V8lGKmRhjiLk2MtMn2icTO5zZ+UcO3y0YLcW7d8Qy0ojXOLP4VLXFFQY7kbKNqI69cVTs7EpnDv/RxK0zDUqkiMaqXUCCxNAA88DszK0jtI5tnZmY7bliS3LbmTh20Ss6hwT7ZHQacxlY2G9GE6BfPdGsbkmyCMX/s12ky2agvLyd4yLqdKqW+bEod9ze4235483LjdlM08TrLExSRDauppgfj/phwyNMjK5Lc9I594pIRMxKjSDrrcA9COo9Pn64qOdjZyotShFt5MCdmU8zyqtqJ35b49k+2D8SjGXeQRZlKJoDTOg94qOjje05G+RHK0nhMehkS1YMWWyTpY71ROykAeHy35742QnZTVFDeCQEoVJKDZ62dbPh6eIdNv44hx5k6ipoA0VIINgjFgAcSNqsgn/ARswPzFfT4mDnYAsljk/6N1Hz541Y2RZz/ALUcMEEupfcksgflPUYDXjonHch7REY0Ul+aAAliw5AAc8c6XljndVjUMjoug9hYWFh8ZiYsLCwsFgJReDfZqMAs5NbhBte/P+WAZOLh2OWoiaslyd+lAAfwxOHqJQ5LVw3L6njToWBI6EDxkH4hSPni4QxtEPuJGiC2dGxiqj+AigOvg0n1xWeEQd5IVBZfu28S7EElQK+WrFnzCApoJPi0x3e9MQh3+BONTjGSakrDVTDPBuKyRxr38JOod4zxW/ifxNqjPjFXQ0l9gMFeH5iPMu7KyyKg0V5MwBcODuDWgUa5sMCcnO51awqjUwUD8l+G7615Y38JykMqgNGwfeUSgMp8bEqFlWtwNIK3y6YxS6aKdoWok8XzUsMfdQoiu7JDlqN+JgdTMpGwjVXcizYX5YFcO4esaoSrtFE407ESSy/illNDxE8htuQu3WcMvOM3Yfv1hjoCSka5SdVMi6WZVjFAqD4zZ3xsnz4Mq6pJYHcCNYZAFAJssyuLSV9KmgGaqHK8CjQWZJlpGLMrlnBvWeXhLeFFO2rdwWOwLFd6oYSGQHvXMSR6lCs1yO4dlRDZ9yywOwAHw3GeX4e6yGUrUniij3B7mKxXhvxAlQWN3jlPar7Uu4keLIJHIy+Bs063rrmEQUKsVq60NqAOGI6vGuppEedZQTp090q92Az6yW6+FSPl643ZifumGldEdLpYHVGb33Ue4PIgj4HYHz5B9qnE1fU8scwIKlJIk0sp5g6Ap3+OOtdju20PEIXZY9Mqle/hPiJQgKpiI5pe29aTzIG5ALI+UVkYyOQ6tqQncxsQSCK98NZ3FWAAApXFM+1nsc0sC8Qy7EZvLpcjx2hmjA8RGk2GUWRvyseVXfPSIEURKAAulbIVWWt1XVu5CjUKB3XnzxJmg0RWzGRVHI6tJHqFDM/wN3gEeZI+2DTAJxCFM4nIO3gzKj92dPEf74YHBThPZ+J1zGZ4dK2Y0QSAZdwUzcTOAgIEe0oVS7ak51RG+APbjhAymengX+jD6o//AMbgSJ9Aa+WM87nHysWXhikZZBWakZGQhZHT7rQyeIVEV1BjzJ2rcoARks88DiSJ2jkFgMppgCKI+lijgi0sGaanEeVk0mmVahkcBRGpUGobpreyLO4AwV1JxZTQVOIjfalTOgc9uSZgD4B/jWKmVIJBBBBog7EEcwR0OCu4/kFEyEmWmdZU0tEshO2tTzjFEGipY1qBoV6VgflMw8Tq8TsjrurKSGU1WxG4wd4Xn1aAQ5tm7snRFIAS8QUMxCliF7ouy6l6emA/E+HtBIYn02D7ysGRxvTIw2ZT5/EbEEYF4BLuERPDmh97oy84G0qioZAqGldEUlZWavvLo3uMauOZR8uI8s4CuoLyDSQwZz4QWupAFAIZdqbEPhmX7yRVYgJ7zk3pCLu2oruBW1+uC+X4tHmj3GZ0xqWPcynlltTDaQhS8kQAqjy26cnwhbNldw+nG/P5V4nKSKVYUaIIsEWrC9yrCiD1BGM+GZFp5FiW/EdyATpUAs7UNyFUMxA8sCGSNZiy5W6OYIsA/wBUhtQwK8maiCDvpOBZxP4znBLKWXZBSRrbUsa7JWoki9zXTUcQThsBDD4RwsIZty07xuskbFHQhlYc1I3Bx3XsTxYZuL2lSql7WaMDcSirIOrZSN+V+Lc7Y4I2OkfYZPG2dfLS2VkQsg1EL3ibmwPetb/w4niyaSEo2X/iGSMko7pS5fwsF5BgLUk8lsAjcj3VxMHYlmjLTPuviCR+8xXcAseVjw0B154t+f0IgjUAEgsiqpq0px7opRYG5rnjHinEe6jElpptdTMWACny0qbJ2Auhvz845uqyJVF0KMERuF8OihX7lFUEDxAbsOltzb5nHmr7QuD+ycRzEQFIX7xPLQ/jAHoCSv8Adx6agB7sqNiupB6AEhf0044X9tMDM+TzLqVaSKSNgRRuN9Q/2ZBvjldLOXvmm+S6SVHOMLCBwsdMgLCwsLAAxGLb2Xm0xqOraq+Rb+WKkMXXsWQ0PIbMw+u/+v64nHknDktvZnPiNTNLy0qCRQAtqHM7b1164s2XmMkrLa1HJDXzIbfffp5YE9k4Aj93zXQ1XubDoR/E/TB/2IRs8oJ3eJ2G1KEYXW3lfM4170RfJpXPGWWJombuyZFYECrCBhZ3qtxW3XBh+PCLLNHFXfRwRuAdJ5rEAdIa68Q5gfHGWc4aGlieJlUQs+tALDWtAbEBSNjuD8OuJORdJY1yjo5DxupcbDwExkah4lbw2P44pkI06oC6ST7s00TIPBp19xGFNOQdi5Ire8SDmjmYiZNMRImQUBKANSKrEEUSQRsRQvGWby7x2sF2BEyildm0fdv7/UL3e9g+uNmbjigH3RKNqdiBbsveg6mIN0A2lvIBT0xU0BWu1gMWTzrZcmMw5bwHY2rodelGFwAAckIHptjzd6Y9RZ8Ju2YG0qDK5iXevd6pZjQnUbZQ1ee1DgXb3slJw2cRsQ8TgvDICLdAQPEByYWL6HmPRMCt4O9hOLHK8Qy0w5d4qMDyKuQjX8Ab+IGAN4J9msiZ85l4lBJeaMGudagWPyUE/LCBnqNswC0onkCdzKKcjSNLCwt2NW1Xub8sbYsyVMSWDGRKhFWxKGlrqdhyAxuigUvLJGVdn0AqxYadN8wbo7+QximX1Kj34Q0rlaJ1amYjkRtvfI9MMRyb7WsnEM3HxFluJIUGgnu3kl1yCEKrqbqixBFaUxx7NZlpXeWQ27uzufNmJZj9Scdm+1TjECZuDLSrWVny9SgKA0RMrd3Ko6Ohs+oLDe8ch4xwx8rPJl5PejaiR7rCgVZf3WUqw9CMR3GQltSGBIIIIINEHoQRyOLBxbNHPhJRGTmUQ+1OK0yKGRI5TXJ/EA55bA4AYNdl+MNkp0nK6ka45Evd4m094tfvLy9aPTDAGZ9gCEU2qDTYNgm/GR6E74LcLnXNRDJzOAy37NI7ELF7zPGQAbEh0gXyYCuZB0dpuDDKZl4lbXGdLwv+0hcBom8jakA+oOIvDsoSHmO0cRXUfNjfdqNwbJB3HLntgrUxcI3sjZeJkZWSWWgQdaskYO4YcjqIog8tHngVWLFx1zmoRnQDrUiLMABzpP8AVSFmJ1F/EDy3X1vFewWmFUH+G1nYxlm/+YQH2ZqFyUBcUjMRSqqsU9SQOYGI3djL5bUQO9zI8NiykF7srA+FnZWQgjdb6HGnhGTViZZSRDHRcqyh2N+FY9Wxe6J2NDfyud2hk9pUZ4VrYiPMCxfegWHCgCo2XSAdzqVr5gkWwwC2FhE4QGABHCGHrCGEAgMWP7OM33PFMm//AIyr8nBjP+9iuXg32Gg7ziOTUczmIj9HDH9AcMD1OyRzsD+KFzt4Tv6862+B3xAy+Z8UWWZAUMROok80YCqqq2uycb8twjxs70D3pkWt/LnqB3NDlX6A4GjIGaZLDd00DgtQKks5IABsHYnmPLFOaq3BG7NcQERbYsrTRoCtUoaJKYkkeGweWOffb5EGymWk5lZyvwDRsT/ujF24lk2IEcY1iOWGyaBCrGpJ2AB53QGKN9tWVSHh8MacjmRWyjlC4/CBfxPn5bYwR0rPFrlv6Fj4OKAYcYY4fHVKxYWFhYAGGLT2LzoRZFIJ8St8iKPX0xVsEuz02mdQeT+E/wAQf0/XDjySi6dnW8jmKdOl2vMjdlKLy3HiKn5YtWWGuEBtW6lW1BlblXJt/XfzxzzWVXdgo/MSNvLn64tC9qVdF0C2IFltlDcj6mvgAfPG5RCXJaOCZc6TL4R3lM6gEEScpbNkHxauQHzxrynEIfaGUIJZFJliYBSEJCxzUxIAo6brf73kcVLJ8UZiySvsbkAGydNe3Xffe+Zxv9oZlSWAhmUiSO7AbairejKSvpsegxB4mRLnmGlbTIxACGykd2UPvjVQZjsCNIWyoGJmZhdYA0RR99RVFCrKrXsb1E2CN7s/pivQskuT7zLzNHqJYMxOpZLoo4G9htivMkdb328M4gj1FMhpG193RBVhTakAP3sdkNS3pPKxyplEGT8tn0liPNlCsoElgKeWmccwRRAf3T53Rx527f8AFVzGck7s/dRfcxgMWFKSWonmC7OQdtqx6Lii1yFzGuuQaFmja1aM0TZ6sAJaPTbkWrETj/Z7KyMXORycqilMj6FIbUVIJ6keEUepr4V0I8wZeF5HEcaM7saVFBZj8ALJx2r7OuxMmRHfSqDnZF0ov4csh98uwsCQj46R53RvXDeHRZdSqwZXLyakMaxKAxboJKGwaqu+TYKxzRqWqJdEqhwRRaZmHiBQ7jbSbO25uqwUIj5nKFO7UXSpoU6j4mbnZNuAoBa7Faas3tJy+YCJGI5A6GkQPqButhrC7HbkVs+eA+Yk12msIgGh5NRqJNh3aNzZjQJaxYXyAwM+0/tHFw3KAxNU8iNFAoIpQQNUoH7oNjoSV57UAcW+1DjozfEp5B7iEQryO0Y0tVdC2sj4408R/wC9cPin/rMoy5WU9TC2psqx/s1JF8kwOyPZ+eRO9pY4vEBLMe7jLKmvSpb3mI5AXeLP2Qny6zS5KB2lbMxSw98y6Yy/diSArGw1KVkVgCT1B67RGVRMn3SrJMAb3WK93pgGD0bjFEmyN6rbniJNMzHUTZ2+g2A+Q2+WMZZmdi7kszblibJPr5435DKhyS7hEUamP4iAQCIx+JzewxJq9g7lkzEPtnDcvLah8o7ZaVmOwha5YGNeR1oPliuZ7M6gqqKjS9INat9yWI5m7+A2xZuzU6zR57JxrSPlXkQfiZ4HEyFqNFiuoYp+rEW62Q2Gey2YXvjDKQIswpgckMwQt/RyBVPiZH0keW+I+W4S7SvG9xiLUZmYV3aq1OSrUSR0TmTQrGrh+S127N3cSFdcnPSCdPhHN29Fv1oYM9ruI96sLoQI5U71k1amMylopJJb8QdqsWTzsc8LuNArivEA+mKPwwx+4u41NSq0rgkgSOFUkDYbDpZz7P5kK5ikaoZwI5AXKKN7jdiFahG+lzsdgR1IwLI64erw2I3ZzKmN2jb3lJU1yNGrHmDzB8iMasG+OHv4oc2WBdrhltwXZ4wNLEUCAYygvfdTe/MG2EgMmxhhXhwcMBhjoP2H8IM3FEkrw5dHkJ9SDGo/2if7uOf49D/ZF2T9lyQlkDJPORIaJVlSvu1Pnt4ipsW3piuc1BWx1ZfuKx7CXWw7oMwUcmNUL6+g6b/CtOZilWDRAVEiqoUvenahvQPQHpiNmpZlKIamW9RoBZKUg0b8Bs6T+HkdjiQ/FU0uVJ1opJjIKvsNvC1GiaAPLfGfJkjNqmNKjRlvEXbzc/7P3f8A/GOTfbnntUWTQKy6nnchhR8AVFNHz1GsdbyiaUVSbIABPma3PzN44H9tPExNxIop2gjSL01byMR/jA/u4xdKtfUX4v8AwlJ7FCGFhHCx2SsfCwsLAAjh7rlzHLDHCBwAXbJSrIiyC7I3s3R6/DBDJTVa+e6j16j/AK9cU7gecomImg/I+Tf88WUjYDqK39cdjBNZIKgDHfEEEVYN+nKvmOY+eCMub1wsUfuug9CCPCf+XTlgCucBQk7Ec/Q/6g405HPEMUfxavIe+B5ctLDBNAg5wvijRuzrHqujmIDSlqAUSxVyevL3h8ji55fiUMvczRRB40GxUU8RoaF0bVzXY1uQemKoksIVZrHhGnURuB1BA8t/hvh5+HFSZ8tIYZRfui1kNVTj8W/TcX0NYzTxgzpeSygeV5AShXwgoa1NQLsR7rbd2viB91sRc5n4xrgZrAYMQ0DG6kU6riZb8Qv4KegOKbJ21zOUUQZrKs0YcN30LhCxDd6xOu0pm1X4kJs0BiXnPtTyM8VFs1liRYbuSxFqQKMbEdb+X0zNeSDLnwvMJmWZwxtQLYQhLBJBAZ9R5oLqiKX0xJyuUQCaGtQcFgbJZ1a7BckkkNr+AZcUDjP2t8NkTuwMy+9+FAl16k316DFU499q00m2VMeVA7ym+8klOogmi6hRqO/u7VzFYjV8AdO7V9q8nw+BFkRRI4Vkyy1qVjW7afcCnm3pteOH9r+0875qcSJCXXvIdZiVm7ttgq67CALyrcam3skkETrkMsmZ1OWssys7Mauzr97oKP8ADGziudXMSmaWQs7aLCR6BtsQLJqh1o2ThaXYyBnM7JM5klkeR25u7FmPIbk/AfQYmdnJWjzMEyKSIpYpCd9grgmz0FXjWk8a7LBqO1Fyzb6rFKtDcbUbw7yTyVqVtAJOhQUWtQ1AVyFmrN1gcRhLtPw6LLZzMJIe8KTSVGuylSWI1MNwQCmwvAPNZlpK1VtQAAAA2A5Da9hv1wc7XTe1ZqXMBFgDm9LPbEqoDcr3PTpy9cCXjiQm2MpAIFAot0NJJIsgeKxQ+OBN1uAa+zZv/eWWXch2aJq/LJG0Zv08QwIbJJAzJOSXXUvdoeTiq1ty087C77dMF+yOdkfP5VYVSNfaY20odO2pSwLMbbZeRJvp5YE9o4tObzI22nl5EH+sbqDWIJ0yRqz+faYjUQFW9CLtHGDuQi/hB/XreCKEycOI8R9nnUgeDSqTKQf37LxjzHwwDAxY+xvDzmTmYAYlL5dyGkA2KMrrpJYFCaNsNW3TEZOlbEV2sYk4zYdcYVhgHezVyibJDUTOloq6fFNFbx2W5Cu8Bogmxz5YBCsb8pOUdHUKWRlYBq0kgg0wOxU1Rvpgx234UuXzTBXjZZAJlEfuoJN9OxIWjYABbYDfCvegAIwgMSuHcOmzDaIInlbyRS31rYfPHV+w32QatGY4gwKkBlgQ3fUd6w6fur9emIzyRhu2NKyvfZl2KE7DOZtayysNCN/9S90Fo84wefO+W++O9ZzNSDu9KFQTbnakAF+L48tvr0Or2SIuyxyaSiKoRdNQitiq0Qu1bV0GIBn7qJAzGSzSWSxlbpR5mNdqJ3NDflfPzZdbssUQrl+rtszV8Qo90fqT8ScaeIwrKyRsAwX7w2ORHuV5G9wefgOI+YSZo4+8dVIrvQg98/kUNdWduf8Ay32I1LtzO5rz5BRflsP/AFxzMsqV3u+CxIhcUnOUhknMhMcSlyr7mlF0rDe/7Wrpjy/nM480jyyG3kZnb+0x1H5b4659t3aYCNMih3epJfMJzjU+VnxV+6PPHGwcdb2bjksWufL/AKKcjV0ZYWFhHHQICwsLCwALCwsLDAb1GLNwviXeIQ3vgbjz9Ris4zikKkMpojFuHK8Ur7AWXLTFPVTtvv8AIjngvl5lI2FBenl1wH4dxBJRVAONyPP1+OJV77bH/rp1x1sai1qi7BBjKZkA6kr1HMH4j/mDiycIzsJaNCBEF8Zv3L/ANXLc2d6JK4pWWmRTv4T/ALJ+Plix8J9zUd9e/wAqofp09cQnHV+ZGTou2YzSo6IxppNWnbY1W1/PFdzHChYWTJwO53PduIia5HY2TWrEb2gxKWRnFV4U5c/ynwg/LGL9oEDLIzIXG4LowI2YfgIW6L9OuKpRa8FaZP4Z2Sy8gYvlXh0kAXMxsCmB2O3isb+WCGW7CZIyRoYm0sWVh3sgsaXbo3mBgOOIiZhNoRzsNSu4HhcNVC9tS/xxYuE8YlfMRARoPEfxMf6t/wB3yvFcoNRbod/MlcT+z3JIoMOUeZiSCPaXSgwJYks3oornviLwvsvlZXUnI1HzaT2wsFIBqwrcwAh+DYP5jPplZGdu6R5xqPilJfQFWwNJojUo29MQsp2gywBijMZEjaCLnbUSpsbr+UH0xk3HqXkzPYbhutAsAo2KEkhAAGpfxbeeI3EuxGRGorw+ORVBOp5mUeZ95ttx1wZgy5jeMRpGtk8tX4Yyo5+QAxIaAxRybRhCSzgCQk2AD+K+QHLFWSdbNkouyrR9iciULDhWX5gA98CCNQU73Vjfb0rGOe7D8NGdy8YykIjaHMsy0dJKNlwpO/QM31OLVkZO9iAj7sxkkbpINwxu9TXVjAfOQMOIZZR3dNBnDsrVu+XL34uZPliiWRaXuTSI2b7F8OjOpeHQFAL16gtHpzYHn1xjkOxWQYt3vDctGvh0NqDlySQeXLYKR56vjgzmp44VEDsihgTp0yG7bfe/O8Z5SRMwoCaHERWvA4CnSGWrIvYjGf3j8kqAg7D8MMr1koNISNhttuZL6+QGGz/YzhsaB0yOVNn8VKosGvET1NDa+eDTRyCR1UxgaIx7rcrkoe98cB85xCGFTA7xKo3KaJTzOq7DeZvGJ5Ze82k/y3LVG0PkexnDGRXkyOWVmBIAAKkcwVINMNNG/XGqDsRw4vKPYoNnAHg5Du0O3zJ+uJeXkjzDd2pifu0qu7l2RgRzL72LH1w65iZZJQGi2K/1b/s05ePbphPM3a1P+SUMduqIsvY3h4DBMlli4UkAou/OuvKxXT44EZfs/AHYDKcPUoQWGgFlXmSfLw1/i+puTvC4kPdagKBCPy35feV+Jvrge/F0R23UyG1bTE5PM3zeq8P8PPEseST2Tsv9y1u0WXh+YhrTDpFAGkFLVsu21c1YfLGeQzaprhbmp1Io3Yo1kUB5HWvkAF5XgFl/EopmCkAhVASh/dAP64k5KonVwAFvS+3MNQs/3tBs9AfPC1JWkGTA9NhoZfWSzgKDVqKtgOXeEe98OXxwO9hDo8jzhibAcAVHvVKPM8iP3iBz3LTZtVOgeJq90c6PU/lHqaxEy+UCAFgqhaCquyJtpAHma2v6VimefTu+TMgVmJHCiKMsGAoOxB7kH8blz75sUN6BA6k4XbHi8GTy3tE/iK/0acu9kIOlfTrZ6DVz5Yz42+UymWaTMNUQoksSXci9he7MfEK9W9cefe2PaeTiEwkbwxoNMUV2I0/1Y0CT6DyxZ0/TvqJKXZfyE5qKoFcUz8mYleeU6pJGLMfj5eQAoAeQxFAw9YWO/wBqM4+FhYWEAsLCwsACwxw+FgAbCw+GwAJDRsbEdR0wXyPFBY7zn+fz+OBIw2LceWUHaAt5UPyN35YIxMye41fqPodsUfJ514jaNXx3BwZh7RK40yqyfvpv+hx0cfV45+rZ/fcqmm2WrK8W0XaJbGzR0liBXI3/ABxvgzy6i0mtgRVFbA+hP8OpwC9ty8g2dWPQHYn64yyORsE3p3/C9+X/AKYs2b+HcVB1uIC6Q6R0uM/P8N4O9n+KxjMQklveP4G/ZvyAF4q8hIoBGbB3geWIniJBrUen/hvhZo1Bv5EXsdDyfE11yF5GdSR3S+zyAxivECQnis164ix5vRCyCVu9saZDl5DpACj8lHcMf72BeayrTSNGVmjWPk6nSJLXcA+QwN4Zw6QR96y5jWhBCM5Yna9O6ixZO3p0xy02yF7FnyPFgZ4w0jyWTQEDqVqIg8l8Vmz88FPaW7t1d5WLagrLBIpUEUOQ3I89sVns/PI+ZjLQvH73vVXuSXVf2Qf72D/Fe9lhmXuZAy6tFMPvaJ00fwk0Prjn9VkksnBoxekSZhxEEEs2uyTIcu5JG+1Ebcx9NqFDA85wHP5XUZGYQZqyYmW7fL1QryxnwzKyZeElYZHZ3JZWY6l6XZHUAbeu2NOXaRuIZYyIUPcZkAE2eeVvoOpI+WM0pvctT3DDMzxadcoe71iJwSA18q8tvrjPW/dqqySBlTSXMTEsdhqo/A/XEbPZMspk7uYPqA0h62sLdbjlvyxjHle6ZZRHM7ulMC5IS9DGwQATY8r54plORYY+16XcMZWYom/dN+ebegOljEeNnMJQyy6ywPeDLsNgQaoV0FXfU4nElpWJVgdCbEb+/KP4b4DZjItMjTCHMCS0UxFyg2IO1WPxGyOdUdsY5SbyNPbj9y9JaQjHK4CDvJfCoVj3LEuwFFjY6nesQHz6iSWxId1/q2F/doCara8bcpk2hKlYJmZktre9BJsruANq+WMTCzyykqw/ozXlca2NueBP4t/H1LMKSlyQM1nCxTuzIlMC1xE6lsWPQ1Yv1w881uHBloDdAtA+9ubIHUbfujEnMxsoJWNnO1KOZ3357evywO4zwx2CuIyWHRiQBsT0YC9h57nFuOStdjXKK8jzQh2LFWe9OzuAq1y0hQSDe/TkPLG6XW4Ks+x2IS12PrZa/UEY05qRIYqWWCOgAO9kCqPqbxXsx27ycKkGb2hwRSwqSBsAaZgFq7PM88XRxzn6VwGvFH1M6bwGUNCOWtSVegBbDYtQ/Ns397APtx2uyeSj0zkSSbMsC0Xsbgt+RfU+vPHIuLfabm2Lrlf+7I9XR1SGrFhiBpJFch0G+KXLIWLMzFmJssxJJPqTzONGP2dctU3+n/TlTyK3pC/avtRPxCbvZiKFhIx7kan8o8+VsdzQ6AABLw+FjpKKiqRRzyK8K8NWEMSGPhYWFgELCwsLAAsLCwsIBYbD4WGAsKsLCwANhYfCwDoasZI1cjX/AF6YWFgRGjM5l/zv/iP88ZDOSftZB/fb+eFhYbsGkjYOKTg/083+a/8APC/7Vn5d/N/mv/xYWFhIGMvE5gb7+bbke8f+eNh4xmP/ALic/wDmyf8AFhYWBgkYniuY/bz/AOa//FjE8RnsN30tiwD3j3vzo3sDt9MLCwhvYf8A7Tn6zTf5j/zxieIzftpf8x/54WFiSSAXt8v7WX/Mf+eG9vm/ay/5j/zwsLBSAXt037WX/Mf+eG9tl/ayf43/AJ4fCxFjMTmpP2kn+Nv54weZjzZj8WP88NhYjYjEAeWFhYWJryC8DjDHD4WAk1QsNhYWERFeEMPhYYxYWFhYBCwsLCw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0" name="AutoShape 6" descr="data:image/jpeg;base64,/9j/4AAQSkZJRgABAQAAAQABAAD/2wCEAAkGBxMSEhUSEhMVFRUXGBcXGBcYFxgaFxYaHRcYGBcfGB0YHSggGBslHxoVIjEiJSorLi4wGSA3ODMtNygtLi0BCgoKDg0OGxAQGy0mICItLS0tLS0tLS0tLS0tLTAtLS0tLS0vLS0tLS0tLS0tLS0rLS0tLS4tLS0tLS0tLS0tLf/AABEIAKgBLAMBIgACEQEDEQH/xAAcAAABBAMBAAAAAAAAAAAAAAAFAAEEBgIDBwj/xABLEAACAgAEAwUFBQQHBQUJAAABAgMRAAQSIQUxQQYTIlFhFDJxgZEHI0JSoVNisdEzQ3KCkpPBorLS4fAVJGOD8RclJjREVHOzwv/EABkBAAIDAQAAAAAAAAAAAAAAAAABAgMEBf/EAC0RAAICAQMDAQYHAQAAAAAAAAABAhEDEiExBEFRMgUTImHB8BRxgZGhsdHh/9oADAMBAAIRAxEAPwDjdYV4djz9cY4gSHvDYWFgGPhA4RxiMAjLDE4l8L4ZNmZO7y8Tyt+VASR8eij1NYvXDfsrcb53Mplx4aRF72Rr1eHYhQ3hPLViLnFOm9x7nO8NjufAewHDPCz5XNMgKjvMyxUSaleqSMryIQUR+Mc98G8jwjIL7QqwZV9IO0cEdoAX94ldjWkc/wAPQ3iqXUwXYek84ah5j64WseYx6eSOEZmliUJ7vdezx1q5WCBsL63154xiiTvYAIdK6BadxGwfnvqGy9OZHL6x/Ex8BpPMRceYwiw8xj03nBRQKjRg6thAr2e8fqoIG3ryHzxKz4oeFWj8b3piDX41/JdbAj54f4mIaTy0XHmMZah5jHqjOtSt4WjIZQWEQbfu0NkIdt/PbpjDNKQmwddMcVuEtjese7erc1zF4f4heA0nloMMI49K8YmaEBiGJEaE8gWBeSthe4BHPyxyP7T86ZvZ3KsrXJatdgDSB/1WJRy6nVfyRexR8MThhjIjFwDYWEDhzgDYbCwwOHwAK8LCvCwAPWGwrw9YQDXh8MBh8ACrDE4fDYAHvDFsdZ+zvsvlszw3MzypckQbSfhHq3HXfGnsPwPL5rNpDNGpQq5IAA5LY3AxS81SSrk6uL2XrxSya/Qk3t5V7HLScNjrnDOzmWfixybRKYhJKtcjSozLvz6Ym9teE8IgSSLLJWZRlBBEhA38W7DSdsL3+zlXHzG/ZUvexxKVuST2TpJ939TipbCrHoPMdmeDZfL5eXNQkGVFOxkNtoVm2XlzxxLtFoXMyiPZNRKCvw/h/SsWxnvTMeXpXDG8m9XVtUu/Dv5Ao4QwsIYkZh6wjhwcJRewBJ5UOZPTAIxvF87I/ZzJPUua1QxbUnKWQfD8C/Hf+OLP2B+z8QAZjNoGm5pGRtD6sORk/h8cW+biFSaCjaR7z+p92urEnYAbk8gaOMOfq6+HH+/+G3p+nXqmRUyMOWi9njc5aNmBUR0GlY+Hu9TdWbRRJ5sR1xnwvNOgi7mHuU8DVLreX70gvqQeJW1bXy5nltgh3DkCRrQIdWkf0jD8Vke6augN7rcViHNK6SlJJQBvWXy6au8Vg0YLsws77nfY1vjFG3u/v7+Y8lJtLg2ZiZcutSZkmW/D30q6ydepajTVv4gN66XWJDI5fMK01KQG8JNElTGAo3Gk0xO/MDEbh/D6FxrBAzGrZO8nPiYS1YLbsSfS+W25HJZaXUrjLE6Ywh1kqCwYAkKxqiuo7i7rGuWMy2YLL96D3vhMajVok1aC4UqG/Pq5da9Ma1QExN3h0iNrYK+tRqGsArRFmqoefTEiLgTkqxhjFJTAnmwoBhpbbwgivXGZ4E5aN2ih8AOofmIA0G72rcnzxJQTXAaiMtXCyuxXXMSxR20UDuK921scjZ9bxtlVPDUhb75SNSk6W3Ebbjaup+uJEfDQxBZYrDNq0vzUliBs21Ej5Y3ycOkcC0j9/V4W5qeY+e364ah2oNQOzUaFJQspbUykq62SDp/NpIIbeugHLljPMwI4kuQuxjUMpU6WOo6qU11AI3+GCM/DpXVlZY7tCvWqAB5/A/XGWZ4dKx2VB4VC8/CQx6X+U1h+7+QtQD4tKisWLZiRqVT3UerxW55FfCvh58sc17UJDPmo1aOUgLIamXRy7sbaKvmcdX4rw3vG0P8AdhVAAVwAwLNQbV7/AMOl4o3ajgTHORBZC/eJMaeTUFGqPZdINe9yxLCqyJUV5L0topGa4VCpI9kUgV4tTAf7/nQwstwvLuaOV0ir1a2rpts3qfpg3JkAo7sywgL5ynaiedrYog/TEdeFqSg1QkjZQJSeQPpvsD9MdBxRm1SB54BlmchYui0Nb1vrs8/QYwl4Hl129ncjles0fhZvBuPhDEsng0hUHvtytq3C30/XG2TKq6U0kBU8ql9Nq29cbccYe7VpWWRsAp2cy5YgwOtC7LtR3qtyMbY+zGWJI0EVVeNvKz1wXnyKyOpMkWqwABLzJogcr6jE/IcEc6tOkgaRu52pV/d354bjjXZF0N2VeXsvlh+E/wCJv54HNwWA/wBTMP7w9f5fri85ngLA943ditrMlDf4isRm4IWIa0aiKVZF3s31ryxFrF4RdpRT4+y0cilo3kXcjxqOn02wPznZadN10yD0NH6N/ocdCznDJRpIV1r93UGHWyt18cRHI03qBbka8/8ATCeHFLZA4o5e8ZUkMCp8iCP44xJx06Lhkcsf3qhtW/iHIfho8xtX1xVeOdlyltAda/lPvD4fmxRk6WUd1ujPqVlaDYQOFh6xlJM7j9kak8IzoAJJDUBzJMNCsRfs3ykkfEIu8jdLSStSlb8G9WN+mKT2R+0XMcOiMUMcZDGyXsm+W1emJ+Y+1rNvNFO0cWuIOFoEDxgA358sUSxttPw/qdnF10YQyY9qnFK97TUa8eS4cKH/AMQf+fN/+qTGr7TOIQvO8KQBJEkJkkFXJaDnW/Uc8Dex7ZzPStxGDu1lWVrBFgMy6brbYhiMS+K9l83PLJLI0ZcgO9bCtPMb+S4x5MqgnB+fB1MWfp5dRDM5bRgl43/Lxv3LvxTOMnD8ppyZzReBBSqWMdwr4tkb/THnTj0ZWdlYEEUCCKIIFEEHkcd04dPxZYYkieHQFCIe7HJRpF2f3eeOK9uY3TPTrMQZNVuRsNTDUa+Zxq6fLDLkuL7eDjdWlHBLHt6r2bb79uF+gEwsPpwxxq5OXYgcdO7BdnRllTMzLeYlUnLoQPulo/eODyPlfIH1xX/s07Ne2ZnvJFuCEhm8nbmievKz6D1x2qXKoheUgbrTE7+EdPQegxh6nqFF6F9/I1dPh1fFI08MYJCBreUknck6mYkkgBjYHkDyA3wUy0OgGWUjUN/RL2pNrJPnzN1yoYDSxBF7pB3Vp4mBr2eM9FJO0h8NkHa1G4F4OQZtJIV0ePUD7+2w2ZpLGwHXz6YxvH38mieW9jXleIh91Q7/ANHVEyeZAvajYJO3I3iBDlJIS0cWX+8LFjpYRrTbgySAa2rlQq9J97c4sSCLLrqYgsebfiehdIB0ABpR+pO+jPyqZIyhLG1sKSNibTWeQUnajuQ5oWMTjBLZIzSnZA4Dm+5f+ljkWcllSGOkUKNLFWHvbqbve/obOc0gGouoHmSAP164r8zrDqjCkVbFIwY411EMxeSrs6rvw3vtd1s4e6KdcghQvZjMRJcqq25dq8VVz9fPGmCaXxFLoM/9ow/tU/xD+eNcuejNASRFTYe2F6aPKvWvleN6tIORD/HZvqNj9Bjbl8wGJG4YblTsQPPyI9ReNEIxfDIOyvtkoGkojLmAqQwsaiT0FH3fP54nQZoq2hWgEI0hKY6goG+3IVsB6YyzTGfUYpni7sujUo5it9zW1evPEXJRuYxIczMQrWRpQs1EWDpvY7jbz6ViemgsL+1x/tF+owzZ+IC+8T/EP54ePNBl1C626b7gEbfMYh5+MtQdmXUQF08kINgsb8RNfAfrge3cAPxqMZi2UQFq+7Mp9zxKNwD1UyfUA9cVXieSjhz0Rijy8dw5gAx3yDxade/Kiv1OLZGZLc+0z6UdbGmNr+90hVok6TpIN70w9caeMSF89lioP9BnAR12ky6nFEF8aCT+EoecyQaPxLEJC3ibSCpBYlrscyp8uZONIyqDQUWEOpBYkehsqQNjufqcWfiuXbSMx7RMiPppAFAXVuBTEHlz388aUg7nRI80jLIAqqy0BdvZrqBtjdqRmYETX4wGj7zRH6pqt7v0xsmyKmMKqwK3XZQtAGqBBHl9MWHL59SXl30iOPoQfemG4+WIvEg8cfenMT6WvSEUXupYUDW4Hn5csaoy+AnFgjM5JQytEsF7klqsNXhr5/pgxwzMINYLqDqHUfkS8STJ7O+qbMSuCjUpUAeEgk3d3Qr54O8EAImIJrWDvsd4Yj/rhSk6LsfJWZpEZyGaNo6FC/EGv05isQVyERmPhg0EeEq1NQC0DvfPWfpi0Zh/aJWSDNPCYiySKIwQTYprcVQo8vPAyF3ZWlOc8AIUiSJNPuBgQVLbUdwfXlYxDUXkbhsSQyNEkcmlhr1kkpYCrpF8tqND1xr41k0k8LINTEKDyYDm243HhBr1rFpy/DoXVT4dQ8LPGdPiUlX9ygaYMKI6csBp+GOZGZCZFS0ANKxPvPpOyt+Fd9PI74lBp7EckqRXM9wx0Fp4x5Gg/wAuQb9PngJHKSzAqAo5efqCOhBxcc9OFABVzbBWNV3d8iwO43ofPALi8amSqKGhUm2lzyCtX8f9N8bIZK7mGrdlP7Q8HSYkx+Gar8g/of3tsU5kIJDAgjYg8wcdCz2WZ3CkUFvfqrCq+P8ADAnj/B2kjE1DvVB1hd9YHX+1XTGfqcGq5RRbGXkqVYYjGQbDNvjnFnJaOy3bvM8PjaKAR6WbUSykm9vX0xPj+1HOhiwENkUfC248jbYo+FiuWDHJ20WLLOOyZeYPtVzyDSohA320t1JJ/FvuTiq8c4s+aneeQKHei2kULAA6/AYgHGQOHDDjg9kKWSUvU7MS2Ei36+mEdsFuyrKM3E7LrVGEhUmgdJsb0a3rpix3WxBbujufY3gfseUjhI8dapD5yNRb5DYfLBbIZK5WBZmVWDtZumrwKByAUU3x04EZLtTl5PeJiO5p6AP9lh4T8Lv0xbOHQ6IhfvHxMb6tuQPQbAegGOFpmpNzVM6U2lFRiPPmFGo2CRQKiixv3F+JJFX54r+fYNry9DQADmCANLA7JEp3CoN71ACtR6Ng7w7JJ3zsopVNn1kYWefKlN7bXKTzwlzMQaaKFRrDgN4QEaRxqN+dL4m9PPGiEaM0pdiNn5MuqI7BIkhVW7xxQy6lRQAP46qgdhQY9LKSLCo7kEAuOV23iumJ8zTUTzIwBIZh3yoZokfwLy7x78Uj6R53QqtwDtdPxSV58w0OTUI9AZjMHkg6oCpBEmy2Rv4QLFErpWPsipsbjHaeKEMsz6ywMRiA0/eVRXvOjGmKqLY6htywJTjHFJQBlMgyRA+EsEh8JU2B351atZG+iqB8xVm4L2fgyTWFZ3MdmZhqlJVQGAoeG1CnSoF6SdzviPDke9jEwlmmNg1LUYBCWvgGkcypIJrn8tCxeSOpdiryL2iofdKfDW2Zju9QN7IOgIoeeBOc43xWFw04SECSrlzLooDR2BqZK02Pe6sK8sdNgy0cUoeKMMdNau9PUrq8JY+V3Xn54lrMCrLWqSRWcIwOkiqUNtQFBbHxw3DxsGv7pHG4O2/EKWpsu/hgNDOxWSZGVrDDm22ockABFXjKbtvxgBiIGcBZjqilSQUrgM/gU2qe75G73wa459m+UzE6vlVTLZiNkkky5QNBIurxUjeEWFYUCFNeurHPO1PZLPtmJ50gjfxsWGUIPd9KMYPeIfMVzvEdNPn+/wDQ1fewYzX2rZxWKzJPCw1UupAy2oC7SQ3sbPreNC/abmpGVVzecQswAAiy0nNaoARgli9UPI+eKjD2nzkdo0rOLa45gJQCV0G1lBptO14N9lOI5eTO5dhA2WlWRWVoCzRkLGdQeIkmm02xVuRb44bjQWER234kSVTiqhwVUrNFHCQxJDAl49I0nmSRzwO4p2r4wjpNLmH1Kj6JEWEroZlD0yLWksqc/TzwM4/w6aR3zgdcykjBmliN6WZSwV195WCqb2I2u8A8pmnhcSRO0bgghlJB2II+O4B+Qw0u6YtvBaYPtC4k7qHzkmkkWdEXn6pWNeY7f8RUsq5titkC44dxf9j+GNHCeJxzzxrmYgWLJ9/CFjlFMXJI9yUnqWF0BviNnODd4rT5aQTx2CwAqVC7PQeM7kgLuVBG+Hq8kNO5LXt9xLUW9qNsACe7h3AuvwerfXE/hPbjiEj6XzhVQrNfdQmgBZ/q8UsLXPBLJxacvPMRz0QqSARqbxN1sEKLBrFsG0wpBz/2lcTBr2lT/wCTFX+7jFPtH4mt6cwBqNt91FuaC9V8lGKmRhjiLk2MtMn2icTO5zZ+UcO3y0YLcW7d8Qy0ojXOLP4VLXFFQY7kbKNqI69cVTs7EpnDv/RxK0zDUqkiMaqXUCCxNAA88DszK0jtI5tnZmY7bliS3LbmTh20Ss6hwT7ZHQacxlY2G9GE6BfPdGsbkmyCMX/s12ky2agvLyd4yLqdKqW+bEod9ze4235483LjdlM08TrLExSRDauppgfj/phwyNMjK5Lc9I594pIRMxKjSDrrcA9COo9Pn64qOdjZyotShFt5MCdmU8zyqtqJ35b49k+2D8SjGXeQRZlKJoDTOg94qOjje05G+RHK0nhMehkS1YMWWyTpY71ROykAeHy35742QnZTVFDeCQEoVJKDZ62dbPh6eIdNv44hx5k6ipoA0VIINgjFgAcSNqsgn/ARswPzFfT4mDnYAsljk/6N1Hz541Y2RZz/ALUcMEEupfcksgflPUYDXjonHch7REY0Ul+aAAliw5AAc8c6XljndVjUMjoug9hYWFh8ZiYsLCwsFgJReDfZqMAs5NbhBte/P+WAZOLh2OWoiaslyd+lAAfwxOHqJQ5LVw3L6njToWBI6EDxkH4hSPni4QxtEPuJGiC2dGxiqj+AigOvg0n1xWeEQd5IVBZfu28S7EElQK+WrFnzCApoJPi0x3e9MQh3+BONTjGSakrDVTDPBuKyRxr38JOod4zxW/ifxNqjPjFXQ0l9gMFeH5iPMu7KyyKg0V5MwBcODuDWgUa5sMCcnO51awqjUwUD8l+G7615Y38JykMqgNGwfeUSgMp8bEqFlWtwNIK3y6YxS6aKdoWok8XzUsMfdQoiu7JDlqN+JgdTMpGwjVXcizYX5YFcO4esaoSrtFE407ESSy/illNDxE8htuQu3WcMvOM3Yfv1hjoCSka5SdVMi6WZVjFAqD4zZ3xsnz4Mq6pJYHcCNYZAFAJssyuLSV9KmgGaqHK8CjQWZJlpGLMrlnBvWeXhLeFFO2rdwWOwLFd6oYSGQHvXMSR6lCs1yO4dlRDZ9yywOwAHw3GeX4e6yGUrUniij3B7mKxXhvxAlQWN3jlPar7Uu4keLIJHIy+Bs063rrmEQUKsVq60NqAOGI6vGuppEedZQTp090q92Az6yW6+FSPl643ZifumGldEdLpYHVGb33Ue4PIgj4HYHz5B9qnE1fU8scwIKlJIk0sp5g6Ap3+OOtdju20PEIXZY9Mqle/hPiJQgKpiI5pe29aTzIG5ALI+UVkYyOQ6tqQncxsQSCK98NZ3FWAAApXFM+1nsc0sC8Qy7EZvLpcjx2hmjA8RGk2GUWRvyseVXfPSIEURKAAulbIVWWt1XVu5CjUKB3XnzxJmg0RWzGRVHI6tJHqFDM/wN3gEeZI+2DTAJxCFM4nIO3gzKj92dPEf74YHBThPZ+J1zGZ4dK2Y0QSAZdwUzcTOAgIEe0oVS7ak51RG+APbjhAymengX+jD6o//AMbgSJ9Aa+WM87nHysWXhikZZBWakZGQhZHT7rQyeIVEV1BjzJ2rcoARks88DiSJ2jkFgMppgCKI+lijgi0sGaanEeVk0mmVahkcBRGpUGobpreyLO4AwV1JxZTQVOIjfalTOgc9uSZgD4B/jWKmVIJBBBBog7EEcwR0OCu4/kFEyEmWmdZU0tEshO2tTzjFEGipY1qBoV6VgflMw8Tq8TsjrurKSGU1WxG4wd4Xn1aAQ5tm7snRFIAS8QUMxCliF7ouy6l6emA/E+HtBIYn02D7ysGRxvTIw2ZT5/EbEEYF4BLuERPDmh97oy84G0qioZAqGldEUlZWavvLo3uMauOZR8uI8s4CuoLyDSQwZz4QWupAFAIZdqbEPhmX7yRVYgJ7zk3pCLu2oruBW1+uC+X4tHmj3GZ0xqWPcynlltTDaQhS8kQAqjy26cnwhbNldw+nG/P5V4nKSKVYUaIIsEWrC9yrCiD1BGM+GZFp5FiW/EdyATpUAs7UNyFUMxA8sCGSNZiy5W6OYIsA/wBUhtQwK8maiCDvpOBZxP4znBLKWXZBSRrbUsa7JWoki9zXTUcQThsBDD4RwsIZty07xuskbFHQhlYc1I3Bx3XsTxYZuL2lSql7WaMDcSirIOrZSN+V+Lc7Y4I2OkfYZPG2dfLS2VkQsg1EL3ibmwPetb/w4niyaSEo2X/iGSMko7pS5fwsF5BgLUk8lsAjcj3VxMHYlmjLTPuviCR+8xXcAseVjw0B154t+f0IgjUAEgsiqpq0px7opRYG5rnjHinEe6jElpptdTMWACny0qbJ2Auhvz845uqyJVF0KMERuF8OihX7lFUEDxAbsOltzb5nHmr7QuD+ycRzEQFIX7xPLQ/jAHoCSv8Adx6agB7sqNiupB6AEhf0044X9tMDM+TzLqVaSKSNgRRuN9Q/2ZBvjldLOXvmm+S6SVHOMLCBwsdMgLCwsLAAxGLb2Xm0xqOraq+Rb+WKkMXXsWQ0PIbMw+u/+v64nHknDktvZnPiNTNLy0qCRQAtqHM7b1164s2XmMkrLa1HJDXzIbfffp5YE9k4Aj93zXQ1XubDoR/E/TB/2IRs8oJ3eJ2G1KEYXW3lfM4170RfJpXPGWWJombuyZFYECrCBhZ3qtxW3XBh+PCLLNHFXfRwRuAdJ5rEAdIa68Q5gfHGWc4aGlieJlUQs+tALDWtAbEBSNjuD8OuJORdJY1yjo5DxupcbDwExkah4lbw2P44pkI06oC6ST7s00TIPBp19xGFNOQdi5Ire8SDmjmYiZNMRImQUBKANSKrEEUSQRsRQvGWby7x2sF2BEyildm0fdv7/UL3e9g+uNmbjigH3RKNqdiBbsveg6mIN0A2lvIBT0xU0BWu1gMWTzrZcmMw5bwHY2rodelGFwAAckIHptjzd6Y9RZ8Ju2YG0qDK5iXevd6pZjQnUbZQ1ee1DgXb3slJw2cRsQ8TgvDICLdAQPEByYWL6HmPRMCt4O9hOLHK8Qy0w5d4qMDyKuQjX8Ab+IGAN4J9msiZ85l4lBJeaMGudagWPyUE/LCBnqNswC0onkCdzKKcjSNLCwt2NW1Xub8sbYsyVMSWDGRKhFWxKGlrqdhyAxuigUvLJGVdn0AqxYadN8wbo7+QximX1Kj34Q0rlaJ1amYjkRtvfI9MMRyb7WsnEM3HxFluJIUGgnu3kl1yCEKrqbqixBFaUxx7NZlpXeWQ27uzufNmJZj9Scdm+1TjECZuDLSrWVny9SgKA0RMrd3Ko6Ohs+oLDe8ch4xwx8rPJl5PejaiR7rCgVZf3WUqw9CMR3GQltSGBIIIIINEHoQRyOLBxbNHPhJRGTmUQ+1OK0yKGRI5TXJ/EA55bA4AYNdl+MNkp0nK6ka45Evd4m094tfvLy9aPTDAGZ9gCEU2qDTYNgm/GR6E74LcLnXNRDJzOAy37NI7ELF7zPGQAbEh0gXyYCuZB0dpuDDKZl4lbXGdLwv+0hcBom8jakA+oOIvDsoSHmO0cRXUfNjfdqNwbJB3HLntgrUxcI3sjZeJkZWSWWgQdaskYO4YcjqIog8tHngVWLFx1zmoRnQDrUiLMABzpP8AVSFmJ1F/EDy3X1vFewWmFUH+G1nYxlm/+YQH2ZqFyUBcUjMRSqqsU9SQOYGI3djL5bUQO9zI8NiykF7srA+FnZWQgjdb6HGnhGTViZZSRDHRcqyh2N+FY9Wxe6J2NDfyud2hk9pUZ4VrYiPMCxfegWHCgCo2XSAdzqVr5gkWwwC2FhE4QGABHCGHrCGEAgMWP7OM33PFMm//AIyr8nBjP+9iuXg32Gg7ziOTUczmIj9HDH9AcMD1OyRzsD+KFzt4Tv6862+B3xAy+Z8UWWZAUMROok80YCqqq2uycb8twjxs70D3pkWt/LnqB3NDlX6A4GjIGaZLDd00DgtQKks5IABsHYnmPLFOaq3BG7NcQERbYsrTRoCtUoaJKYkkeGweWOffb5EGymWk5lZyvwDRsT/ujF24lk2IEcY1iOWGyaBCrGpJ2AB53QGKN9tWVSHh8MacjmRWyjlC4/CBfxPn5bYwR0rPFrlv6Fj4OKAYcYY4fHVKxYWFhYAGGLT2LzoRZFIJ8St8iKPX0xVsEuz02mdQeT+E/wAQf0/XDjySi6dnW8jmKdOl2vMjdlKLy3HiKn5YtWWGuEBtW6lW1BlblXJt/XfzxzzWVXdgo/MSNvLn64tC9qVdF0C2IFltlDcj6mvgAfPG5RCXJaOCZc6TL4R3lM6gEEScpbNkHxauQHzxrynEIfaGUIJZFJliYBSEJCxzUxIAo6brf73kcVLJ8UZiySvsbkAGydNe3Xffe+Zxv9oZlSWAhmUiSO7AbairejKSvpsegxB4mRLnmGlbTIxACGykd2UPvjVQZjsCNIWyoGJmZhdYA0RR99RVFCrKrXsb1E2CN7s/pivQskuT7zLzNHqJYMxOpZLoo4G9htivMkdb328M4gj1FMhpG193RBVhTakAP3sdkNS3pPKxyplEGT8tn0liPNlCsoElgKeWmccwRRAf3T53Rx527f8AFVzGck7s/dRfcxgMWFKSWonmC7OQdtqx6Lii1yFzGuuQaFmja1aM0TZ6sAJaPTbkWrETj/Z7KyMXORycqilMj6FIbUVIJ6keEUepr4V0I8wZeF5HEcaM7saVFBZj8ALJx2r7OuxMmRHfSqDnZF0ov4csh98uwsCQj46R53RvXDeHRZdSqwZXLyakMaxKAxboJKGwaqu+TYKxzRqWqJdEqhwRRaZmHiBQ7jbSbO25uqwUIj5nKFO7UXSpoU6j4mbnZNuAoBa7Faas3tJy+YCJGI5A6GkQPqButhrC7HbkVs+eA+Yk12msIgGh5NRqJNh3aNzZjQJaxYXyAwM+0/tHFw3KAxNU8iNFAoIpQQNUoH7oNjoSV57UAcW+1DjozfEp5B7iEQryO0Y0tVdC2sj4408R/wC9cPin/rMoy5WU9TC2psqx/s1JF8kwOyPZ+eRO9pY4vEBLMe7jLKmvSpb3mI5AXeLP2Qny6zS5KB2lbMxSw98y6Yy/diSArGw1KVkVgCT1B67RGVRMn3SrJMAb3WK93pgGD0bjFEmyN6rbniJNMzHUTZ2+g2A+Q2+WMZZmdi7kszblibJPr5435DKhyS7hEUamP4iAQCIx+JzewxJq9g7lkzEPtnDcvLah8o7ZaVmOwha5YGNeR1oPliuZ7M6gqqKjS9INat9yWI5m7+A2xZuzU6zR57JxrSPlXkQfiZ4HEyFqNFiuoYp+rEW62Q2Gey2YXvjDKQIswpgckMwQt/RyBVPiZH0keW+I+W4S7SvG9xiLUZmYV3aq1OSrUSR0TmTQrGrh+S127N3cSFdcnPSCdPhHN29Fv1oYM9ruI96sLoQI5U71k1amMylopJJb8QdqsWTzsc8LuNArivEA+mKPwwx+4u41NSq0rgkgSOFUkDYbDpZz7P5kK5ikaoZwI5AXKKN7jdiFahG+lzsdgR1IwLI64erw2I3ZzKmN2jb3lJU1yNGrHmDzB8iMasG+OHv4oc2WBdrhltwXZ4wNLEUCAYygvfdTe/MG2EgMmxhhXhwcMBhjoP2H8IM3FEkrw5dHkJ9SDGo/2if7uOf49D/ZF2T9lyQlkDJPORIaJVlSvu1Pnt4ipsW3piuc1BWx1ZfuKx7CXWw7oMwUcmNUL6+g6b/CtOZilWDRAVEiqoUvenahvQPQHpiNmpZlKIamW9RoBZKUg0b8Bs6T+HkdjiQ/FU0uVJ1opJjIKvsNvC1GiaAPLfGfJkjNqmNKjRlvEXbzc/7P3f8A/GOTfbnntUWTQKy6nnchhR8AVFNHz1GsdbyiaUVSbIABPma3PzN44H9tPExNxIop2gjSL01byMR/jA/u4xdKtfUX4v8AwlJ7FCGFhHCx2SsfCwsLAAjh7rlzHLDHCBwAXbJSrIiyC7I3s3R6/DBDJTVa+e6j16j/AK9cU7gecomImg/I+Tf88WUjYDqK39cdjBNZIKgDHfEEEVYN+nKvmOY+eCMub1wsUfuug9CCPCf+XTlgCucBQk7Ec/Q/6g405HPEMUfxavIe+B5ctLDBNAg5wvijRuzrHqujmIDSlqAUSxVyevL3h8ji55fiUMvczRRB40GxUU8RoaF0bVzXY1uQemKoksIVZrHhGnURuB1BA8t/hvh5+HFSZ8tIYZRfui1kNVTj8W/TcX0NYzTxgzpeSygeV5AShXwgoa1NQLsR7rbd2viB91sRc5n4xrgZrAYMQ0DG6kU6riZb8Qv4KegOKbJ21zOUUQZrKs0YcN30LhCxDd6xOu0pm1X4kJs0BiXnPtTyM8VFs1liRYbuSxFqQKMbEdb+X0zNeSDLnwvMJmWZwxtQLYQhLBJBAZ9R5oLqiKX0xJyuUQCaGtQcFgbJZ1a7BckkkNr+AZcUDjP2t8NkTuwMy+9+FAl16k316DFU499q00m2VMeVA7ym+8klOogmi6hRqO/u7VzFYjV8AdO7V9q8nw+BFkRRI4Vkyy1qVjW7afcCnm3pteOH9r+0875qcSJCXXvIdZiVm7ttgq67CALyrcam3skkETrkMsmZ1OWssys7Mauzr97oKP8ADGziudXMSmaWQs7aLCR6BtsQLJqh1o2ThaXYyBnM7JM5klkeR25u7FmPIbk/AfQYmdnJWjzMEyKSIpYpCd9grgmz0FXjWk8a7LBqO1Fyzb6rFKtDcbUbw7yTyVqVtAJOhQUWtQ1AVyFmrN1gcRhLtPw6LLZzMJIe8KTSVGuylSWI1MNwQCmwvAPNZlpK1VtQAAAA2A5Da9hv1wc7XTe1ZqXMBFgDm9LPbEqoDcr3PTpy9cCXjiQm2MpAIFAot0NJJIsgeKxQ+OBN1uAa+zZv/eWWXch2aJq/LJG0Zv08QwIbJJAzJOSXXUvdoeTiq1ty087C77dMF+yOdkfP5VYVSNfaY20odO2pSwLMbbZeRJvp5YE9o4tObzI22nl5EH+sbqDWIJ0yRqz+faYjUQFW9CLtHGDuQi/hB/XreCKEycOI8R9nnUgeDSqTKQf37LxjzHwwDAxY+xvDzmTmYAYlL5dyGkA2KMrrpJYFCaNsNW3TEZOlbEV2sYk4zYdcYVhgHezVyibJDUTOloq6fFNFbx2W5Cu8Bogmxz5YBCsb8pOUdHUKWRlYBq0kgg0wOxU1Rvpgx234UuXzTBXjZZAJlEfuoJN9OxIWjYABbYDfCvegAIwgMSuHcOmzDaIInlbyRS31rYfPHV+w32QatGY4gwKkBlgQ3fUd6w6fur9emIzyRhu2NKyvfZl2KE7DOZtayysNCN/9S90Fo84wefO+W++O9ZzNSDu9KFQTbnakAF+L48tvr0Or2SIuyxyaSiKoRdNQitiq0Qu1bV0GIBn7qJAzGSzSWSxlbpR5mNdqJ3NDflfPzZdbssUQrl+rtszV8Qo90fqT8ScaeIwrKyRsAwX7w2ORHuV5G9wefgOI+YSZo4+8dVIrvQg98/kUNdWduf8Ay32I1LtzO5rz5BRflsP/AFxzMsqV3u+CxIhcUnOUhknMhMcSlyr7mlF0rDe/7Wrpjy/nM480jyyG3kZnb+0x1H5b4659t3aYCNMih3epJfMJzjU+VnxV+6PPHGwcdb2bjksWufL/AKKcjV0ZYWFhHHQICwsLCwALCwsLDAb1GLNwviXeIQ3vgbjz9Ris4zikKkMpojFuHK8Ur7AWXLTFPVTtvv8AIjngvl5lI2FBenl1wH4dxBJRVAONyPP1+OJV77bH/rp1x1sai1qi7BBjKZkA6kr1HMH4j/mDiycIzsJaNCBEF8Zv3L/ANXLc2d6JK4pWWmRTv4T/ALJ+Plix8J9zUd9e/wAqofp09cQnHV+ZGTou2YzSo6IxppNWnbY1W1/PFdzHChYWTJwO53PduIia5HY2TWrEb2gxKWRnFV4U5c/ynwg/LGL9oEDLIzIXG4LowI2YfgIW6L9OuKpRa8FaZP4Z2Sy8gYvlXh0kAXMxsCmB2O3isb+WCGW7CZIyRoYm0sWVh3sgsaXbo3mBgOOIiZhNoRzsNSu4HhcNVC9tS/xxYuE8YlfMRARoPEfxMf6t/wB3yvFcoNRbod/MlcT+z3JIoMOUeZiSCPaXSgwJYks3oornviLwvsvlZXUnI1HzaT2wsFIBqwrcwAh+DYP5jPplZGdu6R5xqPilJfQFWwNJojUo29MQsp2gywBijMZEjaCLnbUSpsbr+UH0xk3HqXkzPYbhutAsAo2KEkhAAGpfxbeeI3EuxGRGorw+ORVBOp5mUeZ95ttx1wZgy5jeMRpGtk8tX4Yyo5+QAxIaAxRybRhCSzgCQk2AD+K+QHLFWSdbNkouyrR9iciULDhWX5gA98CCNQU73Vjfb0rGOe7D8NGdy8YykIjaHMsy0dJKNlwpO/QM31OLVkZO9iAj7sxkkbpINwxu9TXVjAfOQMOIZZR3dNBnDsrVu+XL34uZPliiWRaXuTSI2b7F8OjOpeHQFAL16gtHpzYHn1xjkOxWQYt3vDctGvh0NqDlySQeXLYKR56vjgzmp44VEDsihgTp0yG7bfe/O8Z5SRMwoCaHERWvA4CnSGWrIvYjGf3j8kqAg7D8MMr1koNISNhttuZL6+QGGz/YzhsaB0yOVNn8VKosGvET1NDa+eDTRyCR1UxgaIx7rcrkoe98cB85xCGFTA7xKo3KaJTzOq7DeZvGJ5Ze82k/y3LVG0PkexnDGRXkyOWVmBIAAKkcwVINMNNG/XGqDsRw4vKPYoNnAHg5Du0O3zJ+uJeXkjzDd2pifu0qu7l2RgRzL72LH1w65iZZJQGi2K/1b/s05ePbphPM3a1P+SUMduqIsvY3h4DBMlli4UkAou/OuvKxXT44EZfs/AHYDKcPUoQWGgFlXmSfLw1/i+puTvC4kPdagKBCPy35feV+Jvrge/F0R23UyG1bTE5PM3zeq8P8PPEseST2Tsv9y1u0WXh+YhrTDpFAGkFLVsu21c1YfLGeQzaprhbmp1Io3Yo1kUB5HWvkAF5XgFl/EopmCkAhVASh/dAP64k5KonVwAFvS+3MNQs/3tBs9AfPC1JWkGTA9NhoZfWSzgKDVqKtgOXeEe98OXxwO9hDo8jzhibAcAVHvVKPM8iP3iBz3LTZtVOgeJq90c6PU/lHqaxEy+UCAFgqhaCquyJtpAHma2v6VimefTu+TMgVmJHCiKMsGAoOxB7kH8blz75sUN6BA6k4XbHi8GTy3tE/iK/0acu9kIOlfTrZ6DVz5Yz42+UymWaTMNUQoksSXci9he7MfEK9W9cefe2PaeTiEwkbwxoNMUV2I0/1Y0CT6DyxZ0/TvqJKXZfyE5qKoFcUz8mYleeU6pJGLMfj5eQAoAeQxFAw9YWO/wBqM4+FhYWEAsLCwsACwxw+FgAbCw+GwAJDRsbEdR0wXyPFBY7zn+fz+OBIw2LceWUHaAt5UPyN35YIxMye41fqPodsUfJ514jaNXx3BwZh7RK40yqyfvpv+hx0cfV45+rZ/fcqmm2WrK8W0XaJbGzR0liBXI3/ABxvgzy6i0mtgRVFbA+hP8OpwC9ty8g2dWPQHYn64yyORsE3p3/C9+X/AKYs2b+HcVB1uIC6Q6R0uM/P8N4O9n+KxjMQklveP4G/ZvyAF4q8hIoBGbB3geWIniJBrUen/hvhZo1Bv5EXsdDyfE11yF5GdSR3S+zyAxivECQnis164ix5vRCyCVu9saZDl5DpACj8lHcMf72BeayrTSNGVmjWPk6nSJLXcA+QwN4Zw6QR96y5jWhBCM5Yna9O6ixZO3p0xy02yF7FnyPFgZ4w0jyWTQEDqVqIg8l8Vmz88FPaW7t1d5WLagrLBIpUEUOQ3I89sVns/PI+ZjLQvH73vVXuSXVf2Qf72D/Fe9lhmXuZAy6tFMPvaJ00fwk0Prjn9VkksnBoxekSZhxEEEs2uyTIcu5JG+1Ebcx9NqFDA85wHP5XUZGYQZqyYmW7fL1QryxnwzKyZeElYZHZ3JZWY6l6XZHUAbeu2NOXaRuIZYyIUPcZkAE2eeVvoOpI+WM0pvctT3DDMzxadcoe71iJwSA18q8tvrjPW/dqqySBlTSXMTEsdhqo/A/XEbPZMspk7uYPqA0h62sLdbjlvyxjHle6ZZRHM7ulMC5IS9DGwQATY8r54plORYY+16XcMZWYom/dN+ebegOljEeNnMJQyy6ywPeDLsNgQaoV0FXfU4nElpWJVgdCbEb+/KP4b4DZjItMjTCHMCS0UxFyg2IO1WPxGyOdUdsY5SbyNPbj9y9JaQjHK4CDvJfCoVj3LEuwFFjY6nesQHz6iSWxId1/q2F/doCara8bcpk2hKlYJmZktre9BJsruANq+WMTCzyykqw/ozXlca2NueBP4t/H1LMKSlyQM1nCxTuzIlMC1xE6lsWPQ1Yv1w881uHBloDdAtA+9ubIHUbfujEnMxsoJWNnO1KOZ3357evywO4zwx2CuIyWHRiQBsT0YC9h57nFuOStdjXKK8jzQh2LFWe9OzuAq1y0hQSDe/TkPLG6XW4Ks+x2IS12PrZa/UEY05qRIYqWWCOgAO9kCqPqbxXsx27ycKkGb2hwRSwqSBsAaZgFq7PM88XRxzn6VwGvFH1M6bwGUNCOWtSVegBbDYtQ/Ns397APtx2uyeSj0zkSSbMsC0Xsbgt+RfU+vPHIuLfabm2Lrlf+7I9XR1SGrFhiBpJFch0G+KXLIWLMzFmJssxJJPqTzONGP2dctU3+n/TlTyK3pC/avtRPxCbvZiKFhIx7kan8o8+VsdzQ6AABLw+FjpKKiqRRzyK8K8NWEMSGPhYWFgELCwsLAAsLCwsIBYbD4WGAsKsLCwANhYfCwDoasZI1cjX/AF6YWFgRGjM5l/zv/iP88ZDOSftZB/fb+eFhYbsGkjYOKTg/083+a/8APC/7Vn5d/N/mv/xYWFhIGMvE5gb7+bbke8f+eNh4xmP/ALic/wDmyf8AFhYWBgkYniuY/bz/AOa//FjE8RnsN30tiwD3j3vzo3sDt9MLCwhvYf8A7Tn6zTf5j/zxieIzftpf8x/54WFiSSAXt8v7WX/Mf+eG9vm/ay/5j/zwsLBSAXt037WX/Mf+eG9tl/ayf43/AJ4fCxFjMTmpP2kn+Nv54weZjzZj8WP88NhYjYjEAeWFhYWJryC8DjDHD4WAk1QsNhYWERFeEMPhYYxYWFhYBCwsLCw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2" name="AutoShape 8" descr="data:image/jpeg;base64,/9j/4AAQSkZJRgABAQAAAQABAAD/2wCEAAkGBxMSEhUSEhMVFRUXGBcXGBcYFxgaFxYaHRcYGBcfGB0YHSggGBslHxoVIjEiJSorLi4wGSA3ODMtNygtLi0BCgoKDg0OGxAQGy0mICItLS0tLS0tLS0tLS0tLTAtLS0tLS0vLS0tLS0tLS0tLS0rLS0tLS4tLS0tLS0tLS0tLf/AABEIAKgBLAMBIgACEQEDEQH/xAAcAAABBAMBAAAAAAAAAAAAAAAFAAEEBgIDBwj/xABLEAACAgAEAwUFBQQHBQUJAAABAgMRAAQSIQUxQQYTIlFhFDJxgZEHI0JSoVNisdEzQ3KCkpPBorLS4fAVJGOD8RclJjREVHOzwv/EABkBAAIDAQAAAAAAAAAAAAAAAAABAgMEBf/EAC0RAAICAQMDAQYHAQAAAAAAAAABAhEDEiExBEFRMgUTImHB8BRxgZGhsdHh/9oADAMBAAIRAxEAPwDjdYV4djz9cY4gSHvDYWFgGPhA4RxiMAjLDE4l8L4ZNmZO7y8Tyt+VASR8eij1NYvXDfsrcb53Mplx4aRF72Rr1eHYhQ3hPLViLnFOm9x7nO8NjufAewHDPCz5XNMgKjvMyxUSaleqSMryIQUR+Mc98G8jwjIL7QqwZV9IO0cEdoAX94ldjWkc/wAPQ3iqXUwXYek84ah5j64WseYx6eSOEZmliUJ7vdezx1q5WCBsL63154xiiTvYAIdK6BadxGwfnvqGy9OZHL6x/Ex8BpPMRceYwiw8xj03nBRQKjRg6thAr2e8fqoIG3ryHzxKz4oeFWj8b3piDX41/JdbAj54f4mIaTy0XHmMZah5jHqjOtSt4WjIZQWEQbfu0NkIdt/PbpjDNKQmwddMcVuEtjese7erc1zF4f4heA0nloMMI49K8YmaEBiGJEaE8gWBeSthe4BHPyxyP7T86ZvZ3KsrXJatdgDSB/1WJRy6nVfyRexR8MThhjIjFwDYWEDhzgDYbCwwOHwAK8LCvCwAPWGwrw9YQDXh8MBh8ACrDE4fDYAHvDFsdZ+zvsvlszw3MzypckQbSfhHq3HXfGnsPwPL5rNpDNGpQq5IAA5LY3AxS81SSrk6uL2XrxSya/Qk3t5V7HLScNjrnDOzmWfixybRKYhJKtcjSozLvz6Ym9teE8IgSSLLJWZRlBBEhA38W7DSdsL3+zlXHzG/ZUvexxKVuST2TpJ939TipbCrHoPMdmeDZfL5eXNQkGVFOxkNtoVm2XlzxxLtFoXMyiPZNRKCvw/h/SsWxnvTMeXpXDG8m9XVtUu/Dv5Ao4QwsIYkZh6wjhwcJRewBJ5UOZPTAIxvF87I/ZzJPUua1QxbUnKWQfD8C/Hf+OLP2B+z8QAZjNoGm5pGRtD6sORk/h8cW+biFSaCjaR7z+p92urEnYAbk8gaOMOfq6+HH+/+G3p+nXqmRUyMOWi9njc5aNmBUR0GlY+Hu9TdWbRRJ5sR1xnwvNOgi7mHuU8DVLreX70gvqQeJW1bXy5nltgh3DkCRrQIdWkf0jD8Vke6augN7rcViHNK6SlJJQBvWXy6au8Vg0YLsws77nfY1vjFG3u/v7+Y8lJtLg2ZiZcutSZkmW/D30q6ydepajTVv4gN66XWJDI5fMK01KQG8JNElTGAo3Gk0xO/MDEbh/D6FxrBAzGrZO8nPiYS1YLbsSfS+W25HJZaXUrjLE6Ywh1kqCwYAkKxqiuo7i7rGuWMy2YLL96D3vhMajVok1aC4UqG/Pq5da9Ma1QExN3h0iNrYK+tRqGsArRFmqoefTEiLgTkqxhjFJTAnmwoBhpbbwgivXGZ4E5aN2ih8AOofmIA0G72rcnzxJQTXAaiMtXCyuxXXMSxR20UDuK921scjZ9bxtlVPDUhb75SNSk6W3Ebbjaup+uJEfDQxBZYrDNq0vzUliBs21Ej5Y3ycOkcC0j9/V4W5qeY+e364ah2oNQOzUaFJQspbUykq62SDp/NpIIbeugHLljPMwI4kuQuxjUMpU6WOo6qU11AI3+GCM/DpXVlZY7tCvWqAB5/A/XGWZ4dKx2VB4VC8/CQx6X+U1h+7+QtQD4tKisWLZiRqVT3UerxW55FfCvh58sc17UJDPmo1aOUgLIamXRy7sbaKvmcdX4rw3vG0P8AdhVAAVwAwLNQbV7/AMOl4o3ajgTHORBZC/eJMaeTUFGqPZdINe9yxLCqyJUV5L0topGa4VCpI9kUgV4tTAf7/nQwstwvLuaOV0ir1a2rpts3qfpg3JkAo7sywgL5ynaiedrYog/TEdeFqSg1QkjZQJSeQPpvsD9MdBxRm1SB54BlmchYui0Nb1vrs8/QYwl4Hl129ncjles0fhZvBuPhDEsng0hUHvtytq3C30/XG2TKq6U0kBU8ql9Nq29cbccYe7VpWWRsAp2cy5YgwOtC7LtR3qtyMbY+zGWJI0EVVeNvKz1wXnyKyOpMkWqwABLzJogcr6jE/IcEc6tOkgaRu52pV/d354bjjXZF0N2VeXsvlh+E/wCJv54HNwWA/wBTMP7w9f5fri85ngLA943ditrMlDf4isRm4IWIa0aiKVZF3s31ryxFrF4RdpRT4+y0cilo3kXcjxqOn02wPznZadN10yD0NH6N/ocdCznDJRpIV1r93UGHWyt18cRHI03qBbka8/8ATCeHFLZA4o5e8ZUkMCp8iCP44xJx06Lhkcsf3qhtW/iHIfho8xtX1xVeOdlyltAda/lPvD4fmxRk6WUd1ujPqVlaDYQOFh6xlJM7j9kak8IzoAJJDUBzJMNCsRfs3ykkfEIu8jdLSStSlb8G9WN+mKT2R+0XMcOiMUMcZDGyXsm+W1emJ+Y+1rNvNFO0cWuIOFoEDxgA358sUSxttPw/qdnF10YQyY9qnFK97TUa8eS4cKH/AMQf+fN/+qTGr7TOIQvO8KQBJEkJkkFXJaDnW/Uc8Dex7ZzPStxGDu1lWVrBFgMy6brbYhiMS+K9l83PLJLI0ZcgO9bCtPMb+S4x5MqgnB+fB1MWfp5dRDM5bRgl43/Lxv3LvxTOMnD8ppyZzReBBSqWMdwr4tkb/THnTj0ZWdlYEEUCCKIIFEEHkcd04dPxZYYkieHQFCIe7HJRpF2f3eeOK9uY3TPTrMQZNVuRsNTDUa+Zxq6fLDLkuL7eDjdWlHBLHt6r2bb79uF+gEwsPpwxxq5OXYgcdO7BdnRllTMzLeYlUnLoQPulo/eODyPlfIH1xX/s07Ne2ZnvJFuCEhm8nbmievKz6D1x2qXKoheUgbrTE7+EdPQegxh6nqFF6F9/I1dPh1fFI08MYJCBreUknck6mYkkgBjYHkDyA3wUy0OgGWUjUN/RL2pNrJPnzN1yoYDSxBF7pB3Vp4mBr2eM9FJO0h8NkHa1G4F4OQZtJIV0ePUD7+2w2ZpLGwHXz6YxvH38mieW9jXleIh91Q7/ANHVEyeZAvajYJO3I3iBDlJIS0cWX+8LFjpYRrTbgySAa2rlQq9J97c4sSCLLrqYgsebfiehdIB0ABpR+pO+jPyqZIyhLG1sKSNibTWeQUnajuQ5oWMTjBLZIzSnZA4Dm+5f+ljkWcllSGOkUKNLFWHvbqbve/obOc0gGouoHmSAP164r8zrDqjCkVbFIwY411EMxeSrs6rvw3vtd1s4e6KdcghQvZjMRJcqq25dq8VVz9fPGmCaXxFLoM/9ow/tU/xD+eNcuejNASRFTYe2F6aPKvWvleN6tIORD/HZvqNj9Bjbl8wGJG4YblTsQPPyI9ReNEIxfDIOyvtkoGkojLmAqQwsaiT0FH3fP54nQZoq2hWgEI0hKY6goG+3IVsB6YyzTGfUYpni7sujUo5it9zW1evPEXJRuYxIczMQrWRpQs1EWDpvY7jbz6ViemgsL+1x/tF+owzZ+IC+8T/EP54ePNBl1C626b7gEbfMYh5+MtQdmXUQF08kINgsb8RNfAfrge3cAPxqMZi2UQFq+7Mp9zxKNwD1UyfUA9cVXieSjhz0Rijy8dw5gAx3yDxade/Kiv1OLZGZLc+0z6UdbGmNr+90hVok6TpIN70w9caeMSF89lioP9BnAR12ky6nFEF8aCT+EoecyQaPxLEJC3ibSCpBYlrscyp8uZONIyqDQUWEOpBYkehsqQNjufqcWfiuXbSMx7RMiPppAFAXVuBTEHlz388aUg7nRI80jLIAqqy0BdvZrqBtjdqRmYETX4wGj7zRH6pqt7v0xsmyKmMKqwK3XZQtAGqBBHl9MWHL59SXl30iOPoQfemG4+WIvEg8cfenMT6WvSEUXupYUDW4Hn5csaoy+AnFgjM5JQytEsF7klqsNXhr5/pgxwzMINYLqDqHUfkS8STJ7O+qbMSuCjUpUAeEgk3d3Qr54O8EAImIJrWDvsd4Yj/rhSk6LsfJWZpEZyGaNo6FC/EGv05isQVyERmPhg0EeEq1NQC0DvfPWfpi0Zh/aJWSDNPCYiySKIwQTYprcVQo8vPAyF3ZWlOc8AIUiSJNPuBgQVLbUdwfXlYxDUXkbhsSQyNEkcmlhr1kkpYCrpF8tqND1xr41k0k8LINTEKDyYDm243HhBr1rFpy/DoXVT4dQ8LPGdPiUlX9ygaYMKI6csBp+GOZGZCZFS0ANKxPvPpOyt+Fd9PI74lBp7EckqRXM9wx0Fp4x5Gg/wAuQb9PngJHKSzAqAo5efqCOhBxcc9OFABVzbBWNV3d8iwO43ofPALi8amSqKGhUm2lzyCtX8f9N8bIZK7mGrdlP7Q8HSYkx+Gar8g/of3tsU5kIJDAgjYg8wcdCz2WZ3CkUFvfqrCq+P8ADAnj/B2kjE1DvVB1hd9YHX+1XTGfqcGq5RRbGXkqVYYjGQbDNvjnFnJaOy3bvM8PjaKAR6WbUSykm9vX0xPj+1HOhiwENkUfC248jbYo+FiuWDHJ20WLLOOyZeYPtVzyDSohA320t1JJ/FvuTiq8c4s+aneeQKHei2kULAA6/AYgHGQOHDDjg9kKWSUvU7MS2Ei36+mEdsFuyrKM3E7LrVGEhUmgdJsb0a3rpix3WxBbujufY3gfseUjhI8dapD5yNRb5DYfLBbIZK5WBZmVWDtZumrwKByAUU3x04EZLtTl5PeJiO5p6AP9lh4T8Lv0xbOHQ6IhfvHxMb6tuQPQbAegGOFpmpNzVM6U2lFRiPPmFGo2CRQKiixv3F+JJFX54r+fYNry9DQADmCANLA7JEp3CoN71ACtR6Ng7w7JJ3zsopVNn1kYWefKlN7bXKTzwlzMQaaKFRrDgN4QEaRxqN+dL4m9PPGiEaM0pdiNn5MuqI7BIkhVW7xxQy6lRQAP46qgdhQY9LKSLCo7kEAuOV23iumJ8zTUTzIwBIZh3yoZokfwLy7x78Uj6R53QqtwDtdPxSV58w0OTUI9AZjMHkg6oCpBEmy2Rv4QLFErpWPsipsbjHaeKEMsz6ywMRiA0/eVRXvOjGmKqLY6htywJTjHFJQBlMgyRA+EsEh8JU2B351atZG+iqB8xVm4L2fgyTWFZ3MdmZhqlJVQGAoeG1CnSoF6SdzviPDke9jEwlmmNg1LUYBCWvgGkcypIJrn8tCxeSOpdiryL2iofdKfDW2Zju9QN7IOgIoeeBOc43xWFw04SECSrlzLooDR2BqZK02Pe6sK8sdNgy0cUoeKMMdNau9PUrq8JY+V3Xn54lrMCrLWqSRWcIwOkiqUNtQFBbHxw3DxsGv7pHG4O2/EKWpsu/hgNDOxWSZGVrDDm22ockABFXjKbtvxgBiIGcBZjqilSQUrgM/gU2qe75G73wa459m+UzE6vlVTLZiNkkky5QNBIurxUjeEWFYUCFNeurHPO1PZLPtmJ50gjfxsWGUIPd9KMYPeIfMVzvEdNPn+/wDQ1fewYzX2rZxWKzJPCw1UupAy2oC7SQ3sbPreNC/abmpGVVzecQswAAiy0nNaoARgli9UPI+eKjD2nzkdo0rOLa45gJQCV0G1lBptO14N9lOI5eTO5dhA2WlWRWVoCzRkLGdQeIkmm02xVuRb44bjQWER234kSVTiqhwVUrNFHCQxJDAl49I0nmSRzwO4p2r4wjpNLmH1Kj6JEWEroZlD0yLWksqc/TzwM4/w6aR3zgdcykjBmliN6WZSwV195WCqb2I2u8A8pmnhcSRO0bgghlJB2II+O4B+Qw0u6YtvBaYPtC4k7qHzkmkkWdEXn6pWNeY7f8RUsq5titkC44dxf9j+GNHCeJxzzxrmYgWLJ9/CFjlFMXJI9yUnqWF0BviNnODd4rT5aQTx2CwAqVC7PQeM7kgLuVBG+Hq8kNO5LXt9xLUW9qNsACe7h3AuvwerfXE/hPbjiEj6XzhVQrNfdQmgBZ/q8UsLXPBLJxacvPMRz0QqSARqbxN1sEKLBrFsG0wpBz/2lcTBr2lT/wCTFX+7jFPtH4mt6cwBqNt91FuaC9V8lGKmRhjiLk2MtMn2icTO5zZ+UcO3y0YLcW7d8Qy0ojXOLP4VLXFFQY7kbKNqI69cVTs7EpnDv/RxK0zDUqkiMaqXUCCxNAA88DszK0jtI5tnZmY7bliS3LbmTh20Ss6hwT7ZHQacxlY2G9GE6BfPdGsbkmyCMX/s12ky2agvLyd4yLqdKqW+bEod9ze4235483LjdlM08TrLExSRDauppgfj/phwyNMjK5Lc9I594pIRMxKjSDrrcA9COo9Pn64qOdjZyotShFt5MCdmU8zyqtqJ35b49k+2D8SjGXeQRZlKJoDTOg94qOjje05G+RHK0nhMehkS1YMWWyTpY71ROykAeHy35742QnZTVFDeCQEoVJKDZ62dbPh6eIdNv44hx5k6ipoA0VIINgjFgAcSNqsgn/ARswPzFfT4mDnYAsljk/6N1Hz541Y2RZz/ALUcMEEupfcksgflPUYDXjonHch7REY0Ul+aAAliw5AAc8c6XljndVjUMjoug9hYWFh8ZiYsLCwsFgJReDfZqMAs5NbhBte/P+WAZOLh2OWoiaslyd+lAAfwxOHqJQ5LVw3L6njToWBI6EDxkH4hSPni4QxtEPuJGiC2dGxiqj+AigOvg0n1xWeEQd5IVBZfu28S7EElQK+WrFnzCApoJPi0x3e9MQh3+BONTjGSakrDVTDPBuKyRxr38JOod4zxW/ifxNqjPjFXQ0l9gMFeH5iPMu7KyyKg0V5MwBcODuDWgUa5sMCcnO51awqjUwUD8l+G7615Y38JykMqgNGwfeUSgMp8bEqFlWtwNIK3y6YxS6aKdoWok8XzUsMfdQoiu7JDlqN+JgdTMpGwjVXcizYX5YFcO4esaoSrtFE407ESSy/illNDxE8htuQu3WcMvOM3Yfv1hjoCSka5SdVMi6WZVjFAqD4zZ3xsnz4Mq6pJYHcCNYZAFAJssyuLSV9KmgGaqHK8CjQWZJlpGLMrlnBvWeXhLeFFO2rdwWOwLFd6oYSGQHvXMSR6lCs1yO4dlRDZ9yywOwAHw3GeX4e6yGUrUniij3B7mKxXhvxAlQWN3jlPar7Uu4keLIJHIy+Bs063rrmEQUKsVq60NqAOGI6vGuppEedZQTp090q92Az6yW6+FSPl643ZifumGldEdLpYHVGb33Ue4PIgj4HYHz5B9qnE1fU8scwIKlJIk0sp5g6Ap3+OOtdju20PEIXZY9Mqle/hPiJQgKpiI5pe29aTzIG5ALI+UVkYyOQ6tqQncxsQSCK98NZ3FWAAApXFM+1nsc0sC8Qy7EZvLpcjx2hmjA8RGk2GUWRvyseVXfPSIEURKAAulbIVWWt1XVu5CjUKB3XnzxJmg0RWzGRVHI6tJHqFDM/wN3gEeZI+2DTAJxCFM4nIO3gzKj92dPEf74YHBThPZ+J1zGZ4dK2Y0QSAZdwUzcTOAgIEe0oVS7ak51RG+APbjhAymengX+jD6o//AMbgSJ9Aa+WM87nHysWXhikZZBWakZGQhZHT7rQyeIVEV1BjzJ2rcoARks88DiSJ2jkFgMppgCKI+lijgi0sGaanEeVk0mmVahkcBRGpUGobpreyLO4AwV1JxZTQVOIjfalTOgc9uSZgD4B/jWKmVIJBBBBog7EEcwR0OCu4/kFEyEmWmdZU0tEshO2tTzjFEGipY1qBoV6VgflMw8Tq8TsjrurKSGU1WxG4wd4Xn1aAQ5tm7snRFIAS8QUMxCliF7ouy6l6emA/E+HtBIYn02D7ysGRxvTIw2ZT5/EbEEYF4BLuERPDmh97oy84G0qioZAqGldEUlZWavvLo3uMauOZR8uI8s4CuoLyDSQwZz4QWupAFAIZdqbEPhmX7yRVYgJ7zk3pCLu2oruBW1+uC+X4tHmj3GZ0xqWPcynlltTDaQhS8kQAqjy26cnwhbNldw+nG/P5V4nKSKVYUaIIsEWrC9yrCiD1BGM+GZFp5FiW/EdyATpUAs7UNyFUMxA8sCGSNZiy5W6OYIsA/wBUhtQwK8maiCDvpOBZxP4znBLKWXZBSRrbUsa7JWoki9zXTUcQThsBDD4RwsIZty07xuskbFHQhlYc1I3Bx3XsTxYZuL2lSql7WaMDcSirIOrZSN+V+Lc7Y4I2OkfYZPG2dfLS2VkQsg1EL3ibmwPetb/w4niyaSEo2X/iGSMko7pS5fwsF5BgLUk8lsAjcj3VxMHYlmjLTPuviCR+8xXcAseVjw0B154t+f0IgjUAEgsiqpq0px7opRYG5rnjHinEe6jElpptdTMWACny0qbJ2Auhvz845uqyJVF0KMERuF8OihX7lFUEDxAbsOltzb5nHmr7QuD+ycRzEQFIX7xPLQ/jAHoCSv8Adx6agB7sqNiupB6AEhf0044X9tMDM+TzLqVaSKSNgRRuN9Q/2ZBvjldLOXvmm+S6SVHOMLCBwsdMgLCwsLAAxGLb2Xm0xqOraq+Rb+WKkMXXsWQ0PIbMw+u/+v64nHknDktvZnPiNTNLy0qCRQAtqHM7b1164s2XmMkrLa1HJDXzIbfffp5YE9k4Aj93zXQ1XubDoR/E/TB/2IRs8oJ3eJ2G1KEYXW3lfM4170RfJpXPGWWJombuyZFYECrCBhZ3qtxW3XBh+PCLLNHFXfRwRuAdJ5rEAdIa68Q5gfHGWc4aGlieJlUQs+tALDWtAbEBSNjuD8OuJORdJY1yjo5DxupcbDwExkah4lbw2P44pkI06oC6ST7s00TIPBp19xGFNOQdi5Ire8SDmjmYiZNMRImQUBKANSKrEEUSQRsRQvGWby7x2sF2BEyildm0fdv7/UL3e9g+uNmbjigH3RKNqdiBbsveg6mIN0A2lvIBT0xU0BWu1gMWTzrZcmMw5bwHY2rodelGFwAAckIHptjzd6Y9RZ8Ju2YG0qDK5iXevd6pZjQnUbZQ1ee1DgXb3slJw2cRsQ8TgvDICLdAQPEByYWL6HmPRMCt4O9hOLHK8Qy0w5d4qMDyKuQjX8Ab+IGAN4J9msiZ85l4lBJeaMGudagWPyUE/LCBnqNswC0onkCdzKKcjSNLCwt2NW1Xub8sbYsyVMSWDGRKhFWxKGlrqdhyAxuigUvLJGVdn0AqxYadN8wbo7+QximX1Kj34Q0rlaJ1amYjkRtvfI9MMRyb7WsnEM3HxFluJIUGgnu3kl1yCEKrqbqixBFaUxx7NZlpXeWQ27uzufNmJZj9Scdm+1TjECZuDLSrWVny9SgKA0RMrd3Ko6Ohs+oLDe8ch4xwx8rPJl5PejaiR7rCgVZf3WUqw9CMR3GQltSGBIIIIINEHoQRyOLBxbNHPhJRGTmUQ+1OK0yKGRI5TXJ/EA55bA4AYNdl+MNkp0nK6ka45Evd4m094tfvLy9aPTDAGZ9gCEU2qDTYNgm/GR6E74LcLnXNRDJzOAy37NI7ELF7zPGQAbEh0gXyYCuZB0dpuDDKZl4lbXGdLwv+0hcBom8jakA+oOIvDsoSHmO0cRXUfNjfdqNwbJB3HLntgrUxcI3sjZeJkZWSWWgQdaskYO4YcjqIog8tHngVWLFx1zmoRnQDrUiLMABzpP8AVSFmJ1F/EDy3X1vFewWmFUH+G1nYxlm/+YQH2ZqFyUBcUjMRSqqsU9SQOYGI3djL5bUQO9zI8NiykF7srA+FnZWQgjdb6HGnhGTViZZSRDHRcqyh2N+FY9Wxe6J2NDfyud2hk9pUZ4VrYiPMCxfegWHCgCo2XSAdzqVr5gkWwwC2FhE4QGABHCGHrCGEAgMWP7OM33PFMm//AIyr8nBjP+9iuXg32Gg7ziOTUczmIj9HDH9AcMD1OyRzsD+KFzt4Tv6862+B3xAy+Z8UWWZAUMROok80YCqqq2uycb8twjxs70D3pkWt/LnqB3NDlX6A4GjIGaZLDd00DgtQKks5IABsHYnmPLFOaq3BG7NcQERbYsrTRoCtUoaJKYkkeGweWOffb5EGymWk5lZyvwDRsT/ujF24lk2IEcY1iOWGyaBCrGpJ2AB53QGKN9tWVSHh8MacjmRWyjlC4/CBfxPn5bYwR0rPFrlv6Fj4OKAYcYY4fHVKxYWFhYAGGLT2LzoRZFIJ8St8iKPX0xVsEuz02mdQeT+E/wAQf0/XDjySi6dnW8jmKdOl2vMjdlKLy3HiKn5YtWWGuEBtW6lW1BlblXJt/XfzxzzWVXdgo/MSNvLn64tC9qVdF0C2IFltlDcj6mvgAfPG5RCXJaOCZc6TL4R3lM6gEEScpbNkHxauQHzxrynEIfaGUIJZFJliYBSEJCxzUxIAo6brf73kcVLJ8UZiySvsbkAGydNe3Xffe+Zxv9oZlSWAhmUiSO7AbairejKSvpsegxB4mRLnmGlbTIxACGykd2UPvjVQZjsCNIWyoGJmZhdYA0RR99RVFCrKrXsb1E2CN7s/pivQskuT7zLzNHqJYMxOpZLoo4G9htivMkdb328M4gj1FMhpG193RBVhTakAP3sdkNS3pPKxyplEGT8tn0liPNlCsoElgKeWmccwRRAf3T53Rx527f8AFVzGck7s/dRfcxgMWFKSWonmC7OQdtqx6Lii1yFzGuuQaFmja1aM0TZ6sAJaPTbkWrETj/Z7KyMXORycqilMj6FIbUVIJ6keEUepr4V0I8wZeF5HEcaM7saVFBZj8ALJx2r7OuxMmRHfSqDnZF0ov4csh98uwsCQj46R53RvXDeHRZdSqwZXLyakMaxKAxboJKGwaqu+TYKxzRqWqJdEqhwRRaZmHiBQ7jbSbO25uqwUIj5nKFO7UXSpoU6j4mbnZNuAoBa7Faas3tJy+YCJGI5A6GkQPqButhrC7HbkVs+eA+Yk12msIgGh5NRqJNh3aNzZjQJaxYXyAwM+0/tHFw3KAxNU8iNFAoIpQQNUoH7oNjoSV57UAcW+1DjozfEp5B7iEQryO0Y0tVdC2sj4408R/wC9cPin/rMoy5WU9TC2psqx/s1JF8kwOyPZ+eRO9pY4vEBLMe7jLKmvSpb3mI5AXeLP2Qny6zS5KB2lbMxSw98y6Yy/diSArGw1KVkVgCT1B67RGVRMn3SrJMAb3WK93pgGD0bjFEmyN6rbniJNMzHUTZ2+g2A+Q2+WMZZmdi7kszblibJPr5435DKhyS7hEUamP4iAQCIx+JzewxJq9g7lkzEPtnDcvLah8o7ZaVmOwha5YGNeR1oPliuZ7M6gqqKjS9INat9yWI5m7+A2xZuzU6zR57JxrSPlXkQfiZ4HEyFqNFiuoYp+rEW62Q2Gey2YXvjDKQIswpgckMwQt/RyBVPiZH0keW+I+W4S7SvG9xiLUZmYV3aq1OSrUSR0TmTQrGrh+S127N3cSFdcnPSCdPhHN29Fv1oYM9ruI96sLoQI5U71k1amMylopJJb8QdqsWTzsc8LuNArivEA+mKPwwx+4u41NSq0rgkgSOFUkDYbDpZz7P5kK5ikaoZwI5AXKKN7jdiFahG+lzsdgR1IwLI64erw2I3ZzKmN2jb3lJU1yNGrHmDzB8iMasG+OHv4oc2WBdrhltwXZ4wNLEUCAYygvfdTe/MG2EgMmxhhXhwcMBhjoP2H8IM3FEkrw5dHkJ9SDGo/2if7uOf49D/ZF2T9lyQlkDJPORIaJVlSvu1Pnt4ipsW3piuc1BWx1ZfuKx7CXWw7oMwUcmNUL6+g6b/CtOZilWDRAVEiqoUvenahvQPQHpiNmpZlKIamW9RoBZKUg0b8Bs6T+HkdjiQ/FU0uVJ1opJjIKvsNvC1GiaAPLfGfJkjNqmNKjRlvEXbzc/7P3f8A/GOTfbnntUWTQKy6nnchhR8AVFNHz1GsdbyiaUVSbIABPma3PzN44H9tPExNxIop2gjSL01byMR/jA/u4xdKtfUX4v8AwlJ7FCGFhHCx2SsfCwsLAAjh7rlzHLDHCBwAXbJSrIiyC7I3s3R6/DBDJTVa+e6j16j/AK9cU7gecomImg/I+Tf88WUjYDqK39cdjBNZIKgDHfEEEVYN+nKvmOY+eCMub1wsUfuug9CCPCf+XTlgCucBQk7Ec/Q/6g405HPEMUfxavIe+B5ctLDBNAg5wvijRuzrHqujmIDSlqAUSxVyevL3h8ji55fiUMvczRRB40GxUU8RoaF0bVzXY1uQemKoksIVZrHhGnURuB1BA8t/hvh5+HFSZ8tIYZRfui1kNVTj8W/TcX0NYzTxgzpeSygeV5AShXwgoa1NQLsR7rbd2viB91sRc5n4xrgZrAYMQ0DG6kU6riZb8Qv4KegOKbJ21zOUUQZrKs0YcN30LhCxDd6xOu0pm1X4kJs0BiXnPtTyM8VFs1liRYbuSxFqQKMbEdb+X0zNeSDLnwvMJmWZwxtQLYQhLBJBAZ9R5oLqiKX0xJyuUQCaGtQcFgbJZ1a7BckkkNr+AZcUDjP2t8NkTuwMy+9+FAl16k316DFU499q00m2VMeVA7ym+8klOogmi6hRqO/u7VzFYjV8AdO7V9q8nw+BFkRRI4Vkyy1qVjW7afcCnm3pteOH9r+0875qcSJCXXvIdZiVm7ttgq67CALyrcam3skkETrkMsmZ1OWssys7Mauzr97oKP8ADGziudXMSmaWQs7aLCR6BtsQLJqh1o2ThaXYyBnM7JM5klkeR25u7FmPIbk/AfQYmdnJWjzMEyKSIpYpCd9grgmz0FXjWk8a7LBqO1Fyzb6rFKtDcbUbw7yTyVqVtAJOhQUWtQ1AVyFmrN1gcRhLtPw6LLZzMJIe8KTSVGuylSWI1MNwQCmwvAPNZlpK1VtQAAAA2A5Da9hv1wc7XTe1ZqXMBFgDm9LPbEqoDcr3PTpy9cCXjiQm2MpAIFAot0NJJIsgeKxQ+OBN1uAa+zZv/eWWXch2aJq/LJG0Zv08QwIbJJAzJOSXXUvdoeTiq1ty087C77dMF+yOdkfP5VYVSNfaY20odO2pSwLMbbZeRJvp5YE9o4tObzI22nl5EH+sbqDWIJ0yRqz+faYjUQFW9CLtHGDuQi/hB/XreCKEycOI8R9nnUgeDSqTKQf37LxjzHwwDAxY+xvDzmTmYAYlL5dyGkA2KMrrpJYFCaNsNW3TEZOlbEV2sYk4zYdcYVhgHezVyibJDUTOloq6fFNFbx2W5Cu8Bogmxz5YBCsb8pOUdHUKWRlYBq0kgg0wOxU1Rvpgx234UuXzTBXjZZAJlEfuoJN9OxIWjYABbYDfCvegAIwgMSuHcOmzDaIInlbyRS31rYfPHV+w32QatGY4gwKkBlgQ3fUd6w6fur9emIzyRhu2NKyvfZl2KE7DOZtayysNCN/9S90Fo84wefO+W++O9ZzNSDu9KFQTbnakAF+L48tvr0Or2SIuyxyaSiKoRdNQitiq0Qu1bV0GIBn7qJAzGSzSWSxlbpR5mNdqJ3NDflfPzZdbssUQrl+rtszV8Qo90fqT8ScaeIwrKyRsAwX7w2ORHuV5G9wefgOI+YSZo4+8dVIrvQg98/kUNdWduf8Ay32I1LtzO5rz5BRflsP/AFxzMsqV3u+CxIhcUnOUhknMhMcSlyr7mlF0rDe/7Wrpjy/nM480jyyG3kZnb+0x1H5b4659t3aYCNMih3epJfMJzjU+VnxV+6PPHGwcdb2bjksWufL/AKKcjV0ZYWFhHHQICwsLCwALCwsLDAb1GLNwviXeIQ3vgbjz9Ris4zikKkMpojFuHK8Ur7AWXLTFPVTtvv8AIjngvl5lI2FBenl1wH4dxBJRVAONyPP1+OJV77bH/rp1x1sai1qi7BBjKZkA6kr1HMH4j/mDiycIzsJaNCBEF8Zv3L/ANXLc2d6JK4pWWmRTv4T/ALJ+Plix8J9zUd9e/wAqofp09cQnHV+ZGTou2YzSo6IxppNWnbY1W1/PFdzHChYWTJwO53PduIia5HY2TWrEb2gxKWRnFV4U5c/ynwg/LGL9oEDLIzIXG4LowI2YfgIW6L9OuKpRa8FaZP4Z2Sy8gYvlXh0kAXMxsCmB2O3isb+WCGW7CZIyRoYm0sWVh3sgsaXbo3mBgOOIiZhNoRzsNSu4HhcNVC9tS/xxYuE8YlfMRARoPEfxMf6t/wB3yvFcoNRbod/MlcT+z3JIoMOUeZiSCPaXSgwJYks3oornviLwvsvlZXUnI1HzaT2wsFIBqwrcwAh+DYP5jPplZGdu6R5xqPilJfQFWwNJojUo29MQsp2gywBijMZEjaCLnbUSpsbr+UH0xk3HqXkzPYbhutAsAo2KEkhAAGpfxbeeI3EuxGRGorw+ORVBOp5mUeZ95ttx1wZgy5jeMRpGtk8tX4Yyo5+QAxIaAxRybRhCSzgCQk2AD+K+QHLFWSdbNkouyrR9iciULDhWX5gA98CCNQU73Vjfb0rGOe7D8NGdy8YykIjaHMsy0dJKNlwpO/QM31OLVkZO9iAj7sxkkbpINwxu9TXVjAfOQMOIZZR3dNBnDsrVu+XL34uZPliiWRaXuTSI2b7F8OjOpeHQFAL16gtHpzYHn1xjkOxWQYt3vDctGvh0NqDlySQeXLYKR56vjgzmp44VEDsihgTp0yG7bfe/O8Z5SRMwoCaHERWvA4CnSGWrIvYjGf3j8kqAg7D8MMr1koNISNhttuZL6+QGGz/YzhsaB0yOVNn8VKosGvET1NDa+eDTRyCR1UxgaIx7rcrkoe98cB85xCGFTA7xKo3KaJTzOq7DeZvGJ5Ze82k/y3LVG0PkexnDGRXkyOWVmBIAAKkcwVINMNNG/XGqDsRw4vKPYoNnAHg5Du0O3zJ+uJeXkjzDd2pifu0qu7l2RgRzL72LH1w65iZZJQGi2K/1b/s05ePbphPM3a1P+SUMduqIsvY3h4DBMlli4UkAou/OuvKxXT44EZfs/AHYDKcPUoQWGgFlXmSfLw1/i+puTvC4kPdagKBCPy35feV+Jvrge/F0R23UyG1bTE5PM3zeq8P8PPEseST2Tsv9y1u0WXh+YhrTDpFAGkFLVsu21c1YfLGeQzaprhbmp1Io3Yo1kUB5HWvkAF5XgFl/EopmCkAhVASh/dAP64k5KonVwAFvS+3MNQs/3tBs9AfPC1JWkGTA9NhoZfWSzgKDVqKtgOXeEe98OXxwO9hDo8jzhibAcAVHvVKPM8iP3iBz3LTZtVOgeJq90c6PU/lHqaxEy+UCAFgqhaCquyJtpAHma2v6VimefTu+TMgVmJHCiKMsGAoOxB7kH8blz75sUN6BA6k4XbHi8GTy3tE/iK/0acu9kIOlfTrZ6DVz5Yz42+UymWaTMNUQoksSXci9he7MfEK9W9cefe2PaeTiEwkbwxoNMUV2I0/1Y0CT6DyxZ0/TvqJKXZfyE5qKoFcUz8mYleeU6pJGLMfj5eQAoAeQxFAw9YWO/wBqM4+FhYWEAsLCwsACwxw+FgAbCw+GwAJDRsbEdR0wXyPFBY7zn+fz+OBIw2LceWUHaAt5UPyN35YIxMye41fqPodsUfJ514jaNXx3BwZh7RK40yqyfvpv+hx0cfV45+rZ/fcqmm2WrK8W0XaJbGzR0liBXI3/ABxvgzy6i0mtgRVFbA+hP8OpwC9ty8g2dWPQHYn64yyORsE3p3/C9+X/AKYs2b+HcVB1uIC6Q6R0uM/P8N4O9n+KxjMQklveP4G/ZvyAF4q8hIoBGbB3geWIniJBrUen/hvhZo1Bv5EXsdDyfE11yF5GdSR3S+zyAxivECQnis164ix5vRCyCVu9saZDl5DpACj8lHcMf72BeayrTSNGVmjWPk6nSJLXcA+QwN4Zw6QR96y5jWhBCM5Yna9O6ixZO3p0xy02yF7FnyPFgZ4w0jyWTQEDqVqIg8l8Vmz88FPaW7t1d5WLagrLBIpUEUOQ3I89sVns/PI+ZjLQvH73vVXuSXVf2Qf72D/Fe9lhmXuZAy6tFMPvaJ00fwk0Prjn9VkksnBoxekSZhxEEEs2uyTIcu5JG+1Ebcx9NqFDA85wHP5XUZGYQZqyYmW7fL1QryxnwzKyZeElYZHZ3JZWY6l6XZHUAbeu2NOXaRuIZYyIUPcZkAE2eeVvoOpI+WM0pvctT3DDMzxadcoe71iJwSA18q8tvrjPW/dqqySBlTSXMTEsdhqo/A/XEbPZMspk7uYPqA0h62sLdbjlvyxjHle6ZZRHM7ulMC5IS9DGwQATY8r54plORYY+16XcMZWYom/dN+ebegOljEeNnMJQyy6ywPeDLsNgQaoV0FXfU4nElpWJVgdCbEb+/KP4b4DZjItMjTCHMCS0UxFyg2IO1WPxGyOdUdsY5SbyNPbj9y9JaQjHK4CDvJfCoVj3LEuwFFjY6nesQHz6iSWxId1/q2F/doCara8bcpk2hKlYJmZktre9BJsruANq+WMTCzyykqw/ozXlca2NueBP4t/H1LMKSlyQM1nCxTuzIlMC1xE6lsWPQ1Yv1w881uHBloDdAtA+9ubIHUbfujEnMxsoJWNnO1KOZ3357evywO4zwx2CuIyWHRiQBsT0YC9h57nFuOStdjXKK8jzQh2LFWe9OzuAq1y0hQSDe/TkPLG6XW4Ks+x2IS12PrZa/UEY05qRIYqWWCOgAO9kCqPqbxXsx27ycKkGb2hwRSwqSBsAaZgFq7PM88XRxzn6VwGvFH1M6bwGUNCOWtSVegBbDYtQ/Ns397APtx2uyeSj0zkSSbMsC0Xsbgt+RfU+vPHIuLfabm2Lrlf+7I9XR1SGrFhiBpJFch0G+KXLIWLMzFmJssxJJPqTzONGP2dctU3+n/TlTyK3pC/avtRPxCbvZiKFhIx7kan8o8+VsdzQ6AABLw+FjpKKiqRRzyK8K8NWEMSGPhYWFgELCwsLAAsLCwsIBYbD4WGAsKsLCwANhYfCwDoasZI1cjX/AF6YWFgRGjM5l/zv/iP88ZDOSftZB/fb+eFhYbsGkjYOKTg/083+a/8APC/7Vn5d/N/mv/xYWFhIGMvE5gb7+bbke8f+eNh4xmP/ALic/wDmyf8AFhYWBgkYniuY/bz/AOa//FjE8RnsN30tiwD3j3vzo3sDt9MLCwhvYf8A7Tn6zTf5j/zxieIzftpf8x/54WFiSSAXt8v7WX/Mf+eG9vm/ay/5j/zwsLBSAXt037WX/Mf+eG9tl/ayf43/AJ4fCxFjMTmpP2kn+Nv54weZjzZj8WP88NhYjYjEAeWFhYWJryC8DjDHD4WAk1QsNhYWERFeEMPhYYxYWFhYBCwsLCw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data:image/jpeg;base64,/9j/4AAQSkZJRgABAQAAAQABAAD/2wCEAAkGBxMSEhUSEhMVFRUXGBcXGBcYFxgaFxYaHRcYGBcfGB0YHSggGBslHxoVIjEiJSorLi4wGSA3ODMtNygtLi0BCgoKDg0OGxAQGy0mICItLS0tLS0tLS0tLS0tLTAtLS0tLS0vLS0tLS0tLS0tLS0rLS0tLS4tLS0tLS0tLS0tLf/AABEIAKgBLAMBIgACEQEDEQH/xAAcAAABBAMBAAAAAAAAAAAAAAAFAAEEBgIDBwj/xABLEAACAgAEAwUFBQQHBQUJAAABAgMRAAQSIQUxQQYTIlFhFDJxgZEHI0JSoVNisdEzQ3KCkpPBorLS4fAVJGOD8RclJjREVHOzwv/EABkBAAIDAQAAAAAAAAAAAAAAAAABAgMEBf/EAC0RAAICAQMDAQYHAQAAAAAAAAABAhEDEiExBEFRMgUTImHB8BRxgZGhsdHh/9oADAMBAAIRAxEAPwDjdYV4djz9cY4gSHvDYWFgGPhA4RxiMAjLDE4l8L4ZNmZO7y8Tyt+VASR8eij1NYvXDfsrcb53Mplx4aRF72Rr1eHYhQ3hPLViLnFOm9x7nO8NjufAewHDPCz5XNMgKjvMyxUSaleqSMryIQUR+Mc98G8jwjIL7QqwZV9IO0cEdoAX94ldjWkc/wAPQ3iqXUwXYek84ah5j64WseYx6eSOEZmliUJ7vdezx1q5WCBsL63154xiiTvYAIdK6BadxGwfnvqGy9OZHL6x/Ex8BpPMRceYwiw8xj03nBRQKjRg6thAr2e8fqoIG3ryHzxKz4oeFWj8b3piDX41/JdbAj54f4mIaTy0XHmMZah5jHqjOtSt4WjIZQWEQbfu0NkIdt/PbpjDNKQmwddMcVuEtjese7erc1zF4f4heA0nloMMI49K8YmaEBiGJEaE8gWBeSthe4BHPyxyP7T86ZvZ3KsrXJatdgDSB/1WJRy6nVfyRexR8MThhjIjFwDYWEDhzgDYbCwwOHwAK8LCvCwAPWGwrw9YQDXh8MBh8ACrDE4fDYAHvDFsdZ+zvsvlszw3MzypckQbSfhHq3HXfGnsPwPL5rNpDNGpQq5IAA5LY3AxS81SSrk6uL2XrxSya/Qk3t5V7HLScNjrnDOzmWfixybRKYhJKtcjSozLvz6Ym9teE8IgSSLLJWZRlBBEhA38W7DSdsL3+zlXHzG/ZUvexxKVuST2TpJ939TipbCrHoPMdmeDZfL5eXNQkGVFOxkNtoVm2XlzxxLtFoXMyiPZNRKCvw/h/SsWxnvTMeXpXDG8m9XVtUu/Dv5Ao4QwsIYkZh6wjhwcJRewBJ5UOZPTAIxvF87I/ZzJPUua1QxbUnKWQfD8C/Hf+OLP2B+z8QAZjNoGm5pGRtD6sORk/h8cW+biFSaCjaR7z+p92urEnYAbk8gaOMOfq6+HH+/+G3p+nXqmRUyMOWi9njc5aNmBUR0GlY+Hu9TdWbRRJ5sR1xnwvNOgi7mHuU8DVLreX70gvqQeJW1bXy5nltgh3DkCRrQIdWkf0jD8Vke6augN7rcViHNK6SlJJQBvWXy6au8Vg0YLsws77nfY1vjFG3u/v7+Y8lJtLg2ZiZcutSZkmW/D30q6ydepajTVv4gN66XWJDI5fMK01KQG8JNElTGAo3Gk0xO/MDEbh/D6FxrBAzGrZO8nPiYS1YLbsSfS+W25HJZaXUrjLE6Ywh1kqCwYAkKxqiuo7i7rGuWMy2YLL96D3vhMajVok1aC4UqG/Pq5da9Ma1QExN3h0iNrYK+tRqGsArRFmqoefTEiLgTkqxhjFJTAnmwoBhpbbwgivXGZ4E5aN2ih8AOofmIA0G72rcnzxJQTXAaiMtXCyuxXXMSxR20UDuK921scjZ9bxtlVPDUhb75SNSk6W3Ebbjaup+uJEfDQxBZYrDNq0vzUliBs21Ej5Y3ycOkcC0j9/V4W5qeY+e364ah2oNQOzUaFJQspbUykq62SDp/NpIIbeugHLljPMwI4kuQuxjUMpU6WOo6qU11AI3+GCM/DpXVlZY7tCvWqAB5/A/XGWZ4dKx2VB4VC8/CQx6X+U1h+7+QtQD4tKisWLZiRqVT3UerxW55FfCvh58sc17UJDPmo1aOUgLIamXRy7sbaKvmcdX4rw3vG0P8AdhVAAVwAwLNQbV7/AMOl4o3ajgTHORBZC/eJMaeTUFGqPZdINe9yxLCqyJUV5L0topGa4VCpI9kUgV4tTAf7/nQwstwvLuaOV0ir1a2rpts3qfpg3JkAo7sywgL5ynaiedrYog/TEdeFqSg1QkjZQJSeQPpvsD9MdBxRm1SB54BlmchYui0Nb1vrs8/QYwl4Hl129ncjles0fhZvBuPhDEsng0hUHvtytq3C30/XG2TKq6U0kBU8ql9Nq29cbccYe7VpWWRsAp2cy5YgwOtC7LtR3qtyMbY+zGWJI0EVVeNvKz1wXnyKyOpMkWqwABLzJogcr6jE/IcEc6tOkgaRu52pV/d354bjjXZF0N2VeXsvlh+E/wCJv54HNwWA/wBTMP7w9f5fri85ngLA943ditrMlDf4isRm4IWIa0aiKVZF3s31ryxFrF4RdpRT4+y0cilo3kXcjxqOn02wPznZadN10yD0NH6N/ocdCznDJRpIV1r93UGHWyt18cRHI03qBbka8/8ATCeHFLZA4o5e8ZUkMCp8iCP44xJx06Lhkcsf3qhtW/iHIfho8xtX1xVeOdlyltAda/lPvD4fmxRk6WUd1ujPqVlaDYQOFh6xlJM7j9kak8IzoAJJDUBzJMNCsRfs3ykkfEIu8jdLSStSlb8G9WN+mKT2R+0XMcOiMUMcZDGyXsm+W1emJ+Y+1rNvNFO0cWuIOFoEDxgA358sUSxttPw/qdnF10YQyY9qnFK97TUa8eS4cKH/AMQf+fN/+qTGr7TOIQvO8KQBJEkJkkFXJaDnW/Uc8Dex7ZzPStxGDu1lWVrBFgMy6brbYhiMS+K9l83PLJLI0ZcgO9bCtPMb+S4x5MqgnB+fB1MWfp5dRDM5bRgl43/Lxv3LvxTOMnD8ppyZzReBBSqWMdwr4tkb/THnTj0ZWdlYEEUCCKIIFEEHkcd04dPxZYYkieHQFCIe7HJRpF2f3eeOK9uY3TPTrMQZNVuRsNTDUa+Zxq6fLDLkuL7eDjdWlHBLHt6r2bb79uF+gEwsPpwxxq5OXYgcdO7BdnRllTMzLeYlUnLoQPulo/eODyPlfIH1xX/s07Ne2ZnvJFuCEhm8nbmievKz6D1x2qXKoheUgbrTE7+EdPQegxh6nqFF6F9/I1dPh1fFI08MYJCBreUknck6mYkkgBjYHkDyA3wUy0OgGWUjUN/RL2pNrJPnzN1yoYDSxBF7pB3Vp4mBr2eM9FJO0h8NkHa1G4F4OQZtJIV0ePUD7+2w2ZpLGwHXz6YxvH38mieW9jXleIh91Q7/ANHVEyeZAvajYJO3I3iBDlJIS0cWX+8LFjpYRrTbgySAa2rlQq9J97c4sSCLLrqYgsebfiehdIB0ABpR+pO+jPyqZIyhLG1sKSNibTWeQUnajuQ5oWMTjBLZIzSnZA4Dm+5f+ljkWcllSGOkUKNLFWHvbqbve/obOc0gGouoHmSAP164r8zrDqjCkVbFIwY411EMxeSrs6rvw3vtd1s4e6KdcghQvZjMRJcqq25dq8VVz9fPGmCaXxFLoM/9ow/tU/xD+eNcuejNASRFTYe2F6aPKvWvleN6tIORD/HZvqNj9Bjbl8wGJG4YblTsQPPyI9ReNEIxfDIOyvtkoGkojLmAqQwsaiT0FH3fP54nQZoq2hWgEI0hKY6goG+3IVsB6YyzTGfUYpni7sujUo5it9zW1evPEXJRuYxIczMQrWRpQs1EWDpvY7jbz6ViemgsL+1x/tF+owzZ+IC+8T/EP54ePNBl1C626b7gEbfMYh5+MtQdmXUQF08kINgsb8RNfAfrge3cAPxqMZi2UQFq+7Mp9zxKNwD1UyfUA9cVXieSjhz0Rijy8dw5gAx3yDxade/Kiv1OLZGZLc+0z6UdbGmNr+90hVok6TpIN70w9caeMSF89lioP9BnAR12ky6nFEF8aCT+EoecyQaPxLEJC3ibSCpBYlrscyp8uZONIyqDQUWEOpBYkehsqQNjufqcWfiuXbSMx7RMiPppAFAXVuBTEHlz388aUg7nRI80jLIAqqy0BdvZrqBtjdqRmYETX4wGj7zRH6pqt7v0xsmyKmMKqwK3XZQtAGqBBHl9MWHL59SXl30iOPoQfemG4+WIvEg8cfenMT6WvSEUXupYUDW4Hn5csaoy+AnFgjM5JQytEsF7klqsNXhr5/pgxwzMINYLqDqHUfkS8STJ7O+qbMSuCjUpUAeEgk3d3Qr54O8EAImIJrWDvsd4Yj/rhSk6LsfJWZpEZyGaNo6FC/EGv05isQVyERmPhg0EeEq1NQC0DvfPWfpi0Zh/aJWSDNPCYiySKIwQTYprcVQo8vPAyF3ZWlOc8AIUiSJNPuBgQVLbUdwfXlYxDUXkbhsSQyNEkcmlhr1kkpYCrpF8tqND1xr41k0k8LINTEKDyYDm243HhBr1rFpy/DoXVT4dQ8LPGdPiUlX9ygaYMKI6csBp+GOZGZCZFS0ANKxPvPpOyt+Fd9PI74lBp7EckqRXM9wx0Fp4x5Gg/wAuQb9PngJHKSzAqAo5efqCOhBxcc9OFABVzbBWNV3d8iwO43ofPALi8amSqKGhUm2lzyCtX8f9N8bIZK7mGrdlP7Q8HSYkx+Gar8g/of3tsU5kIJDAgjYg8wcdCz2WZ3CkUFvfqrCq+P8ADAnj/B2kjE1DvVB1hd9YHX+1XTGfqcGq5RRbGXkqVYYjGQbDNvjnFnJaOy3bvM8PjaKAR6WbUSykm9vX0xPj+1HOhiwENkUfC248jbYo+FiuWDHJ20WLLOOyZeYPtVzyDSohA320t1JJ/FvuTiq8c4s+aneeQKHei2kULAA6/AYgHGQOHDDjg9kKWSUvU7MS2Ei36+mEdsFuyrKM3E7LrVGEhUmgdJsb0a3rpix3WxBbujufY3gfseUjhI8dapD5yNRb5DYfLBbIZK5WBZmVWDtZumrwKByAUU3x04EZLtTl5PeJiO5p6AP9lh4T8Lv0xbOHQ6IhfvHxMb6tuQPQbAegGOFpmpNzVM6U2lFRiPPmFGo2CRQKiixv3F+JJFX54r+fYNry9DQADmCANLA7JEp3CoN71ACtR6Ng7w7JJ3zsopVNn1kYWefKlN7bXKTzwlzMQaaKFRrDgN4QEaRxqN+dL4m9PPGiEaM0pdiNn5MuqI7BIkhVW7xxQy6lRQAP46qgdhQY9LKSLCo7kEAuOV23iumJ8zTUTzIwBIZh3yoZokfwLy7x78Uj6R53QqtwDtdPxSV58w0OTUI9AZjMHkg6oCpBEmy2Rv4QLFErpWPsipsbjHaeKEMsz6ywMRiA0/eVRXvOjGmKqLY6htywJTjHFJQBlMgyRA+EsEh8JU2B351atZG+iqB8xVm4L2fgyTWFZ3MdmZhqlJVQGAoeG1CnSoF6SdzviPDke9jEwlmmNg1LUYBCWvgGkcypIJrn8tCxeSOpdiryL2iofdKfDW2Zju9QN7IOgIoeeBOc43xWFw04SECSrlzLooDR2BqZK02Pe6sK8sdNgy0cUoeKMMdNau9PUrq8JY+V3Xn54lrMCrLWqSRWcIwOkiqUNtQFBbHxw3DxsGv7pHG4O2/EKWpsu/hgNDOxWSZGVrDDm22ockABFXjKbtvxgBiIGcBZjqilSQUrgM/gU2qe75G73wa459m+UzE6vlVTLZiNkkky5QNBIurxUjeEWFYUCFNeurHPO1PZLPtmJ50gjfxsWGUIPd9KMYPeIfMVzvEdNPn+/wDQ1fewYzX2rZxWKzJPCw1UupAy2oC7SQ3sbPreNC/abmpGVVzecQswAAiy0nNaoARgli9UPI+eKjD2nzkdo0rOLa45gJQCV0G1lBptO14N9lOI5eTO5dhA2WlWRWVoCzRkLGdQeIkmm02xVuRb44bjQWER234kSVTiqhwVUrNFHCQxJDAl49I0nmSRzwO4p2r4wjpNLmH1Kj6JEWEroZlD0yLWksqc/TzwM4/w6aR3zgdcykjBmliN6WZSwV195WCqb2I2u8A8pmnhcSRO0bgghlJB2II+O4B+Qw0u6YtvBaYPtC4k7qHzkmkkWdEXn6pWNeY7f8RUsq5titkC44dxf9j+GNHCeJxzzxrmYgWLJ9/CFjlFMXJI9yUnqWF0BviNnODd4rT5aQTx2CwAqVC7PQeM7kgLuVBG+Hq8kNO5LXt9xLUW9qNsACe7h3AuvwerfXE/hPbjiEj6XzhVQrNfdQmgBZ/q8UsLXPBLJxacvPMRz0QqSARqbxN1sEKLBrFsG0wpBz/2lcTBr2lT/wCTFX+7jFPtH4mt6cwBqNt91FuaC9V8lGKmRhjiLk2MtMn2icTO5zZ+UcO3y0YLcW7d8Qy0ojXOLP4VLXFFQY7kbKNqI69cVTs7EpnDv/RxK0zDUqkiMaqXUCCxNAA88DszK0jtI5tnZmY7bliS3LbmTh20Ss6hwT7ZHQacxlY2G9GE6BfPdGsbkmyCMX/s12ky2agvLyd4yLqdKqW+bEod9ze4235483LjdlM08TrLExSRDauppgfj/phwyNMjK5Lc9I594pIRMxKjSDrrcA9COo9Pn64qOdjZyotShFt5MCdmU8zyqtqJ35b49k+2D8SjGXeQRZlKJoDTOg94qOjje05G+RHK0nhMehkS1YMWWyTpY71ROykAeHy35742QnZTVFDeCQEoVJKDZ62dbPh6eIdNv44hx5k6ipoA0VIINgjFgAcSNqsgn/ARswPzFfT4mDnYAsljk/6N1Hz541Y2RZz/ALUcMEEupfcksgflPUYDXjonHch7REY0Ul+aAAliw5AAc8c6XljndVjUMjoug9hYWFh8ZiYsLCwsFgJReDfZqMAs5NbhBte/P+WAZOLh2OWoiaslyd+lAAfwxOHqJQ5LVw3L6njToWBI6EDxkH4hSPni4QxtEPuJGiC2dGxiqj+AigOvg0n1xWeEQd5IVBZfu28S7EElQK+WrFnzCApoJPi0x3e9MQh3+BONTjGSakrDVTDPBuKyRxr38JOod4zxW/ifxNqjPjFXQ0l9gMFeH5iPMu7KyyKg0V5MwBcODuDWgUa5sMCcnO51awqjUwUD8l+G7615Y38JykMqgNGwfeUSgMp8bEqFlWtwNIK3y6YxS6aKdoWok8XzUsMfdQoiu7JDlqN+JgdTMpGwjVXcizYX5YFcO4esaoSrtFE407ESSy/illNDxE8htuQu3WcMvOM3Yfv1hjoCSka5SdVMi6WZVjFAqD4zZ3xsnz4Mq6pJYHcCNYZAFAJssyuLSV9KmgGaqHK8CjQWZJlpGLMrlnBvWeXhLeFFO2rdwWOwLFd6oYSGQHvXMSR6lCs1yO4dlRDZ9yywOwAHw3GeX4e6yGUrUniij3B7mKxXhvxAlQWN3jlPar7Uu4keLIJHIy+Bs063rrmEQUKsVq60NqAOGI6vGuppEedZQTp090q92Az6yW6+FSPl643ZifumGldEdLpYHVGb33Ue4PIgj4HYHz5B9qnE1fU8scwIKlJIk0sp5g6Ap3+OOtdju20PEIXZY9Mqle/hPiJQgKpiI5pe29aTzIG5ALI+UVkYyOQ6tqQncxsQSCK98NZ3FWAAApXFM+1nsc0sC8Qy7EZvLpcjx2hmjA8RGk2GUWRvyseVXfPSIEURKAAulbIVWWt1XVu5CjUKB3XnzxJmg0RWzGRVHI6tJHqFDM/wN3gEeZI+2DTAJxCFM4nIO3gzKj92dPEf74YHBThPZ+J1zGZ4dK2Y0QSAZdwUzcTOAgIEe0oVS7ak51RG+APbjhAymengX+jD6o//AMbgSJ9Aa+WM87nHysWXhikZZBWakZGQhZHT7rQyeIVEV1BjzJ2rcoARks88DiSJ2jkFgMppgCKI+lijgi0sGaanEeVk0mmVahkcBRGpUGobpreyLO4AwV1JxZTQVOIjfalTOgc9uSZgD4B/jWKmVIJBBBBog7EEcwR0OCu4/kFEyEmWmdZU0tEshO2tTzjFEGipY1qBoV6VgflMw8Tq8TsjrurKSGU1WxG4wd4Xn1aAQ5tm7snRFIAS8QUMxCliF7ouy6l6emA/E+HtBIYn02D7ysGRxvTIw2ZT5/EbEEYF4BLuERPDmh97oy84G0qioZAqGldEUlZWavvLo3uMauOZR8uI8s4CuoLyDSQwZz4QWupAFAIZdqbEPhmX7yRVYgJ7zk3pCLu2oruBW1+uC+X4tHmj3GZ0xqWPcynlltTDaQhS8kQAqjy26cnwhbNldw+nG/P5V4nKSKVYUaIIsEWrC9yrCiD1BGM+GZFp5FiW/EdyATpUAs7UNyFUMxA8sCGSNZiy5W6OYIsA/wBUhtQwK8maiCDvpOBZxP4znBLKWXZBSRrbUsa7JWoki9zXTUcQThsBDD4RwsIZty07xuskbFHQhlYc1I3Bx3XsTxYZuL2lSql7WaMDcSirIOrZSN+V+Lc7Y4I2OkfYZPG2dfLS2VkQsg1EL3ibmwPetb/w4niyaSEo2X/iGSMko7pS5fwsF5BgLUk8lsAjcj3VxMHYlmjLTPuviCR+8xXcAseVjw0B154t+f0IgjUAEgsiqpq0px7opRYG5rnjHinEe6jElpptdTMWACny0qbJ2Auhvz845uqyJVF0KMERuF8OihX7lFUEDxAbsOltzb5nHmr7QuD+ycRzEQFIX7xPLQ/jAHoCSv8Adx6agB7sqNiupB6AEhf0044X9tMDM+TzLqVaSKSNgRRuN9Q/2ZBvjldLOXvmm+S6SVHOMLCBwsdMgLCwsLAAxGLb2Xm0xqOraq+Rb+WKkMXXsWQ0PIbMw+u/+v64nHknDktvZnPiNTNLy0qCRQAtqHM7b1164s2XmMkrLa1HJDXzIbfffp5YE9k4Aj93zXQ1XubDoR/E/TB/2IRs8oJ3eJ2G1KEYXW3lfM4170RfJpXPGWWJombuyZFYECrCBhZ3qtxW3XBh+PCLLNHFXfRwRuAdJ5rEAdIa68Q5gfHGWc4aGlieJlUQs+tALDWtAbEBSNjuD8OuJORdJY1yjo5DxupcbDwExkah4lbw2P44pkI06oC6ST7s00TIPBp19xGFNOQdi5Ire8SDmjmYiZNMRImQUBKANSKrEEUSQRsRQvGWby7x2sF2BEyildm0fdv7/UL3e9g+uNmbjigH3RKNqdiBbsveg6mIN0A2lvIBT0xU0BWu1gMWTzrZcmMw5bwHY2rodelGFwAAckIHptjzd6Y9RZ8Ju2YG0qDK5iXevd6pZjQnUbZQ1ee1DgXb3slJw2cRsQ8TgvDICLdAQPEByYWL6HmPRMCt4O9hOLHK8Qy0w5d4qMDyKuQjX8Ab+IGAN4J9msiZ85l4lBJeaMGudagWPyUE/LCBnqNswC0onkCdzKKcjSNLCwt2NW1Xub8sbYsyVMSWDGRKhFWxKGlrqdhyAxuigUvLJGVdn0AqxYadN8wbo7+QximX1Kj34Q0rlaJ1amYjkRtvfI9MMRyb7WsnEM3HxFluJIUGgnu3kl1yCEKrqbqixBFaUxx7NZlpXeWQ27uzufNmJZj9Scdm+1TjECZuDLSrWVny9SgKA0RMrd3Ko6Ohs+oLDe8ch4xwx8rPJl5PejaiR7rCgVZf3WUqw9CMR3GQltSGBIIIIINEHoQRyOLBxbNHPhJRGTmUQ+1OK0yKGRI5TXJ/EA55bA4AYNdl+MNkp0nK6ka45Evd4m094tfvLy9aPTDAGZ9gCEU2qDTYNgm/GR6E74LcLnXNRDJzOAy37NI7ELF7zPGQAbEh0gXyYCuZB0dpuDDKZl4lbXGdLwv+0hcBom8jakA+oOIvDsoSHmO0cRXUfNjfdqNwbJB3HLntgrUxcI3sjZeJkZWSWWgQdaskYO4YcjqIog8tHngVWLFx1zmoRnQDrUiLMABzpP8AVSFmJ1F/EDy3X1vFewWmFUH+G1nYxlm/+YQH2ZqFyUBcUjMRSqqsU9SQOYGI3djL5bUQO9zI8NiykF7srA+FnZWQgjdb6HGnhGTViZZSRDHRcqyh2N+FY9Wxe6J2NDfyud2hk9pUZ4VrYiPMCxfegWHCgCo2XSAdzqVr5gkWwwC2FhE4QGABHCGHrCGEAgMWP7OM33PFMm//AIyr8nBjP+9iuXg32Gg7ziOTUczmIj9HDH9AcMD1OyRzsD+KFzt4Tv6862+B3xAy+Z8UWWZAUMROok80YCqqq2uycb8twjxs70D3pkWt/LnqB3NDlX6A4GjIGaZLDd00DgtQKks5IABsHYnmPLFOaq3BG7NcQERbYsrTRoCtUoaJKYkkeGweWOffb5EGymWk5lZyvwDRsT/ujF24lk2IEcY1iOWGyaBCrGpJ2AB53QGKN9tWVSHh8MacjmRWyjlC4/CBfxPn5bYwR0rPFrlv6Fj4OKAYcYY4fHVKxYWFhYAGGLT2LzoRZFIJ8St8iKPX0xVsEuz02mdQeT+E/wAQf0/XDjySi6dnW8jmKdOl2vMjdlKLy3HiKn5YtWWGuEBtW6lW1BlblXJt/XfzxzzWVXdgo/MSNvLn64tC9qVdF0C2IFltlDcj6mvgAfPG5RCXJaOCZc6TL4R3lM6gEEScpbNkHxauQHzxrynEIfaGUIJZFJliYBSEJCxzUxIAo6brf73kcVLJ8UZiySvsbkAGydNe3Xffe+Zxv9oZlSWAhmUiSO7AbairejKSvpsegxB4mRLnmGlbTIxACGykd2UPvjVQZjsCNIWyoGJmZhdYA0RR99RVFCrKrXsb1E2CN7s/pivQskuT7zLzNHqJYMxOpZLoo4G9htivMkdb328M4gj1FMhpG193RBVhTakAP3sdkNS3pPKxyplEGT8tn0liPNlCsoElgKeWmccwRRAf3T53Rx527f8AFVzGck7s/dRfcxgMWFKSWonmC7OQdtqx6Lii1yFzGuuQaFmja1aM0TZ6sAJaPTbkWrETj/Z7KyMXORycqilMj6FIbUVIJ6keEUepr4V0I8wZeF5HEcaM7saVFBZj8ALJx2r7OuxMmRHfSqDnZF0ov4csh98uwsCQj46R53RvXDeHRZdSqwZXLyakMaxKAxboJKGwaqu+TYKxzRqWqJdEqhwRRaZmHiBQ7jbSbO25uqwUIj5nKFO7UXSpoU6j4mbnZNuAoBa7Faas3tJy+YCJGI5A6GkQPqButhrC7HbkVs+eA+Yk12msIgGh5NRqJNh3aNzZjQJaxYXyAwM+0/tHFw3KAxNU8iNFAoIpQQNUoH7oNjoSV57UAcW+1DjozfEp5B7iEQryO0Y0tVdC2sj4408R/wC9cPin/rMoy5WU9TC2psqx/s1JF8kwOyPZ+eRO9pY4vEBLMe7jLKmvSpb3mI5AXeLP2Qny6zS5KB2lbMxSw98y6Yy/diSArGw1KVkVgCT1B67RGVRMn3SrJMAb3WK93pgGD0bjFEmyN6rbniJNMzHUTZ2+g2A+Q2+WMZZmdi7kszblibJPr5435DKhyS7hEUamP4iAQCIx+JzewxJq9g7lkzEPtnDcvLah8o7ZaVmOwha5YGNeR1oPliuZ7M6gqqKjS9INat9yWI5m7+A2xZuzU6zR57JxrSPlXkQfiZ4HEyFqNFiuoYp+rEW62Q2Gey2YXvjDKQIswpgckMwQt/RyBVPiZH0keW+I+W4S7SvG9xiLUZmYV3aq1OSrUSR0TmTQrGrh+S127N3cSFdcnPSCdPhHN29Fv1oYM9ruI96sLoQI5U71k1amMylopJJb8QdqsWTzsc8LuNArivEA+mKPwwx+4u41NSq0rgkgSOFUkDYbDpZz7P5kK5ikaoZwI5AXKKN7jdiFahG+lzsdgR1IwLI64erw2I3ZzKmN2jb3lJU1yNGrHmDzB8iMasG+OHv4oc2WBdrhltwXZ4wNLEUCAYygvfdTe/MG2EgMmxhhXhwcMBhjoP2H8IM3FEkrw5dHkJ9SDGo/2if7uOf49D/ZF2T9lyQlkDJPORIaJVlSvu1Pnt4ipsW3piuc1BWx1ZfuKx7CXWw7oMwUcmNUL6+g6b/CtOZilWDRAVEiqoUvenahvQPQHpiNmpZlKIamW9RoBZKUg0b8Bs6T+HkdjiQ/FU0uVJ1opJjIKvsNvC1GiaAPLfGfJkjNqmNKjRlvEXbzc/7P3f8A/GOTfbnntUWTQKy6nnchhR8AVFNHz1GsdbyiaUVSbIABPma3PzN44H9tPExNxIop2gjSL01byMR/jA/u4xdKtfUX4v8AwlJ7FCGFhHCx2SsfCwsLAAjh7rlzHLDHCBwAXbJSrIiyC7I3s3R6/DBDJTVa+e6j16j/AK9cU7gecomImg/I+Tf88WUjYDqK39cdjBNZIKgDHfEEEVYN+nKvmOY+eCMub1wsUfuug9CCPCf+XTlgCucBQk7Ec/Q/6g405HPEMUfxavIe+B5ctLDBNAg5wvijRuzrHqujmIDSlqAUSxVyevL3h8ji55fiUMvczRRB40GxUU8RoaF0bVzXY1uQemKoksIVZrHhGnURuB1BA8t/hvh5+HFSZ8tIYZRfui1kNVTj8W/TcX0NYzTxgzpeSygeV5AShXwgoa1NQLsR7rbd2viB91sRc5n4xrgZrAYMQ0DG6kU6riZb8Qv4KegOKbJ21zOUUQZrKs0YcN30LhCxDd6xOu0pm1X4kJs0BiXnPtTyM8VFs1liRYbuSxFqQKMbEdb+X0zNeSDLnwvMJmWZwxtQLYQhLBJBAZ9R5oLqiKX0xJyuUQCaGtQcFgbJZ1a7BckkkNr+AZcUDjP2t8NkTuwMy+9+FAl16k316DFU499q00m2VMeVA7ym+8klOogmi6hRqO/u7VzFYjV8AdO7V9q8nw+BFkRRI4Vkyy1qVjW7afcCnm3pteOH9r+0875qcSJCXXvIdZiVm7ttgq67CALyrcam3skkETrkMsmZ1OWssys7Mauzr97oKP8ADGziudXMSmaWQs7aLCR6BtsQLJqh1o2ThaXYyBnM7JM5klkeR25u7FmPIbk/AfQYmdnJWjzMEyKSIpYpCd9grgmz0FXjWk8a7LBqO1Fyzb6rFKtDcbUbw7yTyVqVtAJOhQUWtQ1AVyFmrN1gcRhLtPw6LLZzMJIe8KTSVGuylSWI1MNwQCmwvAPNZlpK1VtQAAAA2A5Da9hv1wc7XTe1ZqXMBFgDm9LPbEqoDcr3PTpy9cCXjiQm2MpAIFAot0NJJIsgeKxQ+OBN1uAa+zZv/eWWXch2aJq/LJG0Zv08QwIbJJAzJOSXXUvdoeTiq1ty087C77dMF+yOdkfP5VYVSNfaY20odO2pSwLMbbZeRJvp5YE9o4tObzI22nl5EH+sbqDWIJ0yRqz+faYjUQFW9CLtHGDuQi/hB/XreCKEycOI8R9nnUgeDSqTKQf37LxjzHwwDAxY+xvDzmTmYAYlL5dyGkA2KMrrpJYFCaNsNW3TEZOlbEV2sYk4zYdcYVhgHezVyibJDUTOloq6fFNFbx2W5Cu8Bogmxz5YBCsb8pOUdHUKWRlYBq0kgg0wOxU1Rvpgx234UuXzTBXjZZAJlEfuoJN9OxIWjYABbYDfCvegAIwgMSuHcOmzDaIInlbyRS31rYfPHV+w32QatGY4gwKkBlgQ3fUd6w6fur9emIzyRhu2NKyvfZl2KE7DOZtayysNCN/9S90Fo84wefO+W++O9ZzNSDu9KFQTbnakAF+L48tvr0Or2SIuyxyaSiKoRdNQitiq0Qu1bV0GIBn7qJAzGSzSWSxlbpR5mNdqJ3NDflfPzZdbssUQrl+rtszV8Qo90fqT8ScaeIwrKyRsAwX7w2ORHuV5G9wefgOI+YSZo4+8dVIrvQg98/kUNdWduf8Ay32I1LtzO5rz5BRflsP/AFxzMsqV3u+CxIhcUnOUhknMhMcSlyr7mlF0rDe/7Wrpjy/nM480jyyG3kZnb+0x1H5b4659t3aYCNMih3epJfMJzjU+VnxV+6PPHGwcdb2bjksWufL/AKKcjV0ZYWFhHHQICwsLCwALCwsLDAb1GLNwviXeIQ3vgbjz9Ris4zikKkMpojFuHK8Ur7AWXLTFPVTtvv8AIjngvl5lI2FBenl1wH4dxBJRVAONyPP1+OJV77bH/rp1x1sai1qi7BBjKZkA6kr1HMH4j/mDiycIzsJaNCBEF8Zv3L/ANXLc2d6JK4pWWmRTv4T/ALJ+Plix8J9zUd9e/wAqofp09cQnHV+ZGTou2YzSo6IxppNWnbY1W1/PFdzHChYWTJwO53PduIia5HY2TWrEb2gxKWRnFV4U5c/ynwg/LGL9oEDLIzIXG4LowI2YfgIW6L9OuKpRa8FaZP4Z2Sy8gYvlXh0kAXMxsCmB2O3isb+WCGW7CZIyRoYm0sWVh3sgsaXbo3mBgOOIiZhNoRzsNSu4HhcNVC9tS/xxYuE8YlfMRARoPEfxMf6t/wB3yvFcoNRbod/MlcT+z3JIoMOUeZiSCPaXSgwJYks3oornviLwvsvlZXUnI1HzaT2wsFIBqwrcwAh+DYP5jPplZGdu6R5xqPilJfQFWwNJojUo29MQsp2gywBijMZEjaCLnbUSpsbr+UH0xk3HqXkzPYbhutAsAo2KEkhAAGpfxbeeI3EuxGRGorw+ORVBOp5mUeZ95ttx1wZgy5jeMRpGtk8tX4Yyo5+QAxIaAxRybRhCSzgCQk2AD+K+QHLFWSdbNkouyrR9iciULDhWX5gA98CCNQU73Vjfb0rGOe7D8NGdy8YykIjaHMsy0dJKNlwpO/QM31OLVkZO9iAj7sxkkbpINwxu9TXVjAfOQMOIZZR3dNBnDsrVu+XL34uZPliiWRaXuTSI2b7F8OjOpeHQFAL16gtHpzYHn1xjkOxWQYt3vDctGvh0NqDlySQeXLYKR56vjgzmp44VEDsihgTp0yG7bfe/O8Z5SRMwoCaHERWvA4CnSGWrIvYjGf3j8kqAg7D8MMr1koNISNhttuZL6+QGGz/YzhsaB0yOVNn8VKosGvET1NDa+eDTRyCR1UxgaIx7rcrkoe98cB85xCGFTA7xKo3KaJTzOq7DeZvGJ5Ze82k/y3LVG0PkexnDGRXkyOWVmBIAAKkcwVINMNNG/XGqDsRw4vKPYoNnAHg5Du0O3zJ+uJeXkjzDd2pifu0qu7l2RgRzL72LH1w65iZZJQGi2K/1b/s05ePbphPM3a1P+SUMduqIsvY3h4DBMlli4UkAou/OuvKxXT44EZfs/AHYDKcPUoQWGgFlXmSfLw1/i+puTvC4kPdagKBCPy35feV+Jvrge/F0R23UyG1bTE5PM3zeq8P8PPEseST2Tsv9y1u0WXh+YhrTDpFAGkFLVsu21c1YfLGeQzaprhbmp1Io3Yo1kUB5HWvkAF5XgFl/EopmCkAhVASh/dAP64k5KonVwAFvS+3MNQs/3tBs9AfPC1JWkGTA9NhoZfWSzgKDVqKtgOXeEe98OXxwO9hDo8jzhibAcAVHvVKPM8iP3iBz3LTZtVOgeJq90c6PU/lHqaxEy+UCAFgqhaCquyJtpAHma2v6VimefTu+TMgVmJHCiKMsGAoOxB7kH8blz75sUN6BA6k4XbHi8GTy3tE/iK/0acu9kIOlfTrZ6DVz5Yz42+UymWaTMNUQoksSXci9he7MfEK9W9cefe2PaeTiEwkbwxoNMUV2I0/1Y0CT6DyxZ0/TvqJKXZfyE5qKoFcUz8mYleeU6pJGLMfj5eQAoAeQxFAw9YWO/wBqM4+FhYWEAsLCwsACwxw+FgAbCw+GwAJDRsbEdR0wXyPFBY7zn+fz+OBIw2LceWUHaAt5UPyN35YIxMye41fqPodsUfJ514jaNXx3BwZh7RK40yqyfvpv+hx0cfV45+rZ/fcqmm2WrK8W0XaJbGzR0liBXI3/ABxvgzy6i0mtgRVFbA+hP8OpwC9ty8g2dWPQHYn64yyORsE3p3/C9+X/AKYs2b+HcVB1uIC6Q6R0uM/P8N4O9n+KxjMQklveP4G/ZvyAF4q8hIoBGbB3geWIniJBrUen/hvhZo1Bv5EXsdDyfE11yF5GdSR3S+zyAxivECQnis164ix5vRCyCVu9saZDl5DpACj8lHcMf72BeayrTSNGVmjWPk6nSJLXcA+QwN4Zw6QR96y5jWhBCM5Yna9O6ixZO3p0xy02yF7FnyPFgZ4w0jyWTQEDqVqIg8l8Vmz88FPaW7t1d5WLagrLBIpUEUOQ3I89sVns/PI+ZjLQvH73vVXuSXVf2Qf72D/Fe9lhmXuZAy6tFMPvaJ00fwk0Prjn9VkksnBoxekSZhxEEEs2uyTIcu5JG+1Ebcx9NqFDA85wHP5XUZGYQZqyYmW7fL1QryxnwzKyZeElYZHZ3JZWY6l6XZHUAbeu2NOXaRuIZYyIUPcZkAE2eeVvoOpI+WM0pvctT3DDMzxadcoe71iJwSA18q8tvrjPW/dqqySBlTSXMTEsdhqo/A/XEbPZMspk7uYPqA0h62sLdbjlvyxjHle6ZZRHM7ulMC5IS9DGwQATY8r54plORYY+16XcMZWYom/dN+ebegOljEeNnMJQyy6ywPeDLsNgQaoV0FXfU4nElpWJVgdCbEb+/KP4b4DZjItMjTCHMCS0UxFyg2IO1WPxGyOdUdsY5SbyNPbj9y9JaQjHK4CDvJfCoVj3LEuwFFjY6nesQHz6iSWxId1/q2F/doCara8bcpk2hKlYJmZktre9BJsruANq+WMTCzyykqw/ozXlca2NueBP4t/H1LMKSlyQM1nCxTuzIlMC1xE6lsWPQ1Yv1w881uHBloDdAtA+9ubIHUbfujEnMxsoJWNnO1KOZ3357evywO4zwx2CuIyWHRiQBsT0YC9h57nFuOStdjXKK8jzQh2LFWe9OzuAq1y0hQSDe/TkPLG6XW4Ks+x2IS12PrZa/UEY05qRIYqWWCOgAO9kCqPqbxXsx27ycKkGb2hwRSwqSBsAaZgFq7PM88XRxzn6VwGvFH1M6bwGUNCOWtSVegBbDYtQ/Ns397APtx2uyeSj0zkSSbMsC0Xsbgt+RfU+vPHIuLfabm2Lrlf+7I9XR1SGrFhiBpJFch0G+KXLIWLMzFmJssxJJPqTzONGP2dctU3+n/TlTyK3pC/avtRPxCbvZiKFhIx7kan8o8+VsdzQ6AABLw+FjpKKiqRRzyK8K8NWEMSGPhYWFgELCwsLAAsLCwsIBYbD4WGAsKsLCwANhYfCwDoasZI1cjX/AF6YWFgRGjM5l/zv/iP88ZDOSftZB/fb+eFhYbsGkjYOKTg/083+a/8APC/7Vn5d/N/mv/xYWFhIGMvE5gb7+bbke8f+eNh4xmP/ALic/wDmyf8AFhYWBgkYniuY/bz/AOa//FjE8RnsN30tiwD3j3vzo3sDt9MLCwhvYf8A7Tn6zTf5j/zxieIzftpf8x/54WFiSSAXt8v7WX/Mf+eG9vm/ay/5j/zwsLBSAXt037WX/Mf+eG9tl/ayf43/AJ4fCxFjMTmpP2kn+Nv54weZjzZj8WP88NhYjYjEAeWFhYWJryC8DjDHD4WAk1QsNhYWERFeEMPhYYxYWFhYBCwsLCw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periodictablejanetleftste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" name="Рисунок 4" descr="periodictablejanetleftst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836712"/>
            <a:ext cx="8524608" cy="32712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4437112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base"/>
            <a:r>
              <a:rPr lang="ru-RU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Лівобічна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періодична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система </a:t>
            </a:r>
            <a:r>
              <a:rPr lang="ru-RU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Жанета</a:t>
            </a:r>
            <a:r>
              <a:rPr lang="ru-RU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1928 року. 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розташовано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згідно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заповнення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атомних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орбіталей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електронами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тому вона часто </a:t>
            </a:r>
            <a:r>
              <a:rPr lang="ru-RU" sz="24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фізиками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sciteclibrary.ru/ris-stat/4636/image2510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280920" cy="50327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251937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Квазіоб</a:t>
            </a:r>
            <a:r>
              <a:rPr lang="en-US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ємна система хімічних елементів</a:t>
            </a:r>
            <a:endParaRPr lang="uk-UA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108" y="278380"/>
            <a:ext cx="8381364" cy="43027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4725144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Періодична таблиця застосування хімічних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 Із таблиці можна дізнатися про сферу застосування різних хімічних елементів, те, у якому вигляді елемент існує у природі (у складі сполуки, у чистому вигляді, тощо) та який агрегатний стан має за кімнатної температури</a:t>
            </a:r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b="4545"/>
          <a:stretch>
            <a:fillRect/>
          </a:stretch>
        </p:blipFill>
        <p:spPr bwMode="auto">
          <a:xfrm>
            <a:off x="467544" y="404664"/>
            <a:ext cx="8208912" cy="453650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5013176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Періодична система держав, в яких були відкриті хімічні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елементи. Найбільше хімічних елементів відкрили британські вчені, друге місце поділили німецькі та шведські, а третє — французькі та американські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28092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Висновок</a:t>
            </a:r>
          </a:p>
          <a:p>
            <a:pPr indent="450000" algn="just"/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Прагнення створити нові варіанти періодичної системи корисне для хімічної науки, оскільки дозволяє ширше розкрити ідеї періодичності. Невдачі під час спроб створити досконалу систему, яка б відповідала на всі питання хіміків, спонукають до глибшого вивчення хімічних закономірностей</a:t>
            </a:r>
            <a:endParaRPr lang="uk-UA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92696"/>
            <a:ext cx="799288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Актуальність теми:</a:t>
            </a: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спираючись на всі знання про елементи (атомні маси, валентність, будову атомів тощо), науковці пропонують усе нові й нові варіанти візуального представлення системи хімічних елементів. Тому ознайомлення з різними формами зображення періодичної системи хімічних елементів є захопливим і пізнавальним</a:t>
            </a:r>
          </a:p>
          <a:p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 проекту:</a:t>
            </a: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ознайомитися із сучасними формами періодичної системи хімічних елементів</a:t>
            </a:r>
          </a:p>
          <a:p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332656"/>
            <a:ext cx="792088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Список використаних джерел:</a:t>
            </a:r>
          </a:p>
          <a:p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uk-UA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http://sc46.pp.ua/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незвичайні-хімічні-реакції/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альтернативні-періодичні-системи-хі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http://www.sciteclibrary.ru/texsts/rus/stat/st4636.htm</a:t>
            </a:r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https://scienceukraine.com/allnews/physics-and-tech/energy-resources/onovleno-periodychnu-tablytsiu-khimichnykh-elementiv</a:t>
            </a:r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Література:</a:t>
            </a:r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Нікішова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К. Таблиця не однієї людини// Колосок. – 2015. – №7. – С.10-19.</a:t>
            </a:r>
          </a:p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Нікішова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К. Географія хімічних елементів// Колосок. – 2015. – №8. – С.14-19 .</a:t>
            </a:r>
          </a:p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Нікішова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К. Таблиця не однієї людини// Колосок. – 2015. – №9. – С.10-19.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764704"/>
            <a:ext cx="74168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 проекту:</a:t>
            </a: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дослідити різноманітні способи зображення періодичної системи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дослідження:</a:t>
            </a:r>
            <a:endParaRPr lang="uk-UA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різні форми періодичної системи хімічних елементів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 проекту: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метою діяльності – інформаційний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кількістю учасників – груповий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тривалістю підготовки – короткотривалий</a:t>
            </a:r>
          </a:p>
          <a:p>
            <a:endParaRPr lang="uk-UA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47667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роботи над проектом</a:t>
            </a:r>
            <a:endParaRPr lang="uk-UA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знак завершения 32"/>
          <p:cNvSpPr/>
          <p:nvPr/>
        </p:nvSpPr>
        <p:spPr>
          <a:xfrm>
            <a:off x="2051720" y="1149896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Блок-схема: знак завершения 33"/>
          <p:cNvSpPr/>
          <p:nvPr/>
        </p:nvSpPr>
        <p:spPr>
          <a:xfrm>
            <a:off x="2051720" y="2302024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Пошуковий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збір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систематизація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лок-схема: знак завершения 34"/>
          <p:cNvSpPr/>
          <p:nvPr/>
        </p:nvSpPr>
        <p:spPr>
          <a:xfrm>
            <a:off x="2123728" y="3454152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Підсумковий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знак завершения 35"/>
          <p:cNvSpPr/>
          <p:nvPr/>
        </p:nvSpPr>
        <p:spPr>
          <a:xfrm>
            <a:off x="2123728" y="4581128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Презентація</a:t>
            </a:r>
            <a:endParaRPr lang="ru-RU" sz="20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39752" y="126876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Органіційно-підготовчий</a:t>
            </a:r>
            <a:endParaRPr lang="ru-RU" sz="20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мети,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плану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48680"/>
            <a:ext cx="7992888" cy="790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Очікувані результати: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поглибити знання учнів про форми зображення періодичної системи хімічних елементів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досліджений матеріал може бути використаний учнями та вчителями при роботі над темою «Періодичний закон та періодична система хімічних елементів», на позакласних та позаурочних заходах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Кінцевий результат роботи: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мультимедійна презентація</a:t>
            </a: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5013176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Довга форма періодичної системи хімічних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 Універсальна і офіційно затверджена </a:t>
            </a:r>
            <a:r>
              <a:rPr lang="en-US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IUPAC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форма періодичної системи, що складається з 18 груп і 7 періодів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Періодична таблиця хімічних елементів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496"/>
            <a:ext cx="8568952" cy="459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2184" y="548680"/>
            <a:ext cx="7214232" cy="44007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5013176"/>
            <a:ext cx="76683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Коротка форма періодичної системи хімічних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 Складається з 7 періодів і 8 груп, розділених на підгрупи. Коротка форма не відповідає сучасному рівню розвитку науки, об'єднує у одну групу різні за властивостями елементи, і тому скасована І</a:t>
            </a:r>
            <a:r>
              <a:rPr lang="en-US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 ще 1989 року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797152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Наддовга форма періодичної системи хімічних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 Наддовга форма вирізняється тим, що актиноїди та лантаноїди не винесені за межі таблиці, а створюють у ній додаткові 14 груп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www.sciencegeek.net/tables/LongTable2000.png"/>
          <p:cNvPicPr>
            <a:picLocks noChangeAspect="1" noChangeArrowheads="1"/>
          </p:cNvPicPr>
          <p:nvPr/>
        </p:nvPicPr>
        <p:blipFill>
          <a:blip r:embed="rId2" cstate="print"/>
          <a:srcRect b="19573"/>
          <a:stretch>
            <a:fillRect/>
          </a:stretch>
        </p:blipFill>
        <p:spPr bwMode="auto">
          <a:xfrm>
            <a:off x="323528" y="476672"/>
            <a:ext cx="8512895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syakayawsyachina.narod.ru/chemistry/mendeleyevs_law/mend-3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848872" cy="48245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5301208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Періодична система Н. Бора 1922 року, у якій він не лише навів порядкові номери, але й залишив вільні місця для ще не відкритих елементів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530</TotalTime>
  <Words>612</Words>
  <Application>Microsoft Office PowerPoint</Application>
  <PresentationFormat>Экран (4:3)</PresentationFormat>
  <Paragraphs>68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48</cp:revision>
  <dcterms:created xsi:type="dcterms:W3CDTF">2017-01-25T11:58:23Z</dcterms:created>
  <dcterms:modified xsi:type="dcterms:W3CDTF">2017-02-07T17:41:20Z</dcterms:modified>
</cp:coreProperties>
</file>