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7" r:id="rId2"/>
    <p:sldId id="268" r:id="rId3"/>
    <p:sldId id="269" r:id="rId4"/>
    <p:sldId id="270" r:id="rId5"/>
    <p:sldId id="264" r:id="rId6"/>
    <p:sldId id="256" r:id="rId7"/>
    <p:sldId id="265" r:id="rId8"/>
    <p:sldId id="258" r:id="rId9"/>
    <p:sldId id="259" r:id="rId10"/>
    <p:sldId id="260" r:id="rId11"/>
    <p:sldId id="261" r:id="rId12"/>
    <p:sldId id="262" r:id="rId13"/>
    <p:sldId id="263" r:id="rId14"/>
    <p:sldId id="257" r:id="rId15"/>
    <p:sldId id="271" r:id="rId16"/>
    <p:sldId id="266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9F38EB-ABEE-4AB5-BAE0-008D1FD13C99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B926B-908B-4BE1-ABB9-4D556A26766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B926B-908B-4BE1-ABB9-4D556A267663}" type="slidenum">
              <a:rPr lang="uk-UA" smtClean="0"/>
              <a:pPr/>
              <a:t>11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E8C84-061B-4A88-A5E3-01562E13CF6B}" type="datetimeFigureOut">
              <a:rPr lang="uk-UA" smtClean="0"/>
              <a:pPr/>
              <a:t>08.02.2017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3FB65-E61D-4C69-A2AF-EBF5FB37DA0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hkolyar.in.ua/krystalichni-gratky" TargetMode="External"/><Relationship Id="rId2" Type="http://schemas.openxmlformats.org/officeDocument/2006/relationships/hyperlink" Target="http://subject.com.ua/master/Chemistry/lesson16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uchka.info/krystalichni-hratky-zalezhnist-vlastyvostej-rechovyn-vid-typiv-krystalichnyh-hratok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340768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Залежність фізичних властивостей речовин від типу кристалічної ґратки</a:t>
            </a:r>
            <a:endParaRPr lang="uk-UA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4283968" y="3933056"/>
            <a:ext cx="47160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Дубина Наталія Миколаївна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вчитель хімії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Іваньківської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загальноосвітньої школи                 І-ІІІ ступенів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  <a:p>
            <a:endParaRPr lang="uk-UA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67744" y="0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Молекулярна кристалічна </a:t>
            </a:r>
            <a:r>
              <a:rPr lang="uk-UA" sz="2800" dirty="0" err="1" smtClean="0"/>
              <a:t>ґратка</a:t>
            </a:r>
            <a:endParaRPr lang="uk-UA" sz="2800" dirty="0" smtClean="0"/>
          </a:p>
          <a:p>
            <a:endParaRPr lang="uk-UA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692696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uk-UA" sz="2400" dirty="0" smtClean="0"/>
              <a:t>У вузлах кристалічної ґратки розташовані молекули. Між молекулами діють слабкі сили міжмолекулярної взаємодії (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сили </a:t>
            </a:r>
            <a:r>
              <a:rPr lang="uk-UA" sz="2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Ван-дер-Ваальса</a:t>
            </a:r>
            <a:r>
              <a:rPr lang="uk-UA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uk-UA" sz="2400" dirty="0" smtClean="0"/>
              <a:t>. </a:t>
            </a:r>
          </a:p>
          <a:p>
            <a:endParaRPr lang="uk-UA" sz="2400" dirty="0"/>
          </a:p>
        </p:txBody>
      </p:sp>
      <p:sp>
        <p:nvSpPr>
          <p:cNvPr id="16392" name="AutoShape 8" descr="Сили міжмолекулярної взаємодії, так звані сили Ван-дер-Ваальса,&#10;значно слабкіші за сили ковалентного зв'язку. Тому речовин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2" name="Рисунок 2" descr="лід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32856"/>
            <a:ext cx="16383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 descr="Результат пошуку зображень за запитом &quot;молекулярні кристалічні решітки&quot;"/>
          <p:cNvPicPr>
            <a:picLocks noChangeAspect="1" noChangeArrowheads="1"/>
          </p:cNvPicPr>
          <p:nvPr/>
        </p:nvPicPr>
        <p:blipFill>
          <a:blip r:embed="rId3" cstate="print"/>
          <a:srcRect l="4740" t="37878" r="63267" b="27400"/>
          <a:stretch>
            <a:fillRect/>
          </a:stretch>
        </p:blipFill>
        <p:spPr bwMode="auto">
          <a:xfrm>
            <a:off x="6300192" y="2204864"/>
            <a:ext cx="1944216" cy="1584176"/>
          </a:xfrm>
          <a:prstGeom prst="rect">
            <a:avLst/>
          </a:prstGeom>
          <a:noFill/>
        </p:spPr>
      </p:pic>
      <p:pic>
        <p:nvPicPr>
          <p:cNvPr id="16398" name="Picture 14" descr="Результат пошуку зображень за запитом &quot;молекулярні кристалічні решітки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132856"/>
            <a:ext cx="2333625" cy="179070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95536" y="4365104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uk-UA" sz="2400" dirty="0" smtClean="0"/>
              <a:t>Фізичні властивості речовин з молекулярною кристалічною решіткою: леткість, невисока твердість, не проводять електричний струм, низькі температури плавлення і кипіння. До речовин із вказаною </a:t>
            </a:r>
            <a:r>
              <a:rPr lang="uk-UA" sz="2400" dirty="0" err="1" smtClean="0"/>
              <a:t>ґраткою</a:t>
            </a:r>
            <a:r>
              <a:rPr lang="uk-UA" sz="2400" dirty="0" smtClean="0"/>
              <a:t> належать йод, бром, хлор, вода, спирт, амоніак, більшість органічних сполук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Результат пошуку зображень за запитом &quot;аміак в цистерні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501008"/>
            <a:ext cx="4318029" cy="2736304"/>
          </a:xfrm>
          <a:prstGeom prst="rect">
            <a:avLst/>
          </a:prstGeom>
          <a:noFill/>
        </p:spPr>
      </p:pic>
      <p:pic>
        <p:nvPicPr>
          <p:cNvPr id="11" name="Picture 2" descr="Результат пошуку зображень за запитом &quot;аміак будова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01008"/>
            <a:ext cx="3810000" cy="295694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23528" y="404664"/>
            <a:ext cx="8352928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uk-UA" sz="2400" dirty="0" smtClean="0"/>
              <a:t>Амоніак (</a:t>
            </a:r>
            <a:r>
              <a:rPr lang="en-US" sz="2400" dirty="0" smtClean="0"/>
              <a:t>NH</a:t>
            </a:r>
            <a:r>
              <a:rPr lang="en-US" sz="2400" baseline="-25000" dirty="0" smtClean="0"/>
              <a:t>3</a:t>
            </a:r>
            <a:r>
              <a:rPr lang="en-US" sz="2400" dirty="0" smtClean="0"/>
              <a:t>) </a:t>
            </a:r>
            <a:r>
              <a:rPr lang="uk-UA" sz="2400" dirty="0" smtClean="0"/>
              <a:t>— безбарвний газ з характерним різким запахом, </a:t>
            </a:r>
            <a:r>
              <a:rPr lang="ru-RU" sz="2400" dirty="0" smtClean="0"/>
              <a:t>добре </a:t>
            </a:r>
            <a:r>
              <a:rPr lang="ru-RU" sz="2400" dirty="0" err="1" smtClean="0"/>
              <a:t>розчинний</a:t>
            </a:r>
            <a:r>
              <a:rPr lang="ru-RU" sz="2400" dirty="0" smtClean="0"/>
              <a:t> у </a:t>
            </a:r>
            <a:r>
              <a:rPr lang="ru-RU" sz="2400" dirty="0" err="1" smtClean="0"/>
              <a:t>воді</a:t>
            </a:r>
            <a:r>
              <a:rPr lang="ru-RU" sz="2400" dirty="0" smtClean="0"/>
              <a:t> (до 1200 л </a:t>
            </a:r>
            <a:r>
              <a:rPr lang="ru-RU" sz="2400" dirty="0" err="1" smtClean="0"/>
              <a:t>амоніаку</a:t>
            </a:r>
            <a:r>
              <a:rPr lang="ru-RU" sz="2400" dirty="0" smtClean="0"/>
              <a:t> в 1 л води за н.у.). Температура </a:t>
            </a:r>
            <a:r>
              <a:rPr lang="ru-RU" sz="2400" dirty="0" err="1" smtClean="0"/>
              <a:t>плавлення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амоніаку</a:t>
            </a:r>
            <a:r>
              <a:rPr lang="ru-RU" sz="2400" dirty="0" smtClean="0"/>
              <a:t> </a:t>
            </a:r>
            <a:r>
              <a:rPr lang="ru-RU" sz="2400" dirty="0" err="1" smtClean="0"/>
              <a:t>дорівнює</a:t>
            </a:r>
            <a:r>
              <a:rPr lang="ru-RU" sz="2400" dirty="0" smtClean="0"/>
              <a:t> -77,7 °С, температура </a:t>
            </a:r>
            <a:r>
              <a:rPr lang="ru-RU" sz="2400" dirty="0" err="1" smtClean="0"/>
              <a:t>кипіння</a:t>
            </a:r>
            <a:r>
              <a:rPr lang="ru-RU" sz="2400" dirty="0" smtClean="0"/>
              <a:t> 33,4 °С.</a:t>
            </a:r>
          </a:p>
          <a:p>
            <a:pPr indent="450000" algn="just">
              <a:lnSpc>
                <a:spcPct val="90000"/>
              </a:lnSpc>
            </a:pPr>
            <a:r>
              <a:rPr lang="uk-UA" sz="2400" dirty="0" smtClean="0"/>
              <a:t>Хімічний зв’язок – ковалентний полярний. Тип кристалічної решітки – молекулярна, у вузлах кристалічних ґраток знаходяться молекули амоніаку. Зв'язок між ними – міжмолекулярна взаємодія.</a:t>
            </a:r>
            <a:endParaRPr lang="ru-RU" sz="2400" dirty="0" smtClean="0"/>
          </a:p>
          <a:p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_preview7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644" y="3644974"/>
            <a:ext cx="2699820" cy="2376314"/>
          </a:xfrm>
          <a:prstGeom prst="rect">
            <a:avLst/>
          </a:prstGeom>
          <a:noFill/>
        </p:spPr>
      </p:pic>
      <p:sp>
        <p:nvSpPr>
          <p:cNvPr id="19466" name="AutoShape 10" descr="Результат пошуку зображень за запитом &quot;мід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8" name="AutoShape 12" descr="Результат пошуку зображень за запитом &quot;мід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2411760" y="169476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Металічна кристалічна </a:t>
            </a:r>
            <a:r>
              <a:rPr lang="uk-UA" sz="2800" dirty="0" err="1" smtClean="0"/>
              <a:t>ґратка</a:t>
            </a:r>
            <a:endParaRPr lang="uk-UA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836712"/>
            <a:ext cx="87129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uk-UA" sz="2400" dirty="0" smtClean="0"/>
              <a:t>У вузлах металічних кристалічних ґраток містяться атоми і </a:t>
            </a:r>
            <a:r>
              <a:rPr lang="uk-UA" sz="2400" dirty="0" err="1" smtClean="0"/>
              <a:t>йони</a:t>
            </a:r>
            <a:r>
              <a:rPr lang="uk-UA" sz="2400" dirty="0" smtClean="0"/>
              <a:t> металів. Хімічний зв’язок – металічний. Для металів характерні такі фізичні властивості: пластичність, висока </a:t>
            </a:r>
            <a:r>
              <a:rPr lang="uk-UA" sz="2400" dirty="0" err="1" smtClean="0"/>
              <a:t>тепло-</a:t>
            </a:r>
            <a:r>
              <a:rPr lang="uk-UA" sz="2400" dirty="0" smtClean="0"/>
              <a:t> та електропровідність, металічний блиск, порівняно висока твердість. Металічну кристалічну решітку мають метали та сплави</a:t>
            </a:r>
          </a:p>
          <a:p>
            <a:pPr indent="450000" algn="just"/>
            <a:endParaRPr lang="uk-UA" sz="2400" dirty="0"/>
          </a:p>
        </p:txBody>
      </p:sp>
      <p:pic>
        <p:nvPicPr>
          <p:cNvPr id="3078" name="Picture 6" descr="http://player.myshared.ru/17/1046701/slides/slide_25.jpg"/>
          <p:cNvPicPr>
            <a:picLocks noChangeAspect="1" noChangeArrowheads="1"/>
          </p:cNvPicPr>
          <p:nvPr/>
        </p:nvPicPr>
        <p:blipFill>
          <a:blip r:embed="rId3" cstate="print"/>
          <a:srcRect l="5670" t="59219" r="62201" b="9281"/>
          <a:stretch>
            <a:fillRect/>
          </a:stretch>
        </p:blipFill>
        <p:spPr bwMode="auto">
          <a:xfrm>
            <a:off x="179512" y="3645024"/>
            <a:ext cx="3122267" cy="2376264"/>
          </a:xfrm>
          <a:prstGeom prst="rect">
            <a:avLst/>
          </a:prstGeom>
          <a:noFill/>
        </p:spPr>
      </p:pic>
      <p:pic>
        <p:nvPicPr>
          <p:cNvPr id="13" name="Picture 6" descr="http://player.myshared.ru/17/1046701/slides/slide_25.jpg"/>
          <p:cNvPicPr>
            <a:picLocks noChangeAspect="1" noChangeArrowheads="1"/>
          </p:cNvPicPr>
          <p:nvPr/>
        </p:nvPicPr>
        <p:blipFill>
          <a:blip r:embed="rId3" cstate="print"/>
          <a:srcRect l="5670" t="17640" r="62201" b="43301"/>
          <a:stretch>
            <a:fillRect/>
          </a:stretch>
        </p:blipFill>
        <p:spPr bwMode="auto">
          <a:xfrm>
            <a:off x="3491880" y="3645024"/>
            <a:ext cx="244827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Результат пошуку зображень за запитом &quot;мід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84" name="AutoShape 4" descr="Результат пошуку зображень за запитом &quot;мід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86" name="AutoShape 6" descr="Результат пошуку зображень за запитом &quot;мід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88" name="AutoShape 8" descr="Результат пошуку зображень за запитом &quot;мід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0490" name="AutoShape 10" descr="Результат пошуку зображень за запитом &quot;мідь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492" name="Picture 12" descr="Результат пошуку зображень за запитом &quot;мідь&quot;"/>
          <p:cNvPicPr>
            <a:picLocks noChangeAspect="1" noChangeArrowheads="1"/>
          </p:cNvPicPr>
          <p:nvPr/>
        </p:nvPicPr>
        <p:blipFill>
          <a:blip r:embed="rId2" cstate="print"/>
          <a:srcRect r="7371"/>
          <a:stretch>
            <a:fillRect/>
          </a:stretch>
        </p:blipFill>
        <p:spPr bwMode="auto">
          <a:xfrm>
            <a:off x="4283968" y="3356992"/>
            <a:ext cx="4536504" cy="309106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23528" y="400596"/>
            <a:ext cx="83884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uk-UA" sz="2400" dirty="0" smtClean="0"/>
              <a:t>Мідь</a:t>
            </a:r>
            <a:r>
              <a:rPr lang="en-US" sz="2400" dirty="0" smtClean="0"/>
              <a:t> </a:t>
            </a:r>
            <a:r>
              <a:rPr lang="uk-UA" sz="2400" dirty="0" smtClean="0"/>
              <a:t>(</a:t>
            </a:r>
            <a:r>
              <a:rPr lang="en-US" sz="2400" dirty="0" smtClean="0"/>
              <a:t>Cu)</a:t>
            </a:r>
            <a:r>
              <a:rPr lang="uk-UA" sz="2400" dirty="0" smtClean="0"/>
              <a:t> – нерозчинний у воді метал, має високу температуру плавлення 1083</a:t>
            </a:r>
            <a:r>
              <a:rPr lang="uk-UA" sz="2400" baseline="30000" dirty="0" smtClean="0"/>
              <a:t>о</a:t>
            </a:r>
            <a:r>
              <a:rPr lang="uk-UA" sz="2400" dirty="0" smtClean="0"/>
              <a:t> С та кипіння 2567</a:t>
            </a:r>
            <a:r>
              <a:rPr lang="uk-UA" sz="2400" baseline="30000" dirty="0" smtClean="0"/>
              <a:t>о</a:t>
            </a:r>
            <a:r>
              <a:rPr lang="uk-UA" sz="2400" dirty="0" smtClean="0"/>
              <a:t> С, добре проводить тепло та електричний струм.</a:t>
            </a:r>
          </a:p>
          <a:p>
            <a:pPr indent="450000" algn="just"/>
            <a:r>
              <a:rPr lang="uk-UA" sz="2400" dirty="0" smtClean="0"/>
              <a:t>Хімічний зв'язок – металічний. Тип кристалічної решітки – металевий, у вузлах кристалічних ґраток знаходяться атоми та </a:t>
            </a:r>
            <a:r>
              <a:rPr lang="uk-UA" sz="2400" dirty="0" err="1" smtClean="0"/>
              <a:t>йони</a:t>
            </a:r>
            <a:r>
              <a:rPr lang="uk-UA" sz="2400" dirty="0" smtClean="0"/>
              <a:t> </a:t>
            </a:r>
            <a:r>
              <a:rPr lang="uk-UA" sz="2400" dirty="0" err="1" smtClean="0"/>
              <a:t>Купруму</a:t>
            </a:r>
            <a:r>
              <a:rPr lang="uk-UA" sz="2400" dirty="0" smtClean="0"/>
              <a:t>, а між вузлами рухаються вільні електрони.</a:t>
            </a:r>
            <a:endParaRPr lang="ru-RU" sz="2400" dirty="0"/>
          </a:p>
        </p:txBody>
      </p:sp>
      <p:pic>
        <p:nvPicPr>
          <p:cNvPr id="11" name="Picture 2" descr="Результат пошуку зображень за запитом &quot;металічна кристалічна решітка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84984"/>
            <a:ext cx="3545302" cy="3172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016" y="0"/>
          <a:ext cx="9145016" cy="688538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002223"/>
                <a:gridCol w="2648066"/>
                <a:gridCol w="1494165"/>
                <a:gridCol w="3000562"/>
              </a:tblGrid>
              <a:tr h="1991532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600" b="0" dirty="0" err="1"/>
                        <a:t>Йонна</a:t>
                      </a:r>
                      <a:endParaRPr lang="uk-UA" sz="1600" b="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dirty="0" err="1"/>
                        <a:t>Йони</a:t>
                      </a:r>
                      <a:r>
                        <a:rPr lang="ru-RU" sz="1600" b="0" dirty="0"/>
                        <a:t>, </a:t>
                      </a:r>
                      <a:r>
                        <a:rPr lang="ru-RU" sz="1600" b="0" dirty="0" err="1"/>
                        <a:t>які</a:t>
                      </a:r>
                      <a:r>
                        <a:rPr lang="ru-RU" sz="1600" b="0" dirty="0"/>
                        <a:t> </a:t>
                      </a:r>
                      <a:r>
                        <a:rPr lang="ru-RU" sz="1600" b="0" dirty="0" err="1"/>
                        <a:t>містяться</a:t>
                      </a:r>
                      <a:r>
                        <a:rPr lang="ru-RU" sz="1600" b="0" dirty="0"/>
                        <a:t> у </a:t>
                      </a:r>
                      <a:r>
                        <a:rPr lang="ru-RU" sz="1600" b="0" dirty="0" err="1"/>
                        <a:t>вузлах</a:t>
                      </a:r>
                      <a:r>
                        <a:rPr lang="ru-RU" sz="1600" b="0" dirty="0"/>
                        <a:t> за </a:t>
                      </a:r>
                      <a:r>
                        <a:rPr lang="ru-RU" sz="1600" b="0" dirty="0" err="1"/>
                        <a:t>рахунок</a:t>
                      </a:r>
                      <a:r>
                        <a:rPr lang="ru-RU" sz="1600" b="0" dirty="0"/>
                        <a:t> сил </a:t>
                      </a:r>
                      <a:r>
                        <a:rPr lang="ru-RU" sz="1600" b="0" dirty="0" err="1"/>
                        <a:t>електростатичного</a:t>
                      </a:r>
                      <a:r>
                        <a:rPr lang="ru-RU" sz="1600" b="0" dirty="0"/>
                        <a:t> </a:t>
                      </a:r>
                      <a:r>
                        <a:rPr lang="ru-RU" sz="1600" b="0" dirty="0" err="1" smtClean="0"/>
                        <a:t>притягання</a:t>
                      </a:r>
                      <a:r>
                        <a:rPr lang="ru-RU" sz="1600" b="0" dirty="0" smtClean="0"/>
                        <a:t>. </a:t>
                      </a:r>
                      <a:r>
                        <a:rPr lang="ru-RU" sz="1600" b="0" dirty="0" err="1" smtClean="0"/>
                        <a:t>Йонний</a:t>
                      </a:r>
                      <a:r>
                        <a:rPr lang="ru-RU" sz="1600" b="0" dirty="0" smtClean="0"/>
                        <a:t> </a:t>
                      </a:r>
                      <a:r>
                        <a:rPr lang="ru-RU" sz="1600" b="0" dirty="0" err="1" smtClean="0"/>
                        <a:t>зв</a:t>
                      </a:r>
                      <a:r>
                        <a:rPr lang="en-US" sz="1600" b="0" dirty="0" smtClean="0"/>
                        <a:t>’</a:t>
                      </a:r>
                      <a:r>
                        <a:rPr lang="ru-RU" sz="1600" b="0" dirty="0" err="1" smtClean="0"/>
                        <a:t>язок</a:t>
                      </a:r>
                      <a:r>
                        <a:rPr lang="ru-RU" sz="1600" b="0" dirty="0" smtClean="0"/>
                        <a:t> </a:t>
                      </a:r>
                      <a:endParaRPr lang="ru-RU" sz="1600" b="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600" b="0" baseline="0" dirty="0" smtClean="0"/>
                        <a:t>Солі, луги, деякі оксиди</a:t>
                      </a:r>
                      <a:endParaRPr lang="uk-UA" sz="1600" b="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dirty="0" smtClean="0"/>
                        <a:t> </a:t>
                      </a:r>
                      <a:r>
                        <a:rPr lang="uk-UA" sz="1600" b="0" noProof="0" dirty="0" smtClean="0"/>
                        <a:t>Тверді</a:t>
                      </a:r>
                      <a:r>
                        <a:rPr lang="ru-RU" sz="1600" b="0" dirty="0" smtClean="0"/>
                        <a:t> </a:t>
                      </a:r>
                      <a:r>
                        <a:rPr lang="ru-RU" sz="1600" b="0" dirty="0" err="1" smtClean="0"/>
                        <a:t>крихкі</a:t>
                      </a:r>
                      <a:r>
                        <a:rPr lang="ru-RU" sz="1600" b="0" dirty="0" smtClean="0"/>
                        <a:t> </a:t>
                      </a:r>
                      <a:r>
                        <a:rPr lang="ru-RU" sz="1600" b="0" dirty="0" err="1" smtClean="0"/>
                        <a:t>речовини</a:t>
                      </a:r>
                      <a:r>
                        <a:rPr lang="ru-RU" sz="1600" b="0" dirty="0" smtClean="0"/>
                        <a:t> </a:t>
                      </a:r>
                      <a:r>
                        <a:rPr lang="ru-RU" sz="1600" b="0" dirty="0" err="1"/>
                        <a:t>з</a:t>
                      </a:r>
                      <a:r>
                        <a:rPr lang="ru-RU" sz="1600" b="0" dirty="0"/>
                        <a:t> </a:t>
                      </a:r>
                      <a:r>
                        <a:rPr lang="ru-RU" sz="1600" b="0" dirty="0" err="1"/>
                        <a:t>високою</a:t>
                      </a:r>
                      <a:r>
                        <a:rPr lang="ru-RU" sz="1600" b="0" dirty="0"/>
                        <a:t> температурою </a:t>
                      </a:r>
                      <a:r>
                        <a:rPr lang="ru-RU" sz="1600" b="0" dirty="0" err="1" smtClean="0"/>
                        <a:t>плавлення</a:t>
                      </a:r>
                      <a:r>
                        <a:rPr lang="ru-RU" sz="1600" b="0" dirty="0" smtClean="0"/>
                        <a:t> </a:t>
                      </a:r>
                      <a:r>
                        <a:rPr lang="ru-RU" sz="1600" b="0" dirty="0" err="1" smtClean="0"/>
                        <a:t>і</a:t>
                      </a:r>
                      <a:r>
                        <a:rPr lang="ru-RU" sz="1600" b="0" dirty="0" smtClean="0"/>
                        <a:t> </a:t>
                      </a:r>
                      <a:r>
                        <a:rPr lang="ru-RU" sz="1600" b="0" dirty="0" err="1" smtClean="0"/>
                        <a:t>кипіння</a:t>
                      </a:r>
                      <a:r>
                        <a:rPr lang="ru-RU" sz="1600" b="0" dirty="0" smtClean="0"/>
                        <a:t>, у </a:t>
                      </a:r>
                      <a:r>
                        <a:rPr lang="ru-RU" sz="1600" b="0" dirty="0" err="1" smtClean="0"/>
                        <a:t>розчинах</a:t>
                      </a:r>
                      <a:r>
                        <a:rPr lang="ru-RU" sz="1600" b="0" dirty="0" smtClean="0"/>
                        <a:t> </a:t>
                      </a:r>
                      <a:r>
                        <a:rPr lang="ru-RU" sz="1600" b="0" dirty="0" err="1" smtClean="0"/>
                        <a:t>і</a:t>
                      </a:r>
                      <a:r>
                        <a:rPr lang="ru-RU" sz="1600" b="0" dirty="0" smtClean="0"/>
                        <a:t> </a:t>
                      </a:r>
                      <a:r>
                        <a:rPr lang="ru-RU" sz="1600" b="0" dirty="0" err="1" smtClean="0"/>
                        <a:t>розплавах</a:t>
                      </a:r>
                      <a:r>
                        <a:rPr lang="ru-RU" sz="1600" b="0" dirty="0" smtClean="0"/>
                        <a:t> </a:t>
                      </a:r>
                      <a:r>
                        <a:rPr lang="ru-RU" sz="1600" b="0" dirty="0" err="1" smtClean="0"/>
                        <a:t>проводять</a:t>
                      </a:r>
                      <a:r>
                        <a:rPr lang="ru-RU" sz="1600" b="0" dirty="0" smtClean="0"/>
                        <a:t> струм,</a:t>
                      </a:r>
                      <a:r>
                        <a:rPr lang="ru-RU" sz="1600" b="0" baseline="0" dirty="0" smtClean="0"/>
                        <a:t> </a:t>
                      </a:r>
                      <a:r>
                        <a:rPr lang="ru-RU" sz="1600" b="0" baseline="0" dirty="0" err="1" smtClean="0"/>
                        <a:t>більша</a:t>
                      </a:r>
                      <a:r>
                        <a:rPr lang="ru-RU" sz="1600" b="0" baseline="0" dirty="0" smtClean="0"/>
                        <a:t> </a:t>
                      </a:r>
                      <a:r>
                        <a:rPr lang="ru-RU" sz="1600" b="0" baseline="0" dirty="0" err="1" smtClean="0"/>
                        <a:t>частина</a:t>
                      </a:r>
                      <a:r>
                        <a:rPr lang="ru-RU" sz="1600" b="0" baseline="0" dirty="0" smtClean="0"/>
                        <a:t> </a:t>
                      </a:r>
                      <a:r>
                        <a:rPr lang="ru-RU" sz="1600" b="0" baseline="0" dirty="0" err="1" smtClean="0"/>
                        <a:t>розчинна</a:t>
                      </a:r>
                      <a:r>
                        <a:rPr lang="ru-RU" sz="1600" b="0" baseline="0" dirty="0" smtClean="0"/>
                        <a:t> у </a:t>
                      </a:r>
                      <a:r>
                        <a:rPr lang="ru-RU" sz="1600" b="0" baseline="0" dirty="0" err="1" smtClean="0"/>
                        <a:t>воді</a:t>
                      </a:r>
                      <a:endParaRPr lang="ru-RU" sz="1600" b="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</a:tr>
              <a:tr h="1082046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600" dirty="0"/>
                        <a:t>Атомна</a:t>
                      </a:r>
                      <a:endParaRPr lang="uk-UA" sz="160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 err="1"/>
                        <a:t>Атоми</a:t>
                      </a:r>
                      <a:r>
                        <a:rPr lang="ru-RU" sz="1600" dirty="0"/>
                        <a:t>, </a:t>
                      </a:r>
                      <a:r>
                        <a:rPr lang="ru-RU" sz="1600" dirty="0" err="1"/>
                        <a:t>які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сполучені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між</a:t>
                      </a:r>
                      <a:r>
                        <a:rPr lang="ru-RU" sz="1600" dirty="0"/>
                        <a:t> собою </a:t>
                      </a:r>
                      <a:r>
                        <a:rPr lang="ru-RU" sz="1600" dirty="0" err="1"/>
                        <a:t>ковалентним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 smtClean="0"/>
                        <a:t>зв’язком</a:t>
                      </a:r>
                      <a:r>
                        <a:rPr lang="ru-RU" sz="1600" dirty="0" smtClean="0"/>
                        <a:t>. </a:t>
                      </a:r>
                      <a:r>
                        <a:rPr lang="ru-RU" sz="1600" dirty="0" err="1" smtClean="0"/>
                        <a:t>Ковалентний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зв</a:t>
                      </a:r>
                      <a:r>
                        <a:rPr lang="en-US" sz="1600" dirty="0" smtClean="0"/>
                        <a:t>’</a:t>
                      </a:r>
                      <a:r>
                        <a:rPr lang="ru-RU" sz="1600" dirty="0" err="1" smtClean="0"/>
                        <a:t>язок</a:t>
                      </a:r>
                      <a:r>
                        <a:rPr lang="ru-RU" sz="1600" dirty="0" smtClean="0"/>
                        <a:t> 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600" dirty="0" smtClean="0"/>
                        <a:t>Алмаз, графіт, кварц, бор, силіцій карбід</a:t>
                      </a:r>
                      <a:endParaRPr lang="uk-UA" sz="160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 err="1" smtClean="0"/>
                        <a:t>Високі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температури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плавлення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і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кипіння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твердість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крихкість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нерозчинність</a:t>
                      </a:r>
                      <a:r>
                        <a:rPr lang="ru-RU" sz="1600" baseline="0" dirty="0" smtClean="0"/>
                        <a:t> у </a:t>
                      </a:r>
                      <a:r>
                        <a:rPr lang="ru-RU" sz="1600" baseline="0" dirty="0" err="1" smtClean="0"/>
                        <a:t>воді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діелектрики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або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напівпровідники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</a:tr>
              <a:tr h="2067824">
                <a:tc>
                  <a:txBody>
                    <a:bodyPr/>
                    <a:lstStyle/>
                    <a:p>
                      <a:pPr algn="ctr" fontAlgn="ctr"/>
                      <a:r>
                        <a:rPr lang="uk-UA" sz="1600" dirty="0"/>
                        <a:t>Молекулярна</a:t>
                      </a:r>
                      <a:endParaRPr lang="uk-UA" sz="160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err="1"/>
                        <a:t>Молекули</a:t>
                      </a:r>
                      <a:r>
                        <a:rPr lang="ru-RU" sz="1600" dirty="0"/>
                        <a:t>, </a:t>
                      </a:r>
                      <a:r>
                        <a:rPr lang="ru-RU" sz="1600" dirty="0" err="1"/>
                        <a:t>які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зв’язані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слабкими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Ван-дер-Ваальсовими</a:t>
                      </a:r>
                      <a:r>
                        <a:rPr lang="ru-RU" sz="1600" dirty="0"/>
                        <a:t> </a:t>
                      </a:r>
                      <a:r>
                        <a:rPr lang="ru-RU" sz="1600" dirty="0" err="1"/>
                        <a:t>міжмолекулярними</a:t>
                      </a:r>
                      <a:r>
                        <a:rPr lang="ru-RU" sz="1600" dirty="0"/>
                        <a:t> силами </a:t>
                      </a:r>
                      <a:r>
                        <a:rPr lang="ru-RU" sz="1600" dirty="0" err="1" smtClean="0"/>
                        <a:t>взаємодії</a:t>
                      </a:r>
                      <a:r>
                        <a:rPr lang="ru-RU" sz="1600" dirty="0" smtClean="0"/>
                        <a:t>. </a:t>
                      </a:r>
                      <a:r>
                        <a:rPr lang="ru-RU" sz="1600" dirty="0" err="1" smtClean="0"/>
                        <a:t>Полярний</a:t>
                      </a:r>
                      <a:r>
                        <a:rPr lang="ru-RU" sz="1600" dirty="0" smtClean="0"/>
                        <a:t> та </a:t>
                      </a:r>
                      <a:r>
                        <a:rPr lang="ru-RU" sz="1600" dirty="0" err="1" smtClean="0"/>
                        <a:t>неполярний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ковалентний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 err="1" smtClean="0"/>
                        <a:t>зв’язок</a:t>
                      </a:r>
                      <a:endParaRPr lang="ru-RU" sz="1600" dirty="0" smtClean="0"/>
                    </a:p>
                    <a:p>
                      <a:pPr algn="ctr" fontAlgn="ctr"/>
                      <a:endParaRPr lang="ru-RU" sz="160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 smtClean="0"/>
                        <a:t>Вода,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вуглекислий</a:t>
                      </a:r>
                      <a:r>
                        <a:rPr lang="ru-RU" sz="1600" baseline="0" dirty="0" smtClean="0"/>
                        <a:t> газ, бром, йод, хлор, </a:t>
                      </a:r>
                      <a:r>
                        <a:rPr lang="ru-RU" sz="1600" baseline="0" dirty="0" err="1" smtClean="0"/>
                        <a:t>амоніак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чадний</a:t>
                      </a:r>
                      <a:r>
                        <a:rPr lang="ru-RU" sz="1600" baseline="0" dirty="0" smtClean="0"/>
                        <a:t> газ, </a:t>
                      </a:r>
                      <a:r>
                        <a:rPr lang="ru-RU" sz="1600" baseline="0" dirty="0" err="1" smtClean="0"/>
                        <a:t>більшість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органічних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сполук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 err="1" smtClean="0"/>
                        <a:t>Леткі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легкоплавкі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речовини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невисока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твердість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діелектрики</a:t>
                      </a:r>
                      <a:r>
                        <a:rPr lang="ru-RU" sz="1600" baseline="0" dirty="0" smtClean="0"/>
                        <a:t>, </a:t>
                      </a:r>
                      <a:r>
                        <a:rPr lang="ru-RU" sz="1600" baseline="0" dirty="0" err="1" smtClean="0"/>
                        <a:t>розчинні</a:t>
                      </a:r>
                      <a:r>
                        <a:rPr lang="ru-RU" sz="1600" baseline="0" dirty="0" smtClean="0"/>
                        <a:t> у </a:t>
                      </a:r>
                      <a:r>
                        <a:rPr lang="ru-RU" sz="1600" baseline="0" dirty="0" err="1" smtClean="0"/>
                        <a:t>воді</a:t>
                      </a:r>
                      <a:r>
                        <a:rPr lang="ru-RU" sz="1600" baseline="0" dirty="0" smtClean="0"/>
                        <a:t> (</a:t>
                      </a:r>
                      <a:r>
                        <a:rPr lang="ru-RU" sz="1600" baseline="0" dirty="0" err="1" smtClean="0"/>
                        <a:t>з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полярним</a:t>
                      </a:r>
                      <a:r>
                        <a:rPr lang="ru-RU" sz="1600" baseline="0" dirty="0" smtClean="0"/>
                        <a:t> типом </a:t>
                      </a:r>
                      <a:r>
                        <a:rPr lang="ru-RU" sz="1600" baseline="0" dirty="0" err="1" smtClean="0"/>
                        <a:t>зв</a:t>
                      </a:r>
                      <a:r>
                        <a:rPr lang="en-US" sz="1600" baseline="0" dirty="0" smtClean="0"/>
                        <a:t>’</a:t>
                      </a:r>
                      <a:r>
                        <a:rPr lang="ru-RU" sz="1600" baseline="0" dirty="0" err="1" smtClean="0"/>
                        <a:t>язку</a:t>
                      </a:r>
                      <a:r>
                        <a:rPr lang="ru-RU" sz="1600" baseline="0" dirty="0" smtClean="0"/>
                        <a:t>) </a:t>
                      </a:r>
                      <a:r>
                        <a:rPr lang="ru-RU" sz="1600" baseline="0" dirty="0" err="1" smtClean="0"/>
                        <a:t>і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нерозчинні</a:t>
                      </a:r>
                      <a:r>
                        <a:rPr lang="ru-RU" sz="1600" baseline="0" dirty="0" smtClean="0"/>
                        <a:t> у </a:t>
                      </a:r>
                      <a:r>
                        <a:rPr lang="ru-RU" sz="1600" baseline="0" dirty="0" err="1" smtClean="0"/>
                        <a:t>воді</a:t>
                      </a:r>
                      <a:r>
                        <a:rPr lang="ru-RU" sz="1600" baseline="0" dirty="0" smtClean="0"/>
                        <a:t> (</a:t>
                      </a:r>
                      <a:r>
                        <a:rPr lang="ru-RU" sz="1600" baseline="0" dirty="0" err="1" smtClean="0"/>
                        <a:t>з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baseline="0" dirty="0" err="1" smtClean="0"/>
                        <a:t>неполярним</a:t>
                      </a:r>
                      <a:r>
                        <a:rPr lang="ru-RU" sz="1600" baseline="0" dirty="0" smtClean="0"/>
                        <a:t> типом </a:t>
                      </a:r>
                      <a:r>
                        <a:rPr lang="ru-RU" sz="1600" baseline="0" dirty="0" err="1" smtClean="0"/>
                        <a:t>зв</a:t>
                      </a:r>
                      <a:r>
                        <a:rPr lang="en-US" sz="1600" baseline="0" dirty="0" smtClean="0"/>
                        <a:t>’</a:t>
                      </a:r>
                      <a:r>
                        <a:rPr lang="ru-RU" sz="1600" baseline="0" dirty="0" err="1" smtClean="0"/>
                        <a:t>язку</a:t>
                      </a:r>
                      <a:r>
                        <a:rPr lang="ru-RU" sz="1600" baseline="0" dirty="0" smtClean="0"/>
                        <a:t>)</a:t>
                      </a:r>
                      <a:endParaRPr lang="ru-RU" sz="1600" dirty="0">
                        <a:latin typeface="+mn-lt"/>
                      </a:endParaRPr>
                    </a:p>
                  </a:txBody>
                  <a:tcPr marL="47625" marR="47625" marT="47625" marB="47625" anchor="ctr"/>
                </a:tc>
              </a:tr>
              <a:tr h="1743982">
                <a:tc>
                  <a:txBody>
                    <a:bodyPr/>
                    <a:lstStyle/>
                    <a:p>
                      <a:pPr algn="ctr"/>
                      <a:r>
                        <a:rPr lang="uk-UA" sz="1600" baseline="0" dirty="0" smtClean="0"/>
                        <a:t>  </a:t>
                      </a:r>
                      <a:r>
                        <a:rPr lang="uk-UA" sz="1600" dirty="0" smtClean="0"/>
                        <a:t>Металева</a:t>
                      </a:r>
                      <a:endParaRPr lang="uk-UA" sz="16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Поряд з нейтральними</a:t>
                      </a:r>
                      <a:r>
                        <a:rPr lang="uk-UA" sz="1600" baseline="0" dirty="0" smtClean="0"/>
                        <a:t> </a:t>
                      </a:r>
                      <a:r>
                        <a:rPr lang="uk-UA" sz="1600" dirty="0" smtClean="0"/>
                        <a:t>атомами розміщуються</a:t>
                      </a:r>
                      <a:r>
                        <a:rPr lang="uk-UA" sz="1600" baseline="0" dirty="0" smtClean="0"/>
                        <a:t> позитивно заряджені іони, між якими рухаються електрони. Металічний зв’язок </a:t>
                      </a:r>
                      <a:endParaRPr lang="uk-UA" sz="16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 smtClean="0"/>
                        <a:t>Метали</a:t>
                      </a:r>
                      <a:r>
                        <a:rPr lang="uk-UA" sz="1600" baseline="0" dirty="0" smtClean="0"/>
                        <a:t> та їх сплави</a:t>
                      </a:r>
                      <a:endParaRPr lang="uk-UA" sz="16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aseline="0" dirty="0" smtClean="0"/>
                        <a:t>Переважно високі температури плавлення і кипіння, тверді, пластичні, провідники, нерозчинні у воді</a:t>
                      </a:r>
                      <a:endParaRPr lang="uk-UA" sz="160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0"/>
            <a:ext cx="864096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Висновок</a:t>
            </a:r>
          </a:p>
          <a:p>
            <a:pPr algn="just">
              <a:buFont typeface="Arial" pitchFamily="34" charset="0"/>
              <a:buChar char="•"/>
            </a:pPr>
            <a:r>
              <a:rPr lang="uk-UA" sz="2400" dirty="0" smtClean="0"/>
              <a:t> Властивості речовин залежать від виду хімічного </a:t>
            </a:r>
            <a:r>
              <a:rPr lang="uk-UA" sz="2400" dirty="0" err="1" smtClean="0"/>
              <a:t>зв</a:t>
            </a:r>
            <a:r>
              <a:rPr lang="en-US" sz="2400" dirty="0" smtClean="0"/>
              <a:t>’</a:t>
            </a:r>
            <a:r>
              <a:rPr lang="uk-UA" sz="2400" dirty="0" err="1" smtClean="0"/>
              <a:t>язку</a:t>
            </a:r>
            <a:r>
              <a:rPr lang="uk-UA" sz="2400" dirty="0" smtClean="0"/>
              <a:t> та розміщення структурних частинок речовини у кристалі. </a:t>
            </a:r>
          </a:p>
          <a:p>
            <a:pPr algn="just">
              <a:buFont typeface="Arial" pitchFamily="34" charset="0"/>
              <a:buChar char="•"/>
            </a:pPr>
            <a:r>
              <a:rPr lang="uk-UA" sz="2400" dirty="0" smtClean="0"/>
              <a:t> Є певний </a:t>
            </a:r>
            <a:r>
              <a:rPr lang="uk-UA" sz="2400" dirty="0" err="1" smtClean="0"/>
              <a:t>зв</a:t>
            </a:r>
            <a:r>
              <a:rPr lang="en-US" sz="2400" dirty="0" smtClean="0"/>
              <a:t>’</a:t>
            </a:r>
            <a:r>
              <a:rPr lang="uk-UA" sz="2400" dirty="0" err="1" smtClean="0"/>
              <a:t>язок</a:t>
            </a:r>
            <a:r>
              <a:rPr lang="uk-UA" sz="2400" dirty="0" smtClean="0"/>
              <a:t> між типом кристалічних ґраток та фізичними властивостями речовин.</a:t>
            </a:r>
          </a:p>
          <a:p>
            <a:pPr algn="just">
              <a:buFont typeface="Arial" pitchFamily="34" charset="0"/>
              <a:buChar char="•"/>
            </a:pPr>
            <a:r>
              <a:rPr lang="uk-UA" sz="2400" dirty="0" smtClean="0"/>
              <a:t> </a:t>
            </a:r>
            <a:r>
              <a:rPr lang="uk-UA" sz="2400" dirty="0" smtClean="0"/>
              <a:t>За відомим типом кристалічних ґраток можна спрогнозувати властивості речовин.</a:t>
            </a:r>
          </a:p>
          <a:p>
            <a:pPr algn="just">
              <a:buFont typeface="Arial" pitchFamily="34" charset="0"/>
              <a:buChar char="•"/>
            </a:pPr>
            <a:r>
              <a:rPr lang="uk-UA" sz="2400" dirty="0" smtClean="0"/>
              <a:t> </a:t>
            </a:r>
            <a:r>
              <a:rPr lang="uk-UA" sz="2400" dirty="0" smtClean="0"/>
              <a:t>Знаючи властивості речовин можна визначити тип кристалічних ґраток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23728" y="188640"/>
            <a:ext cx="548220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Список використаних джерел:</a:t>
            </a:r>
          </a:p>
          <a:p>
            <a:endParaRPr lang="uk-UA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974333"/>
            <a:ext cx="89644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Література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Глинка Н.Л. Общая химия. – Ленинград: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Химия”, 1981. – 720 с.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Некрасов Б.В. Основы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общей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химии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Т.1,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изд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3-е, 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испр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и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доп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Изд-во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“Химия”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1973. – 656 с.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3. Ахметов Н.С.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Общая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неорганическая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химия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Учеб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вузов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– 4-е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изд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испр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– М.: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”Академия”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2001. – 743 с.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endParaRPr lang="en-US" sz="2400" dirty="0" smtClean="0"/>
          </a:p>
          <a:p>
            <a:r>
              <a:rPr lang="en-US" sz="2400" dirty="0" smtClean="0">
                <a:hlinkClick r:id="rId2"/>
              </a:rPr>
              <a:t>http://subject.com.ua/master/Chemistry/lesson16.html</a:t>
            </a:r>
            <a:endParaRPr lang="en-US" sz="2400" dirty="0" smtClean="0"/>
          </a:p>
          <a:p>
            <a:r>
              <a:rPr lang="en-US" sz="2400" dirty="0" smtClean="0">
                <a:hlinkClick r:id="rId3"/>
              </a:rPr>
              <a:t>http://shkolyar.in.ua/krystalichni-gratky</a:t>
            </a:r>
            <a:endParaRPr lang="en-US" sz="2400" dirty="0" smtClean="0"/>
          </a:p>
          <a:p>
            <a:r>
              <a:rPr lang="en-US" sz="2400" dirty="0" smtClean="0">
                <a:hlinkClick r:id="rId4"/>
              </a:rPr>
              <a:t>http://kuchka.info/krystalichni-hratky-zalezhnist-vlastyvostej-rechovyn-vid-typiv-krystalichnyh-hratok.html</a:t>
            </a:r>
            <a:endParaRPr lang="uk-UA" sz="2400" dirty="0" smtClean="0"/>
          </a:p>
          <a:p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92696"/>
            <a:ext cx="831641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Актуальність теми: </a:t>
            </a:r>
          </a:p>
          <a:p>
            <a:pPr algn="just"/>
            <a:r>
              <a:rPr lang="uk-UA" sz="2800" dirty="0" smtClean="0"/>
              <a:t>на підставі знань про типи хімічних </a:t>
            </a:r>
            <a:r>
              <a:rPr lang="uk-UA" sz="2800" dirty="0" err="1" smtClean="0"/>
              <a:t>зв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язків</a:t>
            </a:r>
            <a:r>
              <a:rPr lang="uk-UA" sz="2800" dirty="0" smtClean="0"/>
              <a:t> та типи кристалічних ґраток встановити </a:t>
            </a:r>
            <a:r>
              <a:rPr lang="uk-UA" sz="2800" dirty="0" err="1" smtClean="0"/>
              <a:t>взаємозв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язок</a:t>
            </a:r>
            <a:r>
              <a:rPr lang="uk-UA" sz="2800" dirty="0" smtClean="0"/>
              <a:t> між будовою речовин та їх фізичними властивостями</a:t>
            </a:r>
          </a:p>
          <a:p>
            <a:r>
              <a:rPr lang="uk-UA" sz="2800" dirty="0" smtClean="0"/>
              <a:t>  </a:t>
            </a:r>
          </a:p>
          <a:p>
            <a:r>
              <a:rPr lang="uk-UA" sz="3200" dirty="0" smtClean="0"/>
              <a:t>Мета проекту: </a:t>
            </a:r>
          </a:p>
          <a:p>
            <a:pPr algn="just"/>
            <a:r>
              <a:rPr lang="uk-UA" sz="2800" dirty="0" smtClean="0"/>
              <a:t>систематизувати знання учнів про будову речовин на прикладі речовин з різними типами кристалічних ґраток; розвивати вміння й навички порівнювати властивості речовин та їх будову, аналізувати будову атома й будову речовин та їх зв'язки з фізичними властивостями простих і складних речовин</a:t>
            </a:r>
          </a:p>
          <a:p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548680"/>
            <a:ext cx="842493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Завдання проекту:</a:t>
            </a:r>
          </a:p>
          <a:p>
            <a:r>
              <a:rPr lang="uk-UA" sz="2400" dirty="0" smtClean="0"/>
              <a:t> дослідити фізичні властивості речовин з різними типами кристалічних ґраток (</a:t>
            </a:r>
            <a:r>
              <a:rPr lang="uk-UA" sz="2400" dirty="0" err="1" smtClean="0"/>
              <a:t>йонна</a:t>
            </a:r>
            <a:r>
              <a:rPr lang="uk-UA" sz="2400" dirty="0" smtClean="0"/>
              <a:t>, атомна, молекулярна, металічна)</a:t>
            </a:r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sz="3200" dirty="0" smtClean="0"/>
              <a:t>Предмет дослідження:</a:t>
            </a:r>
          </a:p>
          <a:p>
            <a:r>
              <a:rPr lang="uk-UA" sz="2400" dirty="0" smtClean="0"/>
              <a:t>різні типи кристалічних ґраток</a:t>
            </a:r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sz="3200" dirty="0" smtClean="0"/>
              <a:t>Опис проекту: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 метою діяльності – інформаційний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за кількістю учасників – груповий</a:t>
            </a:r>
          </a:p>
          <a:p>
            <a:pPr>
              <a:buFont typeface="Wingdings" pitchFamily="2" charset="2"/>
              <a:buChar char="Ø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за тривалістю підготовки – короткотривалий</a:t>
            </a:r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542285"/>
            <a:ext cx="78488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Очікувані результати:</a:t>
            </a:r>
          </a:p>
          <a:p>
            <a:r>
              <a:rPr lang="uk-UA" sz="2800" dirty="0" smtClean="0"/>
              <a:t>поглибити знання учнів про властивості неорганічних сполук на основі знань про будову речовини</a:t>
            </a:r>
          </a:p>
          <a:p>
            <a:endParaRPr lang="uk-UA" sz="2800" dirty="0" smtClean="0"/>
          </a:p>
          <a:p>
            <a:r>
              <a:rPr lang="uk-UA" sz="2800" dirty="0" smtClean="0"/>
              <a:t>Практичне значення: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виконана робота може використовуватись на уроках хімії під час узагальнення знань з теми: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“Хімічний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зв’язок і будова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речовини”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800" dirty="0" smtClean="0"/>
          </a:p>
          <a:p>
            <a:r>
              <a:rPr lang="uk-UA" sz="2800" dirty="0" smtClean="0"/>
              <a:t>Кінцевий результат: </a:t>
            </a:r>
          </a:p>
          <a:p>
            <a:r>
              <a:rPr lang="uk-UA" sz="2800" dirty="0" smtClean="0"/>
              <a:t>мультимедійна презентація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60648"/>
            <a:ext cx="91440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uk-UA" sz="2800" dirty="0" smtClean="0"/>
              <a:t>Кристали – тверді тіла, структурні частинки речовини в яких розміщено в певному порядку. Тривимірне розміщення структурних частинок у кристалі називається кристалічними ґратками речовини</a:t>
            </a:r>
          </a:p>
          <a:p>
            <a:endParaRPr lang="uk-UA" dirty="0"/>
          </a:p>
        </p:txBody>
      </p:sp>
      <p:pic>
        <p:nvPicPr>
          <p:cNvPr id="5" name="Picture 2" descr="Результат пошуку зображень за запитом &quot;йонна кристалічна гратка&quot;"/>
          <p:cNvPicPr>
            <a:picLocks noChangeAspect="1" noChangeArrowheads="1"/>
          </p:cNvPicPr>
          <p:nvPr/>
        </p:nvPicPr>
        <p:blipFill>
          <a:blip r:embed="rId2" cstate="print"/>
          <a:srcRect b="18477"/>
          <a:stretch>
            <a:fillRect/>
          </a:stretch>
        </p:blipFill>
        <p:spPr bwMode="auto">
          <a:xfrm>
            <a:off x="827584" y="3429000"/>
            <a:ext cx="7644849" cy="15121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99792" y="2636912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Види кристалічних ґраток:</a:t>
            </a:r>
            <a:endParaRPr lang="uk-UA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5055567"/>
            <a:ext cx="81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Молекулярна       Атомна              </a:t>
            </a:r>
            <a:r>
              <a:rPr lang="uk-UA" sz="2400" dirty="0" err="1" smtClean="0"/>
              <a:t>Йонна</a:t>
            </a:r>
            <a:r>
              <a:rPr lang="uk-UA" sz="2400" dirty="0" smtClean="0"/>
              <a:t>            Металічна</a:t>
            </a:r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67744" y="188640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err="1" smtClean="0"/>
              <a:t>Йонна</a:t>
            </a:r>
            <a:r>
              <a:rPr lang="uk-UA" sz="3200" dirty="0" smtClean="0"/>
              <a:t> кристалічна </a:t>
            </a:r>
            <a:r>
              <a:rPr lang="uk-UA" sz="3200" dirty="0" err="1" smtClean="0"/>
              <a:t>ґратка</a:t>
            </a:r>
            <a:endParaRPr lang="uk-UA" sz="3200" dirty="0"/>
          </a:p>
        </p:txBody>
      </p:sp>
      <p:pic>
        <p:nvPicPr>
          <p:cNvPr id="2054" name="Picture 6" descr="Результат пошуку зображень за запитом &quot;йонна кристалічна гратка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7" y="1329246"/>
            <a:ext cx="3318247" cy="3251882"/>
          </a:xfrm>
          <a:prstGeom prst="rect">
            <a:avLst/>
          </a:prstGeom>
          <a:noFill/>
        </p:spPr>
      </p:pic>
      <p:pic>
        <p:nvPicPr>
          <p:cNvPr id="2056" name="Picture 8" descr="Пов’язане зображенн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268760"/>
            <a:ext cx="3333750" cy="340995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39552" y="4852317"/>
            <a:ext cx="8424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uk-UA" sz="2800" dirty="0" smtClean="0"/>
              <a:t>Хімічний зв’язок </a:t>
            </a:r>
            <a:r>
              <a:rPr lang="uk-UA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– </a:t>
            </a:r>
            <a:r>
              <a:rPr lang="uk-UA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йонний</a:t>
            </a: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uk-UA" sz="2800" dirty="0" smtClean="0"/>
              <a:t>У вузлах кристалічних ґраток знаходяться катіони Натрію та аніони Хлору, які утримуються силами кулонівського притягання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Результат пошуку зображень за запитом &quot;галіт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653135"/>
            <a:ext cx="2880321" cy="216024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183406"/>
            <a:ext cx="84969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uk-UA" sz="2800" dirty="0" smtClean="0"/>
              <a:t>Для </a:t>
            </a:r>
            <a:r>
              <a:rPr lang="uk-UA" sz="2800" dirty="0" err="1" smtClean="0"/>
              <a:t>йонних</a:t>
            </a:r>
            <a:r>
              <a:rPr lang="uk-UA" sz="2800" dirty="0" smtClean="0"/>
              <a:t> сполук характерним є твердий агрегатний стан за кімнатної температури, порівняно висока твердість, високі температури кипіння та плавлення, у розчинах і розплавах проводять електричний струм, значна частина речовин добре розчинна у воді.</a:t>
            </a:r>
          </a:p>
          <a:p>
            <a:pPr indent="450000" algn="just"/>
            <a:r>
              <a:rPr lang="uk-UA" sz="2800" dirty="0" smtClean="0"/>
              <a:t>Натрій хлорид (</a:t>
            </a:r>
            <a:r>
              <a:rPr lang="en-US" sz="2800" dirty="0" err="1" smtClean="0"/>
              <a:t>NaCl</a:t>
            </a:r>
            <a:r>
              <a:rPr lang="uk-UA" sz="2800" dirty="0" smtClean="0"/>
              <a:t>) </a:t>
            </a:r>
            <a:r>
              <a:rPr lang="uk-UA" sz="2800" b="1" dirty="0" smtClean="0"/>
              <a:t>– </a:t>
            </a: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твердий, кристалічний, тугоплавкий, добре розчинний у воді. Зокрема, </a:t>
            </a:r>
            <a:r>
              <a:rPr lang="uk-UA" sz="2800" dirty="0" smtClean="0"/>
              <a:t>розчинність натрій хлориду при 0</a:t>
            </a:r>
            <a:r>
              <a:rPr lang="uk-UA" sz="2800" baseline="30000" dirty="0" smtClean="0"/>
              <a:t>о</a:t>
            </a:r>
            <a:r>
              <a:rPr lang="uk-UA" sz="2800" dirty="0" smtClean="0"/>
              <a:t> С становить          356 г/л; температура плавлення 801</a:t>
            </a:r>
            <a:r>
              <a:rPr lang="uk-UA" sz="2800" baseline="30000" dirty="0" smtClean="0"/>
              <a:t>о</a:t>
            </a:r>
            <a:r>
              <a:rPr lang="uk-UA" sz="2800" dirty="0" smtClean="0"/>
              <a:t> С; температура кипіння 1413</a:t>
            </a:r>
            <a:r>
              <a:rPr lang="uk-UA" sz="2800" baseline="30000" dirty="0" smtClean="0"/>
              <a:t>о</a:t>
            </a:r>
            <a:r>
              <a:rPr lang="uk-UA" sz="2800" dirty="0" smtClean="0"/>
              <a:t> С. </a:t>
            </a:r>
            <a:r>
              <a:rPr lang="uk-UA" sz="2800" baseline="30000" dirty="0" smtClean="0"/>
              <a:t>  </a:t>
            </a:r>
            <a:endParaRPr lang="uk-UA" sz="2800" dirty="0" smtClean="0"/>
          </a:p>
          <a:p>
            <a:endParaRPr lang="uk-UA" sz="2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uk-UA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-27384"/>
            <a:ext cx="432048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Атомні кристалічні ґратки</a:t>
            </a:r>
          </a:p>
          <a:p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1043608" y="515719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251520" y="548680"/>
            <a:ext cx="81369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uk-UA" sz="2400" dirty="0" smtClean="0"/>
              <a:t>Хімічний </a:t>
            </a:r>
            <a:r>
              <a:rPr lang="uk-UA" sz="2400" dirty="0" err="1" smtClean="0"/>
              <a:t>зв</a:t>
            </a:r>
            <a:r>
              <a:rPr lang="en-US" sz="2400" dirty="0" smtClean="0"/>
              <a:t>’</a:t>
            </a:r>
            <a:r>
              <a:rPr lang="ru-RU" sz="2400" dirty="0" err="1" smtClean="0"/>
              <a:t>язок</a:t>
            </a:r>
            <a:r>
              <a:rPr lang="ru-RU" sz="2400" dirty="0" smtClean="0"/>
              <a:t> – </a:t>
            </a:r>
            <a:r>
              <a:rPr lang="ru-RU" sz="2400" dirty="0" err="1" smtClean="0"/>
              <a:t>ковалентний</a:t>
            </a:r>
            <a:r>
              <a:rPr lang="ru-RU" sz="2400" dirty="0" smtClean="0"/>
              <a:t>. У </a:t>
            </a:r>
            <a:r>
              <a:rPr lang="ru-RU" sz="2400" dirty="0" err="1" smtClean="0"/>
              <a:t>вузлах</a:t>
            </a:r>
            <a:r>
              <a:rPr lang="ru-RU" sz="2400" dirty="0" smtClean="0"/>
              <a:t> </a:t>
            </a:r>
            <a:r>
              <a:rPr lang="ru-RU" sz="2400" dirty="0" err="1" smtClean="0"/>
              <a:t>кристалічної</a:t>
            </a:r>
            <a:r>
              <a:rPr lang="ru-RU" sz="2400" dirty="0" smtClean="0"/>
              <a:t> </a:t>
            </a:r>
            <a:r>
              <a:rPr lang="ru-RU" sz="2400" dirty="0" err="1" smtClean="0"/>
              <a:t>решітки</a:t>
            </a:r>
            <a:r>
              <a:rPr lang="ru-RU" sz="2400" dirty="0" smtClean="0"/>
              <a:t> </a:t>
            </a:r>
            <a:r>
              <a:rPr lang="uk-UA" sz="2400" dirty="0" smtClean="0"/>
              <a:t>розташовані атоми. Атомні ґратки мають силіцій, бор, графіт, алмаз, кварц, силіцій карбід, германій. Для них характерні наступні фізичні властивості: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велика твердість; 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високі температури плавлення та кипіння;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нелеткі;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нерозчинні у воді;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/>
              <a:t> діелектрики або напівпровідники.</a:t>
            </a:r>
          </a:p>
          <a:p>
            <a:endParaRPr lang="uk-UA" sz="2400" dirty="0" smtClean="0"/>
          </a:p>
          <a:p>
            <a:pPr>
              <a:buFont typeface="Arial" pitchFamily="34" charset="0"/>
              <a:buChar char="•"/>
            </a:pPr>
            <a:endParaRPr lang="uk-UA" sz="2400" dirty="0" smtClean="0"/>
          </a:p>
          <a:p>
            <a:pPr>
              <a:buFont typeface="Arial" pitchFamily="34" charset="0"/>
              <a:buChar char="•"/>
            </a:pPr>
            <a:endParaRPr lang="uk-UA" sz="1600" dirty="0"/>
          </a:p>
        </p:txBody>
      </p:sp>
      <p:pic>
        <p:nvPicPr>
          <p:cNvPr id="14" name="Picture 4" descr="Результат пошуку зображень за запитом &quot;атомна кристалічна гратка&quot;"/>
          <p:cNvPicPr>
            <a:picLocks noChangeAspect="1" noChangeArrowheads="1"/>
          </p:cNvPicPr>
          <p:nvPr/>
        </p:nvPicPr>
        <p:blipFill>
          <a:blip r:embed="rId2" cstate="print"/>
          <a:srcRect b="8104"/>
          <a:stretch>
            <a:fillRect/>
          </a:stretch>
        </p:blipFill>
        <p:spPr bwMode="auto">
          <a:xfrm>
            <a:off x="5100506" y="2851826"/>
            <a:ext cx="3935990" cy="3745526"/>
          </a:xfrm>
          <a:prstGeom prst="rect">
            <a:avLst/>
          </a:prstGeom>
          <a:noFill/>
        </p:spPr>
      </p:pic>
      <p:pic>
        <p:nvPicPr>
          <p:cNvPr id="15" name="Picture 4" descr="Результат пошуку зображень за запитом &quot;алмаз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1030" y="4077072"/>
            <a:ext cx="2186680" cy="2592288"/>
          </a:xfrm>
          <a:prstGeom prst="rect">
            <a:avLst/>
          </a:prstGeom>
          <a:noFill/>
        </p:spPr>
      </p:pic>
      <p:pic>
        <p:nvPicPr>
          <p:cNvPr id="17" name="Picture 6" descr="Результат пошуку зображень за запитом &quot;гірський кришталь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77072"/>
            <a:ext cx="2228265" cy="2599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Результат пошуку зображень за запитом &quot;графіт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717032"/>
            <a:ext cx="3516388" cy="2731063"/>
          </a:xfrm>
          <a:prstGeom prst="rect">
            <a:avLst/>
          </a:prstGeom>
          <a:noFill/>
        </p:spPr>
      </p:pic>
      <p:pic>
        <p:nvPicPr>
          <p:cNvPr id="10" name="Picture 6" descr="Результат пошуку зображень за запитом &quot;атомна кристалічна гратка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404832"/>
            <a:ext cx="3960440" cy="333653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23528" y="188640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uk-UA" sz="2400" dirty="0" smtClean="0"/>
              <a:t>Графіт (</a:t>
            </a:r>
            <a:r>
              <a:rPr lang="en-US" sz="2400" dirty="0" smtClean="0"/>
              <a:t>C</a:t>
            </a:r>
            <a:r>
              <a:rPr lang="uk-UA" sz="2400" dirty="0" smtClean="0"/>
              <a:t>) – тверда речовина, нерозчинна у воді. Температура плавлення графіту лежить в інтервалі 3845-3890 градусів Цельсія при тиску від 0,9 до 1 атмосфери. Температура кипіння графіту ще вища і становить 4200 градусів Цельсія.</a:t>
            </a:r>
          </a:p>
          <a:p>
            <a:pPr indent="450000" algn="just"/>
            <a:r>
              <a:rPr lang="uk-UA" sz="2400" dirty="0" smtClean="0"/>
              <a:t> Хімічний зв'язок – ковалентний неполярний. Тип кристалічної решітки – атомна, у вузлах кристалічних ґраток знаходяться атоми Карбону, зв’язані між собою ковалентним неполярним зв’язком. </a:t>
            </a:r>
          </a:p>
          <a:p>
            <a:pPr algn="just"/>
            <a:endParaRPr lang="uk-U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1023</TotalTime>
  <Words>973</Words>
  <Application>Microsoft Office PowerPoint</Application>
  <PresentationFormat>Экран (4:3)</PresentationFormat>
  <Paragraphs>86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81</cp:revision>
  <dcterms:created xsi:type="dcterms:W3CDTF">2017-01-30T20:23:24Z</dcterms:created>
  <dcterms:modified xsi:type="dcterms:W3CDTF">2017-02-08T17:15:39Z</dcterms:modified>
</cp:coreProperties>
</file>