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7" r:id="rId7"/>
    <p:sldId id="265" r:id="rId8"/>
    <p:sldId id="266" r:id="rId9"/>
    <p:sldId id="268" r:id="rId10"/>
    <p:sldId id="269" r:id="rId11"/>
    <p:sldId id="285" r:id="rId12"/>
    <p:sldId id="270" r:id="rId13"/>
    <p:sldId id="284" r:id="rId14"/>
    <p:sldId id="271" r:id="rId15"/>
    <p:sldId id="277" r:id="rId16"/>
    <p:sldId id="278" r:id="rId17"/>
    <p:sldId id="286" r:id="rId18"/>
    <p:sldId id="272" r:id="rId19"/>
    <p:sldId id="279" r:id="rId20"/>
    <p:sldId id="273" r:id="rId21"/>
    <p:sldId id="274" r:id="rId22"/>
    <p:sldId id="280" r:id="rId23"/>
    <p:sldId id="281" r:id="rId24"/>
    <p:sldId id="287" r:id="rId25"/>
    <p:sldId id="282" r:id="rId26"/>
    <p:sldId id="275" r:id="rId27"/>
    <p:sldId id="289" r:id="rId28"/>
    <p:sldId id="288" r:id="rId29"/>
    <p:sldId id="276" r:id="rId30"/>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5" name="Нижний колонтитул 4"/>
          <p:cNvSpPr>
            <a:spLocks noGrp="1"/>
          </p:cNvSpPr>
          <p:nvPr>
            <p:ph type="ftr" sz="quarter" idx="11"/>
          </p:nvPr>
        </p:nvSpPr>
        <p:spPr/>
        <p:txBody>
          <a:bodyPr/>
          <a:lstStyle/>
          <a:p>
            <a:endParaRPr lang="uk-UA" dirty="0"/>
          </a:p>
        </p:txBody>
      </p:sp>
      <p:sp>
        <p:nvSpPr>
          <p:cNvPr id="6" name="Номер слайда 5"/>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6" name="Нижний колонтитул 5"/>
          <p:cNvSpPr>
            <a:spLocks noGrp="1"/>
          </p:cNvSpPr>
          <p:nvPr>
            <p:ph type="ftr" sz="quarter" idx="11"/>
          </p:nvPr>
        </p:nvSpPr>
        <p:spPr/>
        <p:txBody>
          <a:bodyPr/>
          <a:lstStyle/>
          <a:p>
            <a:endParaRPr lang="uk-UA" dirty="0"/>
          </a:p>
        </p:txBody>
      </p:sp>
      <p:sp>
        <p:nvSpPr>
          <p:cNvPr id="7" name="Номер слайда 6"/>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8" name="Нижний колонтитул 7"/>
          <p:cNvSpPr>
            <a:spLocks noGrp="1"/>
          </p:cNvSpPr>
          <p:nvPr>
            <p:ph type="ftr" sz="quarter" idx="11"/>
          </p:nvPr>
        </p:nvSpPr>
        <p:spPr/>
        <p:txBody>
          <a:bodyPr/>
          <a:lstStyle/>
          <a:p>
            <a:endParaRPr lang="uk-UA" dirty="0"/>
          </a:p>
        </p:txBody>
      </p:sp>
      <p:sp>
        <p:nvSpPr>
          <p:cNvPr id="9" name="Номер слайда 8"/>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4" name="Нижний колонтитул 3"/>
          <p:cNvSpPr>
            <a:spLocks noGrp="1"/>
          </p:cNvSpPr>
          <p:nvPr>
            <p:ph type="ftr" sz="quarter" idx="11"/>
          </p:nvPr>
        </p:nvSpPr>
        <p:spPr/>
        <p:txBody>
          <a:bodyPr/>
          <a:lstStyle/>
          <a:p>
            <a:endParaRPr lang="uk-UA" dirty="0"/>
          </a:p>
        </p:txBody>
      </p:sp>
      <p:sp>
        <p:nvSpPr>
          <p:cNvPr id="5" name="Номер слайда 4"/>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3" name="Нижний колонтитул 2"/>
          <p:cNvSpPr>
            <a:spLocks noGrp="1"/>
          </p:cNvSpPr>
          <p:nvPr>
            <p:ph type="ftr" sz="quarter" idx="11"/>
          </p:nvPr>
        </p:nvSpPr>
        <p:spPr/>
        <p:txBody>
          <a:bodyPr/>
          <a:lstStyle/>
          <a:p>
            <a:endParaRPr lang="uk-UA" dirty="0"/>
          </a:p>
        </p:txBody>
      </p:sp>
      <p:sp>
        <p:nvSpPr>
          <p:cNvPr id="4" name="Номер слайда 3"/>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6" name="Нижний колонтитул 5"/>
          <p:cNvSpPr>
            <a:spLocks noGrp="1"/>
          </p:cNvSpPr>
          <p:nvPr>
            <p:ph type="ftr" sz="quarter" idx="11"/>
          </p:nvPr>
        </p:nvSpPr>
        <p:spPr/>
        <p:txBody>
          <a:bodyPr/>
          <a:lstStyle/>
          <a:p>
            <a:endParaRPr lang="uk-UA" dirty="0"/>
          </a:p>
        </p:txBody>
      </p:sp>
      <p:sp>
        <p:nvSpPr>
          <p:cNvPr id="7" name="Номер слайда 6"/>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7F7FBE7-6B3E-468E-BDE6-A38AA82A42CE}" type="datetimeFigureOut">
              <a:rPr lang="uk-UA" smtClean="0"/>
              <a:pPr/>
              <a:t>05.02.2017</a:t>
            </a:fld>
            <a:endParaRPr lang="uk-UA" dirty="0"/>
          </a:p>
        </p:txBody>
      </p:sp>
      <p:sp>
        <p:nvSpPr>
          <p:cNvPr id="6" name="Нижний колонтитул 5"/>
          <p:cNvSpPr>
            <a:spLocks noGrp="1"/>
          </p:cNvSpPr>
          <p:nvPr>
            <p:ph type="ftr" sz="quarter" idx="11"/>
          </p:nvPr>
        </p:nvSpPr>
        <p:spPr/>
        <p:txBody>
          <a:bodyPr/>
          <a:lstStyle/>
          <a:p>
            <a:endParaRPr lang="uk-UA" dirty="0"/>
          </a:p>
        </p:txBody>
      </p:sp>
      <p:sp>
        <p:nvSpPr>
          <p:cNvPr id="7" name="Номер слайда 6"/>
          <p:cNvSpPr>
            <a:spLocks noGrp="1"/>
          </p:cNvSpPr>
          <p:nvPr>
            <p:ph type="sldNum" sz="quarter" idx="12"/>
          </p:nvPr>
        </p:nvSpPr>
        <p:spPr/>
        <p:txBody>
          <a:bodyPr/>
          <a:lstStyle/>
          <a:p>
            <a:fld id="{B0DE121F-C69B-4C38-8020-4E78ACDE5089}" type="slidenum">
              <a:rPr lang="uk-UA" smtClean="0"/>
              <a:pPr/>
              <a:t>‹#›</a:t>
            </a:fld>
            <a:endParaRPr lang="uk-U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F7FBE7-6B3E-468E-BDE6-A38AA82A42CE}" type="datetimeFigureOut">
              <a:rPr lang="uk-UA" smtClean="0"/>
              <a:pPr/>
              <a:t>05.02.2017</a:t>
            </a:fld>
            <a:endParaRPr lang="uk-UA"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DE121F-C69B-4C38-8020-4E78ACDE5089}" type="slidenum">
              <a:rPr lang="uk-UA" smtClean="0"/>
              <a:pPr/>
              <a:t>‹#›</a:t>
            </a:fld>
            <a:endParaRPr lang="uk-UA"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uk.wikipedia.org/wiki" TargetMode="External"/><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hyperlink" Target="http://mayolika.kiev.ua/history.html" TargetMode="External"/><Relationship Id="rId4" Type="http://schemas.openxmlformats.org/officeDocument/2006/relationships/hyperlink" Target="http://pharm-system.com/index.phtml?page=news&amp;id=200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463480" y="3861048"/>
            <a:ext cx="4680520" cy="1938992"/>
          </a:xfrm>
          <a:prstGeom prst="rect">
            <a:avLst/>
          </a:prstGeom>
        </p:spPr>
        <p:txBody>
          <a:bodyPr wrap="square">
            <a:spAutoFit/>
          </a:bodyPr>
          <a:lstStyle/>
          <a:p>
            <a:r>
              <a:rPr lang="uk-UA" sz="2400" dirty="0" smtClean="0">
                <a:latin typeface="Times New Roman" pitchFamily="18" charset="0"/>
                <a:cs typeface="Times New Roman" pitchFamily="18" charset="0"/>
              </a:rPr>
              <a:t>Дубина Наталія Миколаївна</a:t>
            </a:r>
          </a:p>
          <a:p>
            <a:r>
              <a:rPr lang="uk-UA" sz="2400" dirty="0" smtClean="0">
                <a:latin typeface="Times New Roman" pitchFamily="18" charset="0"/>
                <a:cs typeface="Times New Roman" pitchFamily="18" charset="0"/>
              </a:rPr>
              <a:t>вчитель хімії </a:t>
            </a:r>
            <a:r>
              <a:rPr lang="uk-UA" sz="2400" dirty="0" err="1" smtClean="0">
                <a:latin typeface="Times New Roman" pitchFamily="18" charset="0"/>
                <a:cs typeface="Times New Roman" pitchFamily="18" charset="0"/>
              </a:rPr>
              <a:t>Іваньківської</a:t>
            </a:r>
            <a:r>
              <a:rPr lang="uk-UA" sz="2400" dirty="0" smtClean="0">
                <a:latin typeface="Times New Roman" pitchFamily="18" charset="0"/>
                <a:cs typeface="Times New Roman" pitchFamily="18" charset="0"/>
              </a:rPr>
              <a:t> загальноосвітньої школи                    І-ІІІ ступенів </a:t>
            </a:r>
            <a:r>
              <a:rPr lang="uk-UA" sz="2400" dirty="0" err="1" smtClean="0">
                <a:latin typeface="Times New Roman" pitchFamily="18" charset="0"/>
                <a:cs typeface="Times New Roman" pitchFamily="18" charset="0"/>
              </a:rPr>
              <a:t>Маньківської</a:t>
            </a:r>
            <a:r>
              <a:rPr lang="uk-UA" sz="2400" dirty="0" smtClean="0">
                <a:latin typeface="Times New Roman" pitchFamily="18" charset="0"/>
                <a:cs typeface="Times New Roman" pitchFamily="18" charset="0"/>
              </a:rPr>
              <a:t> районної ради Черкаської області</a:t>
            </a:r>
            <a:endParaRPr lang="uk-UA" sz="2400" dirty="0">
              <a:latin typeface="Times New Roman" pitchFamily="18" charset="0"/>
              <a:cs typeface="Times New Roman" pitchFamily="18" charset="0"/>
            </a:endParaRPr>
          </a:p>
        </p:txBody>
      </p:sp>
      <p:sp>
        <p:nvSpPr>
          <p:cNvPr id="5" name="TextBox 4"/>
          <p:cNvSpPr txBox="1"/>
          <p:nvPr/>
        </p:nvSpPr>
        <p:spPr>
          <a:xfrm>
            <a:off x="1907704" y="1918573"/>
            <a:ext cx="5544616" cy="646331"/>
          </a:xfrm>
          <a:prstGeom prst="rect">
            <a:avLst/>
          </a:prstGeom>
          <a:noFill/>
        </p:spPr>
        <p:txBody>
          <a:bodyPr wrap="square" rtlCol="0">
            <a:spAutoFit/>
          </a:bodyPr>
          <a:lstStyle/>
          <a:p>
            <a:r>
              <a:rPr lang="uk-UA" sz="3600" dirty="0" smtClean="0"/>
              <a:t>Таємниці одного мінералу</a:t>
            </a:r>
            <a:endParaRPr lang="uk-UA" sz="3600" dirty="0"/>
          </a:p>
        </p:txBody>
      </p:sp>
      <p:pic>
        <p:nvPicPr>
          <p:cNvPr id="29698" name="Picture 2" descr="Результат пошуку зображень за запитом &quot;глина&quot;"/>
          <p:cNvPicPr>
            <a:picLocks noChangeAspect="1" noChangeArrowheads="1"/>
          </p:cNvPicPr>
          <p:nvPr/>
        </p:nvPicPr>
        <p:blipFill>
          <a:blip r:embed="rId2" cstate="print"/>
          <a:srcRect l="3624" r="4785"/>
          <a:stretch>
            <a:fillRect/>
          </a:stretch>
        </p:blipFill>
        <p:spPr bwMode="auto">
          <a:xfrm>
            <a:off x="179512" y="3284984"/>
            <a:ext cx="3830880" cy="3024336"/>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0"/>
            <a:ext cx="8208912" cy="3600986"/>
          </a:xfrm>
          <a:prstGeom prst="rect">
            <a:avLst/>
          </a:prstGeom>
          <a:noFill/>
        </p:spPr>
        <p:txBody>
          <a:bodyPr wrap="square" rtlCol="0">
            <a:spAutoFit/>
          </a:bodyPr>
          <a:lstStyle/>
          <a:p>
            <a:pPr algn="ctr">
              <a:spcAft>
                <a:spcPts val="1200"/>
              </a:spcAft>
            </a:pPr>
            <a:r>
              <a:rPr lang="uk-UA" sz="2800" dirty="0" smtClean="0"/>
              <a:t>Мило і глина</a:t>
            </a:r>
          </a:p>
          <a:p>
            <a:pPr indent="450000" algn="just">
              <a:spcAft>
                <a:spcPts val="1200"/>
              </a:spcAft>
            </a:pPr>
            <a:r>
              <a:rPr lang="uk-UA" sz="2400" dirty="0" smtClean="0"/>
              <a:t>Один із різновидів глини, а саме кримський кіл, має миючі властивості. Поклади цієї глини є в районі Анапи, Одеси і Кримського півострова. Сіро-зеленого кольору, ця глина легко «намилюється» на мокру шкіру, але не утворює піни. Та найдивовижніше те, що ця глина миє навіть у морській воді </a:t>
            </a:r>
          </a:p>
          <a:p>
            <a:endParaRPr lang="uk-UA" dirty="0" smtClean="0"/>
          </a:p>
          <a:p>
            <a:endParaRPr lang="uk-UA" dirty="0" smtClean="0"/>
          </a:p>
        </p:txBody>
      </p:sp>
      <p:pic>
        <p:nvPicPr>
          <p:cNvPr id="7170" name="Picture 2" descr="https://upload.wikimedia.org/wikipedia/commons/thumb/3/35/Kil_%28rock%29.jpg/1280px-Kil_%28rock%29.jpg"/>
          <p:cNvPicPr>
            <a:picLocks noChangeAspect="1" noChangeArrowheads="1"/>
          </p:cNvPicPr>
          <p:nvPr/>
        </p:nvPicPr>
        <p:blipFill>
          <a:blip r:embed="rId2" cstate="print"/>
          <a:srcRect l="3371" t="4412" r="17577"/>
          <a:stretch>
            <a:fillRect/>
          </a:stretch>
        </p:blipFill>
        <p:spPr bwMode="auto">
          <a:xfrm>
            <a:off x="2411760" y="2852936"/>
            <a:ext cx="4896544" cy="3672408"/>
          </a:xfrm>
          <a:prstGeom prst="rect">
            <a:avLst/>
          </a:prstGeom>
          <a:noFill/>
        </p:spPr>
      </p:pic>
      <p:sp>
        <p:nvSpPr>
          <p:cNvPr id="7172" name="AutoShape 4" descr="http://www.turystam.in.ua/images/foto/1/36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552" y="548680"/>
            <a:ext cx="8280920" cy="2354491"/>
          </a:xfrm>
          <a:prstGeom prst="rect">
            <a:avLst/>
          </a:prstGeom>
        </p:spPr>
        <p:txBody>
          <a:bodyPr wrap="square">
            <a:spAutoFit/>
          </a:bodyPr>
          <a:lstStyle/>
          <a:p>
            <a:pPr indent="450000" algn="just"/>
            <a:r>
              <a:rPr lang="uk-UA" sz="2100" dirty="0" smtClean="0"/>
              <a:t>Миюча дія </a:t>
            </a:r>
            <a:r>
              <a:rPr lang="uk-UA" sz="2100" dirty="0" err="1" smtClean="0"/>
              <a:t>кілу</a:t>
            </a:r>
            <a:r>
              <a:rPr lang="uk-UA" sz="2100" dirty="0" smtClean="0"/>
              <a:t> пояснюється тим, що він утворився у морській воді багатій на натрій хлорид. Таким чином  протягом десятків тисяч років сформувалася чиста натрієва глина. У таких глинах частки дуже високодисперсні, і в морській воді вони  не коагулюють, не тверднуть. Натрієвий різновид глини має деяку лужність – необхідну умову миючої дії. Високодисперсні частки </a:t>
            </a:r>
            <a:r>
              <a:rPr lang="uk-UA" sz="2100" dirty="0" err="1" smtClean="0"/>
              <a:t>кілу</a:t>
            </a:r>
            <a:r>
              <a:rPr lang="uk-UA" sz="2100" dirty="0" smtClean="0"/>
              <a:t>, потрапляючи на шкіру, легко «змивають» бруд, адсорбуючи його на своїй поверхні </a:t>
            </a:r>
            <a:endParaRPr lang="uk-UA" sz="2100" dirty="0"/>
          </a:p>
        </p:txBody>
      </p:sp>
      <p:pic>
        <p:nvPicPr>
          <p:cNvPr id="5" name="Picture 6" descr="http://www.turystam.in.ua/images/foto/1/365.jpg"/>
          <p:cNvPicPr>
            <a:picLocks noChangeAspect="1" noChangeArrowheads="1"/>
          </p:cNvPicPr>
          <p:nvPr/>
        </p:nvPicPr>
        <p:blipFill>
          <a:blip r:embed="rId2" cstate="print"/>
          <a:srcRect/>
          <a:stretch>
            <a:fillRect/>
          </a:stretch>
        </p:blipFill>
        <p:spPr bwMode="auto">
          <a:xfrm>
            <a:off x="2195736" y="2996952"/>
            <a:ext cx="4752528" cy="356439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Результат пошуку зображень за запитом &quot;глина у пудрі і гримі&quot;"/>
          <p:cNvPicPr>
            <a:picLocks noChangeAspect="1" noChangeArrowheads="1"/>
          </p:cNvPicPr>
          <p:nvPr/>
        </p:nvPicPr>
        <p:blipFill>
          <a:blip r:embed="rId2" cstate="print"/>
          <a:srcRect/>
          <a:stretch>
            <a:fillRect/>
          </a:stretch>
        </p:blipFill>
        <p:spPr bwMode="auto">
          <a:xfrm>
            <a:off x="395535" y="836712"/>
            <a:ext cx="3213357" cy="2448272"/>
          </a:xfrm>
          <a:prstGeom prst="rect">
            <a:avLst/>
          </a:prstGeom>
          <a:noFill/>
        </p:spPr>
      </p:pic>
      <p:pic>
        <p:nvPicPr>
          <p:cNvPr id="6150" name="Picture 6" descr="Результат пошуку зображень за запитом &quot;розмальовані глиною африканці&quot;"/>
          <p:cNvPicPr>
            <a:picLocks noChangeAspect="1" noChangeArrowheads="1"/>
          </p:cNvPicPr>
          <p:nvPr/>
        </p:nvPicPr>
        <p:blipFill>
          <a:blip r:embed="rId3" cstate="print"/>
          <a:srcRect r="5501"/>
          <a:stretch>
            <a:fillRect/>
          </a:stretch>
        </p:blipFill>
        <p:spPr bwMode="auto">
          <a:xfrm>
            <a:off x="7236296" y="836712"/>
            <a:ext cx="1584176" cy="2448272"/>
          </a:xfrm>
          <a:prstGeom prst="rect">
            <a:avLst/>
          </a:prstGeom>
          <a:noFill/>
        </p:spPr>
      </p:pic>
      <p:pic>
        <p:nvPicPr>
          <p:cNvPr id="6152" name="Picture 8" descr="Результат пошуку зображень за запитом &quot;біла зубна паста&quot;"/>
          <p:cNvPicPr>
            <a:picLocks noChangeAspect="1" noChangeArrowheads="1"/>
          </p:cNvPicPr>
          <p:nvPr/>
        </p:nvPicPr>
        <p:blipFill>
          <a:blip r:embed="rId4" cstate="print"/>
          <a:srcRect/>
          <a:stretch>
            <a:fillRect/>
          </a:stretch>
        </p:blipFill>
        <p:spPr bwMode="auto">
          <a:xfrm>
            <a:off x="3923928" y="836712"/>
            <a:ext cx="2857500" cy="2448272"/>
          </a:xfrm>
          <a:prstGeom prst="rect">
            <a:avLst/>
          </a:prstGeom>
          <a:noFill/>
        </p:spPr>
      </p:pic>
      <p:pic>
        <p:nvPicPr>
          <p:cNvPr id="6154" name="Picture 10" descr="Результат пошуку зображень за запитом &quot;глиняні маски&quot;"/>
          <p:cNvPicPr>
            <a:picLocks noChangeAspect="1" noChangeArrowheads="1"/>
          </p:cNvPicPr>
          <p:nvPr/>
        </p:nvPicPr>
        <p:blipFill>
          <a:blip r:embed="rId5" cstate="print"/>
          <a:srcRect/>
          <a:stretch>
            <a:fillRect/>
          </a:stretch>
        </p:blipFill>
        <p:spPr bwMode="auto">
          <a:xfrm>
            <a:off x="1403648" y="3645025"/>
            <a:ext cx="2455540" cy="2304256"/>
          </a:xfrm>
          <a:prstGeom prst="rect">
            <a:avLst/>
          </a:prstGeom>
          <a:noFill/>
        </p:spPr>
      </p:pic>
      <p:pic>
        <p:nvPicPr>
          <p:cNvPr id="6156" name="Picture 12" descr="Результат пошуку зображень за запитом &quot;глиняні маски&quot;"/>
          <p:cNvPicPr>
            <a:picLocks noChangeAspect="1" noChangeArrowheads="1"/>
          </p:cNvPicPr>
          <p:nvPr/>
        </p:nvPicPr>
        <p:blipFill>
          <a:blip r:embed="rId6" cstate="print"/>
          <a:srcRect r="6209"/>
          <a:stretch>
            <a:fillRect/>
          </a:stretch>
        </p:blipFill>
        <p:spPr bwMode="auto">
          <a:xfrm>
            <a:off x="4355976" y="3645024"/>
            <a:ext cx="4032448" cy="2304256"/>
          </a:xfrm>
          <a:prstGeom prst="rect">
            <a:avLst/>
          </a:prstGeom>
          <a:noFill/>
        </p:spPr>
      </p:pic>
      <p:sp>
        <p:nvSpPr>
          <p:cNvPr id="7" name="TextBox 6"/>
          <p:cNvSpPr txBox="1"/>
          <p:nvPr/>
        </p:nvSpPr>
        <p:spPr>
          <a:xfrm>
            <a:off x="3373743" y="44624"/>
            <a:ext cx="2494401" cy="584775"/>
          </a:xfrm>
          <a:prstGeom prst="rect">
            <a:avLst/>
          </a:prstGeom>
          <a:noFill/>
        </p:spPr>
        <p:txBody>
          <a:bodyPr wrap="none" rtlCol="0">
            <a:spAutoFit/>
          </a:bodyPr>
          <a:lstStyle/>
          <a:p>
            <a:r>
              <a:rPr lang="uk-UA" sz="3200" dirty="0" smtClean="0"/>
              <a:t>Глина і краса</a:t>
            </a:r>
            <a:endParaRPr lang="uk-UA" sz="3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Результат пошуку зображень за запитом &quot;цегла&quot;"/>
          <p:cNvPicPr>
            <a:picLocks noChangeAspect="1" noChangeArrowheads="1"/>
          </p:cNvPicPr>
          <p:nvPr/>
        </p:nvPicPr>
        <p:blipFill>
          <a:blip r:embed="rId2" cstate="print"/>
          <a:srcRect/>
          <a:stretch>
            <a:fillRect/>
          </a:stretch>
        </p:blipFill>
        <p:spPr bwMode="auto">
          <a:xfrm>
            <a:off x="4716016" y="3968203"/>
            <a:ext cx="4032448" cy="2629149"/>
          </a:xfrm>
          <a:prstGeom prst="rect">
            <a:avLst/>
          </a:prstGeom>
          <a:noFill/>
        </p:spPr>
      </p:pic>
      <p:sp>
        <p:nvSpPr>
          <p:cNvPr id="5" name="TextBox 4"/>
          <p:cNvSpPr txBox="1"/>
          <p:nvPr/>
        </p:nvSpPr>
        <p:spPr>
          <a:xfrm>
            <a:off x="2915816" y="44624"/>
            <a:ext cx="3229602" cy="523220"/>
          </a:xfrm>
          <a:prstGeom prst="rect">
            <a:avLst/>
          </a:prstGeom>
          <a:noFill/>
        </p:spPr>
        <p:txBody>
          <a:bodyPr wrap="none" rtlCol="0">
            <a:spAutoFit/>
          </a:bodyPr>
          <a:lstStyle/>
          <a:p>
            <a:r>
              <a:rPr lang="uk-UA" sz="2800" dirty="0" smtClean="0"/>
              <a:t>Глина у будівництві</a:t>
            </a:r>
            <a:endParaRPr lang="uk-UA" sz="2800" dirty="0"/>
          </a:p>
        </p:txBody>
      </p:sp>
      <p:pic>
        <p:nvPicPr>
          <p:cNvPr id="1026" name="Picture 2" descr="Результат пошуку зображень за запитом &quot;керамічні труби&quot;"/>
          <p:cNvPicPr>
            <a:picLocks noChangeAspect="1" noChangeArrowheads="1"/>
          </p:cNvPicPr>
          <p:nvPr/>
        </p:nvPicPr>
        <p:blipFill>
          <a:blip r:embed="rId3" cstate="print"/>
          <a:srcRect/>
          <a:stretch>
            <a:fillRect/>
          </a:stretch>
        </p:blipFill>
        <p:spPr bwMode="auto">
          <a:xfrm>
            <a:off x="395536" y="4005064"/>
            <a:ext cx="4104455" cy="2592288"/>
          </a:xfrm>
          <a:prstGeom prst="rect">
            <a:avLst/>
          </a:prstGeom>
          <a:noFill/>
        </p:spPr>
      </p:pic>
      <p:pic>
        <p:nvPicPr>
          <p:cNvPr id="17410" name="Picture 2" descr="Результат пошуку зображень за запитом &quot;трипільська хата&quot;"/>
          <p:cNvPicPr>
            <a:picLocks noChangeAspect="1" noChangeArrowheads="1"/>
          </p:cNvPicPr>
          <p:nvPr/>
        </p:nvPicPr>
        <p:blipFill>
          <a:blip r:embed="rId4" cstate="print"/>
          <a:srcRect/>
          <a:stretch>
            <a:fillRect/>
          </a:stretch>
        </p:blipFill>
        <p:spPr bwMode="auto">
          <a:xfrm>
            <a:off x="4716016" y="620688"/>
            <a:ext cx="4032448" cy="3096344"/>
          </a:xfrm>
          <a:prstGeom prst="rect">
            <a:avLst/>
          </a:prstGeom>
          <a:noFill/>
        </p:spPr>
      </p:pic>
      <p:pic>
        <p:nvPicPr>
          <p:cNvPr id="2" name="Picture 2" descr="Результат пошуку зображень за запитом &quot;трипільська хата&quot;"/>
          <p:cNvPicPr>
            <a:picLocks noChangeAspect="1" noChangeArrowheads="1"/>
          </p:cNvPicPr>
          <p:nvPr/>
        </p:nvPicPr>
        <p:blipFill>
          <a:blip r:embed="rId5" cstate="print"/>
          <a:srcRect/>
          <a:stretch>
            <a:fillRect/>
          </a:stretch>
        </p:blipFill>
        <p:spPr bwMode="auto">
          <a:xfrm>
            <a:off x="395536" y="620688"/>
            <a:ext cx="4139952" cy="310496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188640"/>
            <a:ext cx="8640960" cy="2800767"/>
          </a:xfrm>
          <a:prstGeom prst="rect">
            <a:avLst/>
          </a:prstGeom>
          <a:noFill/>
        </p:spPr>
        <p:txBody>
          <a:bodyPr wrap="square" rtlCol="0">
            <a:spAutoFit/>
          </a:bodyPr>
          <a:lstStyle/>
          <a:p>
            <a:pPr algn="ctr"/>
            <a:r>
              <a:rPr lang="uk-UA" sz="2800" dirty="0" smtClean="0"/>
              <a:t>Кераміка</a:t>
            </a:r>
          </a:p>
          <a:p>
            <a:pPr indent="450000" algn="just"/>
            <a:r>
              <a:rPr lang="uk-UA" sz="2400" dirty="0" smtClean="0"/>
              <a:t>Кераміка найдавніший штучний матеріал, походить від грецького слова </a:t>
            </a:r>
            <a:r>
              <a:rPr lang="en-US" sz="2400" i="1" dirty="0" err="1" smtClean="0"/>
              <a:t>keramas</a:t>
            </a:r>
            <a:r>
              <a:rPr lang="en-US" sz="2400" dirty="0" smtClean="0"/>
              <a:t>, </a:t>
            </a:r>
            <a:r>
              <a:rPr lang="uk-UA" sz="2400" dirty="0" smtClean="0"/>
              <a:t>що означає – </a:t>
            </a:r>
            <a:r>
              <a:rPr lang="uk-UA" sz="2400" dirty="0" err="1" smtClean="0"/>
              <a:t>“випалений</a:t>
            </a:r>
            <a:r>
              <a:rPr lang="uk-UA" sz="2400" dirty="0" smtClean="0"/>
              <a:t> </a:t>
            </a:r>
            <a:r>
              <a:rPr lang="uk-UA" sz="2400" dirty="0" err="1" smtClean="0"/>
              <a:t>матеріал”</a:t>
            </a:r>
            <a:r>
              <a:rPr lang="uk-UA" sz="2400" dirty="0" smtClean="0"/>
              <a:t>. </a:t>
            </a:r>
            <a:r>
              <a:rPr lang="ru-RU" sz="2400" dirty="0" smtClean="0"/>
              <a:t>До </a:t>
            </a:r>
            <a:r>
              <a:rPr lang="ru-RU" sz="2400" dirty="0" err="1" smtClean="0"/>
              <a:t>керамічних</a:t>
            </a:r>
            <a:r>
              <a:rPr lang="ru-RU" sz="2400" dirty="0" smtClean="0"/>
              <a:t> </a:t>
            </a:r>
            <a:r>
              <a:rPr lang="ru-RU" sz="2400" dirty="0" err="1" smtClean="0"/>
              <a:t>відносять</a:t>
            </a:r>
            <a:r>
              <a:rPr lang="ru-RU" sz="2400" dirty="0" smtClean="0"/>
              <a:t> </a:t>
            </a:r>
            <a:r>
              <a:rPr lang="ru-RU" sz="2400" dirty="0" err="1" smtClean="0"/>
              <a:t>вироби</a:t>
            </a:r>
            <a:r>
              <a:rPr lang="ru-RU" sz="2400" dirty="0" smtClean="0"/>
              <a:t> </a:t>
            </a:r>
            <a:r>
              <a:rPr lang="ru-RU" sz="2400" dirty="0" err="1" smtClean="0"/>
              <a:t>які</a:t>
            </a:r>
            <a:r>
              <a:rPr lang="ru-RU" sz="2400" dirty="0" smtClean="0"/>
              <a:t> </a:t>
            </a:r>
            <a:r>
              <a:rPr lang="ru-RU" sz="2400" dirty="0" err="1" smtClean="0"/>
              <a:t>отримують</a:t>
            </a:r>
            <a:r>
              <a:rPr lang="ru-RU" sz="2400" dirty="0" smtClean="0"/>
              <a:t> </a:t>
            </a:r>
            <a:r>
              <a:rPr lang="ru-RU" sz="2400" dirty="0" err="1" smtClean="0"/>
              <a:t>із</a:t>
            </a:r>
            <a:r>
              <a:rPr lang="ru-RU" sz="2400" dirty="0" smtClean="0"/>
              <a:t> </a:t>
            </a:r>
            <a:r>
              <a:rPr lang="ru-RU" sz="2400" dirty="0" err="1" smtClean="0"/>
              <a:t>глиняних</a:t>
            </a:r>
            <a:r>
              <a:rPr lang="ru-RU" sz="2400" dirty="0" smtClean="0"/>
              <a:t> </a:t>
            </a:r>
            <a:r>
              <a:rPr lang="ru-RU" sz="2400" dirty="0" err="1" smtClean="0"/>
              <a:t>речовин</a:t>
            </a:r>
            <a:r>
              <a:rPr lang="ru-RU" sz="2400" dirty="0" smtClean="0"/>
              <a:t> </a:t>
            </a:r>
            <a:r>
              <a:rPr lang="ru-RU" sz="2400" dirty="0" err="1" smtClean="0"/>
              <a:t>з</a:t>
            </a:r>
            <a:r>
              <a:rPr lang="ru-RU" sz="2400" dirty="0" smtClean="0"/>
              <a:t> </a:t>
            </a:r>
            <a:r>
              <a:rPr lang="ru-RU" sz="2400" dirty="0" err="1" smtClean="0"/>
              <a:t>мінеральними</a:t>
            </a:r>
            <a:r>
              <a:rPr lang="ru-RU" sz="2400" dirty="0" smtClean="0"/>
              <a:t> </a:t>
            </a:r>
            <a:r>
              <a:rPr lang="ru-RU" sz="2400" dirty="0" err="1" smtClean="0"/>
              <a:t>домішками</a:t>
            </a:r>
            <a:r>
              <a:rPr lang="ru-RU" sz="2400" dirty="0" smtClean="0"/>
              <a:t> </a:t>
            </a:r>
            <a:r>
              <a:rPr lang="ru-RU" sz="2400" dirty="0" err="1" smtClean="0"/>
              <a:t>або</a:t>
            </a:r>
            <a:r>
              <a:rPr lang="ru-RU" sz="2400" dirty="0" smtClean="0"/>
              <a:t> без них шляхом </a:t>
            </a:r>
            <a:r>
              <a:rPr lang="ru-RU" sz="2400" dirty="0" err="1" smtClean="0"/>
              <a:t>формування</a:t>
            </a:r>
            <a:r>
              <a:rPr lang="ru-RU" sz="2400" dirty="0" smtClean="0"/>
              <a:t> та </a:t>
            </a:r>
            <a:r>
              <a:rPr lang="ru-RU" sz="2400" dirty="0" err="1" smtClean="0"/>
              <a:t>подальшого</a:t>
            </a:r>
            <a:r>
              <a:rPr lang="ru-RU" sz="2400" dirty="0" smtClean="0"/>
              <a:t> </a:t>
            </a:r>
            <a:r>
              <a:rPr lang="ru-RU" sz="2400" dirty="0" err="1" smtClean="0"/>
              <a:t>випалу</a:t>
            </a:r>
            <a:endParaRPr lang="uk-UA" sz="2400" dirty="0" smtClean="0"/>
          </a:p>
          <a:p>
            <a:pPr algn="ctr"/>
            <a:r>
              <a:rPr lang="uk-UA" sz="2800" dirty="0" smtClean="0"/>
              <a:t> </a:t>
            </a:r>
            <a:endParaRPr lang="uk-UA" sz="2800" dirty="0"/>
          </a:p>
        </p:txBody>
      </p:sp>
      <p:pic>
        <p:nvPicPr>
          <p:cNvPr id="5124" name="Picture 4" descr="Результат пошуку зображень за запитом &quot;кераміка&quot;"/>
          <p:cNvPicPr>
            <a:picLocks noChangeAspect="1" noChangeArrowheads="1"/>
          </p:cNvPicPr>
          <p:nvPr/>
        </p:nvPicPr>
        <p:blipFill>
          <a:blip r:embed="rId2" cstate="print"/>
          <a:srcRect t="3245" r="11596" b="7529"/>
          <a:stretch>
            <a:fillRect/>
          </a:stretch>
        </p:blipFill>
        <p:spPr bwMode="auto">
          <a:xfrm>
            <a:off x="5290672" y="2708920"/>
            <a:ext cx="3673816" cy="3708000"/>
          </a:xfrm>
          <a:prstGeom prst="rect">
            <a:avLst/>
          </a:prstGeom>
          <a:noFill/>
        </p:spPr>
      </p:pic>
      <p:sp>
        <p:nvSpPr>
          <p:cNvPr id="5126" name="AutoShape 6" descr="Результат пошуку зображень за запитом &quot;керамі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sp>
        <p:nvSpPr>
          <p:cNvPr id="5128" name="AutoShape 8" descr="Результат пошуку зображень за запитом &quot;керамі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sp>
        <p:nvSpPr>
          <p:cNvPr id="5130" name="AutoShape 10" descr="Результат пошуку зображень за запитом &quot;керамі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pic>
        <p:nvPicPr>
          <p:cNvPr id="5132" name="Picture 12" descr="Результат пошуку зображень за запитом &quot;кераміка&quot;"/>
          <p:cNvPicPr>
            <a:picLocks noChangeAspect="1" noChangeArrowheads="1"/>
          </p:cNvPicPr>
          <p:nvPr/>
        </p:nvPicPr>
        <p:blipFill>
          <a:blip r:embed="rId3" cstate="print"/>
          <a:srcRect/>
          <a:stretch>
            <a:fillRect/>
          </a:stretch>
        </p:blipFill>
        <p:spPr bwMode="auto">
          <a:xfrm>
            <a:off x="225017" y="2708920"/>
            <a:ext cx="4851039" cy="370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7544" y="260648"/>
            <a:ext cx="8280920" cy="1569660"/>
          </a:xfrm>
          <a:prstGeom prst="rect">
            <a:avLst/>
          </a:prstGeom>
        </p:spPr>
        <p:txBody>
          <a:bodyPr wrap="square">
            <a:spAutoFit/>
          </a:bodyPr>
          <a:lstStyle/>
          <a:p>
            <a:pPr indent="450000" algn="just"/>
            <a:r>
              <a:rPr lang="ru-RU" sz="2400" dirty="0" err="1" smtClean="0"/>
              <a:t>Кераміку</a:t>
            </a:r>
            <a:r>
              <a:rPr lang="ru-RU" sz="2400" dirty="0" smtClean="0"/>
              <a:t> в </a:t>
            </a:r>
            <a:r>
              <a:rPr lang="ru-RU" sz="2400" dirty="0" err="1" smtClean="0"/>
              <a:t>залежності</a:t>
            </a:r>
            <a:r>
              <a:rPr lang="ru-RU" sz="2400" dirty="0" smtClean="0"/>
              <a:t> </a:t>
            </a:r>
            <a:r>
              <a:rPr lang="ru-RU" sz="2400" dirty="0" err="1" smtClean="0"/>
              <a:t>від</a:t>
            </a:r>
            <a:r>
              <a:rPr lang="ru-RU" sz="2400" dirty="0" smtClean="0"/>
              <a:t> </a:t>
            </a:r>
            <a:r>
              <a:rPr lang="ru-RU" sz="2400" dirty="0" err="1" smtClean="0"/>
              <a:t>будови</a:t>
            </a:r>
            <a:r>
              <a:rPr lang="ru-RU" sz="2400" dirty="0" smtClean="0"/>
              <a:t> черепка </a:t>
            </a:r>
            <a:r>
              <a:rPr lang="ru-RU" sz="2400" dirty="0" err="1" smtClean="0"/>
              <a:t>поділяють</a:t>
            </a:r>
            <a:r>
              <a:rPr lang="ru-RU" sz="2400" dirty="0" smtClean="0"/>
              <a:t> на: </a:t>
            </a:r>
            <a:r>
              <a:rPr lang="ru-RU" sz="2400" dirty="0" err="1" smtClean="0"/>
              <a:t>грубу</a:t>
            </a:r>
            <a:r>
              <a:rPr lang="ru-RU" sz="2400" dirty="0" smtClean="0"/>
              <a:t> – </a:t>
            </a:r>
            <a:r>
              <a:rPr lang="ru-RU" sz="2400" dirty="0" err="1" smtClean="0"/>
              <a:t>гончарні</a:t>
            </a:r>
            <a:r>
              <a:rPr lang="ru-RU" sz="2400" dirty="0" smtClean="0"/>
              <a:t> </a:t>
            </a:r>
            <a:r>
              <a:rPr lang="ru-RU" sz="2400" dirty="0" err="1" smtClean="0"/>
              <a:t>вироби</a:t>
            </a:r>
            <a:r>
              <a:rPr lang="ru-RU" sz="2400" dirty="0" smtClean="0"/>
              <a:t> та </a:t>
            </a:r>
            <a:r>
              <a:rPr lang="ru-RU" sz="2400" dirty="0" err="1" smtClean="0"/>
              <a:t>майоліка</a:t>
            </a:r>
            <a:r>
              <a:rPr lang="ru-RU" sz="2400" dirty="0" smtClean="0"/>
              <a:t>; </a:t>
            </a:r>
            <a:r>
              <a:rPr lang="ru-RU" sz="2400" dirty="0" err="1" smtClean="0"/>
              <a:t>тонку</a:t>
            </a:r>
            <a:r>
              <a:rPr lang="ru-RU" sz="2400" dirty="0" smtClean="0"/>
              <a:t> – фарфор, фаянс. Тонка </a:t>
            </a:r>
            <a:r>
              <a:rPr lang="ru-RU" sz="2400" dirty="0" err="1" smtClean="0"/>
              <a:t>кераміка</a:t>
            </a:r>
            <a:r>
              <a:rPr lang="ru-RU" sz="2400" dirty="0" smtClean="0"/>
              <a:t> на </a:t>
            </a:r>
            <a:r>
              <a:rPr lang="ru-RU" sz="2400" dirty="0" err="1" smtClean="0"/>
              <a:t>зламі</a:t>
            </a:r>
            <a:r>
              <a:rPr lang="ru-RU" sz="2400" dirty="0" smtClean="0"/>
              <a:t> </a:t>
            </a:r>
            <a:r>
              <a:rPr lang="ru-RU" sz="2400" dirty="0" err="1" smtClean="0"/>
              <a:t>має</a:t>
            </a:r>
            <a:r>
              <a:rPr lang="ru-RU" sz="2400" dirty="0" smtClean="0"/>
              <a:t> </a:t>
            </a:r>
            <a:r>
              <a:rPr lang="ru-RU" sz="2400" dirty="0" err="1" smtClean="0"/>
              <a:t>однорідну</a:t>
            </a:r>
            <a:r>
              <a:rPr lang="ru-RU" sz="2400" dirty="0" smtClean="0"/>
              <a:t> </a:t>
            </a:r>
            <a:r>
              <a:rPr lang="ru-RU" sz="2400" dirty="0" err="1" smtClean="0"/>
              <a:t>дрібну</a:t>
            </a:r>
            <a:r>
              <a:rPr lang="ru-RU" sz="2400" dirty="0" smtClean="0"/>
              <a:t> </a:t>
            </a:r>
            <a:r>
              <a:rPr lang="ru-RU" sz="2400" dirty="0" err="1" smtClean="0"/>
              <a:t>зернисту</a:t>
            </a:r>
            <a:r>
              <a:rPr lang="ru-RU" sz="2400" dirty="0" smtClean="0"/>
              <a:t> </a:t>
            </a:r>
            <a:r>
              <a:rPr lang="ru-RU" sz="2400" dirty="0" err="1" smtClean="0"/>
              <a:t>будову</a:t>
            </a:r>
            <a:r>
              <a:rPr lang="ru-RU" sz="2400" dirty="0" smtClean="0"/>
              <a:t>, </a:t>
            </a:r>
            <a:r>
              <a:rPr lang="ru-RU" sz="2400" dirty="0" err="1" smtClean="0"/>
              <a:t>білий</a:t>
            </a:r>
            <a:r>
              <a:rPr lang="ru-RU" sz="2400" dirty="0" smtClean="0"/>
              <a:t> </a:t>
            </a:r>
            <a:r>
              <a:rPr lang="ru-RU" sz="2400" dirty="0" err="1" smtClean="0"/>
              <a:t>або</a:t>
            </a:r>
            <a:r>
              <a:rPr lang="ru-RU" sz="2400" dirty="0" smtClean="0"/>
              <a:t> </a:t>
            </a:r>
            <a:r>
              <a:rPr lang="ru-RU" sz="2400" dirty="0" err="1" smtClean="0"/>
              <a:t>слабко</a:t>
            </a:r>
            <a:r>
              <a:rPr lang="ru-RU" sz="2400" dirty="0" smtClean="0"/>
              <a:t> </a:t>
            </a:r>
            <a:r>
              <a:rPr lang="ru-RU" sz="2400" dirty="0" err="1" smtClean="0"/>
              <a:t>забарвлений</a:t>
            </a:r>
            <a:r>
              <a:rPr lang="ru-RU" sz="2400" dirty="0" smtClean="0"/>
              <a:t> черепок</a:t>
            </a:r>
            <a:endParaRPr lang="uk-UA" sz="2400" dirty="0"/>
          </a:p>
        </p:txBody>
      </p:sp>
      <p:pic>
        <p:nvPicPr>
          <p:cNvPr id="32770" name="Picture 2" descr="Результат пошуку зображень за запитом &quot;фаянс&quot;"/>
          <p:cNvPicPr>
            <a:picLocks noChangeAspect="1" noChangeArrowheads="1"/>
          </p:cNvPicPr>
          <p:nvPr/>
        </p:nvPicPr>
        <p:blipFill>
          <a:blip r:embed="rId2" cstate="print"/>
          <a:srcRect/>
          <a:stretch>
            <a:fillRect/>
          </a:stretch>
        </p:blipFill>
        <p:spPr bwMode="auto">
          <a:xfrm>
            <a:off x="5480410" y="2348880"/>
            <a:ext cx="2908014" cy="3024336"/>
          </a:xfrm>
          <a:prstGeom prst="rect">
            <a:avLst/>
          </a:prstGeom>
          <a:noFill/>
        </p:spPr>
      </p:pic>
      <p:pic>
        <p:nvPicPr>
          <p:cNvPr id="32772" name="Picture 4" descr="Результат пошуку зображень за запитом &quot;фарфор&quot;"/>
          <p:cNvPicPr>
            <a:picLocks noChangeAspect="1" noChangeArrowheads="1"/>
          </p:cNvPicPr>
          <p:nvPr/>
        </p:nvPicPr>
        <p:blipFill>
          <a:blip r:embed="rId3" cstate="print"/>
          <a:srcRect l="5164" t="17442" r="3182"/>
          <a:stretch>
            <a:fillRect/>
          </a:stretch>
        </p:blipFill>
        <p:spPr bwMode="auto">
          <a:xfrm>
            <a:off x="539552" y="2349216"/>
            <a:ext cx="4180234" cy="3024000"/>
          </a:xfrm>
          <a:prstGeom prst="rect">
            <a:avLst/>
          </a:prstGeom>
          <a:noFill/>
        </p:spPr>
      </p:pic>
      <p:sp>
        <p:nvSpPr>
          <p:cNvPr id="11" name="TextBox 10"/>
          <p:cNvSpPr txBox="1"/>
          <p:nvPr/>
        </p:nvSpPr>
        <p:spPr>
          <a:xfrm>
            <a:off x="1338832" y="5589240"/>
            <a:ext cx="6202339" cy="461665"/>
          </a:xfrm>
          <a:prstGeom prst="rect">
            <a:avLst/>
          </a:prstGeom>
          <a:noFill/>
        </p:spPr>
        <p:txBody>
          <a:bodyPr wrap="none" rtlCol="0">
            <a:spAutoFit/>
          </a:bodyPr>
          <a:lstStyle/>
          <a:p>
            <a:r>
              <a:rPr lang="uk-UA" sz="2400" dirty="0" smtClean="0"/>
              <a:t>         Фарфор                                             Фаянс</a:t>
            </a:r>
            <a:endParaRPr lang="uk-UA"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1061"/>
            <a:ext cx="9144000" cy="3693319"/>
          </a:xfrm>
          <a:prstGeom prst="rect">
            <a:avLst/>
          </a:prstGeom>
          <a:noFill/>
        </p:spPr>
        <p:txBody>
          <a:bodyPr wrap="square" rtlCol="0">
            <a:spAutoFit/>
          </a:bodyPr>
          <a:lstStyle/>
          <a:p>
            <a:pPr algn="ctr">
              <a:spcAft>
                <a:spcPts val="1200"/>
              </a:spcAft>
            </a:pPr>
            <a:r>
              <a:rPr lang="uk-UA" sz="3200" dirty="0" smtClean="0"/>
              <a:t>Фаянс</a:t>
            </a:r>
          </a:p>
          <a:p>
            <a:pPr indent="450000" algn="just"/>
            <a:r>
              <a:rPr lang="uk-UA" sz="2400" dirty="0" smtClean="0"/>
              <a:t>Фаянс – керамічний матеріал, схожий на порцеляну, покритий поливою. Від фарфору відрізняється більшим вмістом глини (до 85%), більшою пористістю, </a:t>
            </a:r>
            <a:r>
              <a:rPr lang="uk-UA" sz="2400" dirty="0" err="1" smtClean="0"/>
              <a:t>водопоглинанням</a:t>
            </a:r>
            <a:r>
              <a:rPr lang="uk-UA" sz="2400" dirty="0" smtClean="0"/>
              <a:t>, меншою міцністю. Фаянсу, на відміну від порцеляни, не притаманна напівпрозорість, бо температура випалювання фаянсу менша за температуру випалювання порцеляни. Вироби з фаянсу мають товстішу стінку в порівнянні з порцеляновою</a:t>
            </a:r>
          </a:p>
          <a:p>
            <a:pPr indent="450000" algn="just"/>
            <a:r>
              <a:rPr lang="uk-UA" sz="2400" dirty="0" smtClean="0"/>
              <a:t>  </a:t>
            </a:r>
            <a:endParaRPr lang="uk-UA" sz="2400" dirty="0"/>
          </a:p>
        </p:txBody>
      </p:sp>
      <p:pic>
        <p:nvPicPr>
          <p:cNvPr id="3" name="Picture 2" descr="Результат пошуку зображень за запитом &quot;вироби з фаянсу&quot;"/>
          <p:cNvPicPr>
            <a:picLocks noChangeAspect="1" noChangeArrowheads="1"/>
          </p:cNvPicPr>
          <p:nvPr/>
        </p:nvPicPr>
        <p:blipFill>
          <a:blip r:embed="rId2" cstate="print"/>
          <a:srcRect/>
          <a:stretch>
            <a:fillRect/>
          </a:stretch>
        </p:blipFill>
        <p:spPr bwMode="auto">
          <a:xfrm>
            <a:off x="1971826" y="3429000"/>
            <a:ext cx="2502998" cy="3168352"/>
          </a:xfrm>
          <a:prstGeom prst="rect">
            <a:avLst/>
          </a:prstGeom>
          <a:noFill/>
        </p:spPr>
      </p:pic>
      <p:pic>
        <p:nvPicPr>
          <p:cNvPr id="12290" name="Picture 2" descr="https://upload.wikimedia.org/wikipedia/commons/thumb/a/a5/Coupe_couverte_Ligurie_Lille_130108.jpg/800px-Coupe_couverte_Ligurie_Lille_130108.jpg"/>
          <p:cNvPicPr>
            <a:picLocks noChangeAspect="1" noChangeArrowheads="1"/>
          </p:cNvPicPr>
          <p:nvPr/>
        </p:nvPicPr>
        <p:blipFill>
          <a:blip r:embed="rId3" cstate="print"/>
          <a:srcRect l="10596" t="5604" r="12997" b="8340"/>
          <a:stretch>
            <a:fillRect/>
          </a:stretch>
        </p:blipFill>
        <p:spPr bwMode="auto">
          <a:xfrm>
            <a:off x="5292080" y="2996952"/>
            <a:ext cx="2376264" cy="356956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7544" y="658431"/>
            <a:ext cx="8352928" cy="2554545"/>
          </a:xfrm>
          <a:prstGeom prst="rect">
            <a:avLst/>
          </a:prstGeom>
        </p:spPr>
        <p:txBody>
          <a:bodyPr wrap="square">
            <a:spAutoFit/>
          </a:bodyPr>
          <a:lstStyle/>
          <a:p>
            <a:pPr indent="450000" algn="just"/>
            <a:r>
              <a:rPr lang="uk-UA" sz="2000" dirty="0" smtClean="0"/>
              <a:t>Назва походить від міста </a:t>
            </a:r>
            <a:r>
              <a:rPr lang="uk-UA" sz="2000" dirty="0" err="1" smtClean="0"/>
              <a:t>Фаєнца</a:t>
            </a:r>
            <a:r>
              <a:rPr lang="uk-UA" sz="2000" dirty="0" smtClean="0"/>
              <a:t> (північ Італії), де був відомий центр виготовлення подібної кераміки. Вважають, що фаянс виник у Стародавньому Єгипті, а згодом ремесло поширилося у Вавилоні, Малій Азії, Персії. Особливого розвитку і піднесення виробництво фаянсу набуло в Персії у X-XVII століттях нашої ери. </a:t>
            </a:r>
          </a:p>
          <a:p>
            <a:pPr indent="450000" algn="just"/>
            <a:r>
              <a:rPr lang="uk-UA" sz="2000" dirty="0" smtClean="0"/>
              <a:t>У наш час почав вживатись термін </a:t>
            </a:r>
            <a:r>
              <a:rPr lang="uk-UA" sz="2000" dirty="0" err="1" smtClean="0"/>
              <a:t>”санфаянс”</a:t>
            </a:r>
            <a:r>
              <a:rPr lang="uk-UA" sz="2000" dirty="0" smtClean="0"/>
              <a:t> (санітарний фаянс) — для позначення фаянсу, що використовується для виготовлення санітарно-технічних виробів</a:t>
            </a:r>
          </a:p>
        </p:txBody>
      </p:sp>
      <p:pic>
        <p:nvPicPr>
          <p:cNvPr id="1028" name="Picture 4" descr="https://upload.wikimedia.org/wikipedia/commons/7/7b/Putti_su_delfini-Maioliche_di_Laterza-SUMO.jpg"/>
          <p:cNvPicPr>
            <a:picLocks noChangeAspect="1" noChangeArrowheads="1"/>
          </p:cNvPicPr>
          <p:nvPr/>
        </p:nvPicPr>
        <p:blipFill>
          <a:blip r:embed="rId2" cstate="print"/>
          <a:srcRect l="2593" t="2662" r="4043" b="2839"/>
          <a:stretch>
            <a:fillRect/>
          </a:stretch>
        </p:blipFill>
        <p:spPr bwMode="auto">
          <a:xfrm>
            <a:off x="2915816" y="3139968"/>
            <a:ext cx="3528392" cy="3479387"/>
          </a:xfrm>
          <a:prstGeom prst="rect">
            <a:avLst/>
          </a:prstGeom>
          <a:noFill/>
        </p:spPr>
      </p:pic>
      <p:sp>
        <p:nvSpPr>
          <p:cNvPr id="7" name="TextBox 6"/>
          <p:cNvSpPr txBox="1"/>
          <p:nvPr/>
        </p:nvSpPr>
        <p:spPr>
          <a:xfrm>
            <a:off x="4067944" y="116632"/>
            <a:ext cx="1143262" cy="523220"/>
          </a:xfrm>
          <a:prstGeom prst="rect">
            <a:avLst/>
          </a:prstGeom>
          <a:noFill/>
        </p:spPr>
        <p:txBody>
          <a:bodyPr wrap="none" rtlCol="0">
            <a:spAutoFit/>
          </a:bodyPr>
          <a:lstStyle/>
          <a:p>
            <a:r>
              <a:rPr lang="uk-UA" sz="2800" dirty="0" smtClean="0"/>
              <a:t>Фаянс</a:t>
            </a:r>
            <a:endParaRPr lang="uk-UA"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Результат пошуку зображень за запитом &quot;фарфор&quot;"/>
          <p:cNvPicPr>
            <a:picLocks noChangeAspect="1" noChangeArrowheads="1"/>
          </p:cNvPicPr>
          <p:nvPr/>
        </p:nvPicPr>
        <p:blipFill>
          <a:blip r:embed="rId2" cstate="print"/>
          <a:srcRect/>
          <a:stretch>
            <a:fillRect/>
          </a:stretch>
        </p:blipFill>
        <p:spPr bwMode="auto">
          <a:xfrm>
            <a:off x="467544" y="3212976"/>
            <a:ext cx="3816424" cy="3096344"/>
          </a:xfrm>
          <a:prstGeom prst="rect">
            <a:avLst/>
          </a:prstGeom>
          <a:noFill/>
        </p:spPr>
      </p:pic>
      <p:sp>
        <p:nvSpPr>
          <p:cNvPr id="4102" name="AutoShape 6" descr="Результат пошуку зображень за запитом &quot;фарфор&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dirty="0"/>
          </a:p>
        </p:txBody>
      </p:sp>
      <p:sp>
        <p:nvSpPr>
          <p:cNvPr id="8" name="TextBox 7"/>
          <p:cNvSpPr txBox="1"/>
          <p:nvPr/>
        </p:nvSpPr>
        <p:spPr>
          <a:xfrm>
            <a:off x="251520" y="188640"/>
            <a:ext cx="8568952" cy="1384995"/>
          </a:xfrm>
          <a:prstGeom prst="rect">
            <a:avLst/>
          </a:prstGeom>
          <a:noFill/>
        </p:spPr>
        <p:txBody>
          <a:bodyPr wrap="square" rtlCol="0">
            <a:spAutoFit/>
          </a:bodyPr>
          <a:lstStyle/>
          <a:p>
            <a:pPr algn="ctr"/>
            <a:r>
              <a:rPr lang="uk-UA" sz="2800" dirty="0" smtClean="0"/>
              <a:t>Порцеляна</a:t>
            </a:r>
          </a:p>
          <a:p>
            <a:r>
              <a:rPr lang="uk-UA" sz="2800" dirty="0" smtClean="0"/>
              <a:t> </a:t>
            </a:r>
          </a:p>
          <a:p>
            <a:pPr algn="ctr"/>
            <a:endParaRPr lang="uk-UA" sz="2800" dirty="0"/>
          </a:p>
        </p:txBody>
      </p:sp>
      <p:sp>
        <p:nvSpPr>
          <p:cNvPr id="9" name="Прямоугольник 8"/>
          <p:cNvSpPr/>
          <p:nvPr/>
        </p:nvSpPr>
        <p:spPr>
          <a:xfrm>
            <a:off x="467544" y="620688"/>
            <a:ext cx="8424936" cy="2554545"/>
          </a:xfrm>
          <a:prstGeom prst="rect">
            <a:avLst/>
          </a:prstGeom>
        </p:spPr>
        <p:txBody>
          <a:bodyPr wrap="square">
            <a:spAutoFit/>
          </a:bodyPr>
          <a:lstStyle/>
          <a:p>
            <a:pPr indent="450000" algn="just"/>
            <a:r>
              <a:rPr lang="uk-UA" sz="2000" dirty="0" smtClean="0"/>
              <a:t>Слово </a:t>
            </a:r>
            <a:r>
              <a:rPr lang="uk-UA" sz="2000" i="1" dirty="0" smtClean="0"/>
              <a:t>«порцеляна»</a:t>
            </a:r>
            <a:r>
              <a:rPr lang="uk-UA" sz="2000" dirty="0" smtClean="0"/>
              <a:t> походить від </a:t>
            </a:r>
            <a:r>
              <a:rPr lang="uk-UA" sz="2000" dirty="0" err="1" smtClean="0"/>
              <a:t>староіталійського</a:t>
            </a:r>
            <a:r>
              <a:rPr lang="uk-UA" sz="2000" dirty="0" smtClean="0"/>
              <a:t> </a:t>
            </a:r>
            <a:r>
              <a:rPr lang="uk-UA" sz="2000" i="1" dirty="0" smtClean="0"/>
              <a:t>«</a:t>
            </a:r>
            <a:r>
              <a:rPr lang="uk-UA" sz="2000" i="1" dirty="0" err="1" smtClean="0"/>
              <a:t>porcellana</a:t>
            </a:r>
            <a:r>
              <a:rPr lang="uk-UA" sz="2000" i="1" dirty="0" smtClean="0"/>
              <a:t>»</a:t>
            </a:r>
            <a:r>
              <a:rPr lang="uk-UA" sz="2000" dirty="0" smtClean="0"/>
              <a:t> — назви молюска </a:t>
            </a:r>
            <a:r>
              <a:rPr lang="uk-UA" sz="2000" i="1" dirty="0" err="1" smtClean="0"/>
              <a:t>Concha</a:t>
            </a:r>
            <a:r>
              <a:rPr lang="uk-UA" sz="2000" i="1" dirty="0" smtClean="0"/>
              <a:t> </a:t>
            </a:r>
            <a:r>
              <a:rPr lang="uk-UA" sz="2000" i="1" dirty="0" err="1" smtClean="0"/>
              <a:t>Veneris</a:t>
            </a:r>
            <a:r>
              <a:rPr lang="uk-UA" sz="2000" dirty="0" smtClean="0"/>
              <a:t>. Назву </a:t>
            </a:r>
            <a:r>
              <a:rPr lang="uk-UA" sz="2000" dirty="0" err="1" smtClean="0"/>
              <a:t>запозичено</a:t>
            </a:r>
            <a:r>
              <a:rPr lang="uk-UA" sz="2000" dirty="0" smtClean="0"/>
              <a:t> у зв'язку з напівпрозорим виглядом його мушлі (черепашки), яка подібна до справжньої порцеляни. Порцеляна має невелику пористість, через що вона непроникна для газу та води, має доволі високу механічну міцність, термостійкість, хімічну інертність. У порцеляни черепок добре випалений і склоподібний. Ця склоподібна властивість робить вироби з порцеляни напівпрозорими при освітленні</a:t>
            </a:r>
          </a:p>
        </p:txBody>
      </p:sp>
      <p:pic>
        <p:nvPicPr>
          <p:cNvPr id="10" name="Picture 6" descr="https://upload.wikimedia.org/wikipedia/commons/thumb/c/c0/Transparent_porcelain.jpg/220px-Transparent_porcelain.jpg"/>
          <p:cNvPicPr>
            <a:picLocks noChangeAspect="1" noChangeArrowheads="1"/>
          </p:cNvPicPr>
          <p:nvPr/>
        </p:nvPicPr>
        <p:blipFill>
          <a:blip r:embed="rId3" cstate="print"/>
          <a:srcRect/>
          <a:stretch>
            <a:fillRect/>
          </a:stretch>
        </p:blipFill>
        <p:spPr bwMode="auto">
          <a:xfrm>
            <a:off x="4499992" y="3212976"/>
            <a:ext cx="4262872" cy="309634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422662"/>
            <a:ext cx="8352928" cy="2862322"/>
          </a:xfrm>
          <a:prstGeom prst="rect">
            <a:avLst/>
          </a:prstGeom>
        </p:spPr>
        <p:txBody>
          <a:bodyPr wrap="square">
            <a:spAutoFit/>
          </a:bodyPr>
          <a:lstStyle/>
          <a:p>
            <a:pPr indent="450000" algn="just"/>
            <a:r>
              <a:rPr lang="uk-UA" sz="2000" dirty="0" smtClean="0"/>
              <a:t>Порцеляна вперше була отримана в 620 році у Китаї. Центром її виробництва стало місто </a:t>
            </a:r>
            <a:r>
              <a:rPr lang="uk-UA" sz="2000" dirty="0" err="1" smtClean="0"/>
              <a:t>Дзіньдечжень</a:t>
            </a:r>
            <a:r>
              <a:rPr lang="uk-UA" sz="2000" dirty="0" smtClean="0"/>
              <a:t>. Імператори пильно охороняли секрет, боячись втратити монополію на чудовий матеріал, що приносив незліченні прибутки. Лише на початку 18 ст. німецький алхімік Йоганн </a:t>
            </a:r>
            <a:r>
              <a:rPr lang="uk-UA" sz="2000" dirty="0" err="1" smtClean="0"/>
              <a:t>Бетгер</a:t>
            </a:r>
            <a:r>
              <a:rPr lang="uk-UA" sz="2000" dirty="0" smtClean="0"/>
              <a:t> відкрив власний рецепт твердого фарфору і заснував </a:t>
            </a:r>
            <a:r>
              <a:rPr lang="uk-UA" sz="2000" dirty="0" err="1" smtClean="0"/>
              <a:t>Майсенську</a:t>
            </a:r>
            <a:r>
              <a:rPr lang="uk-UA" sz="2000" dirty="0" smtClean="0"/>
              <a:t> порцелянову мануфактуру, яка славиться своїми виробами і нині. У середині 18 ст. рецепт твердої порцеляни потрапив до Петербурга, де під керівництвом Ломоносова розпочала свою роботу Невська порцелянова фабрика</a:t>
            </a:r>
            <a:endParaRPr lang="uk-UA" sz="2000" dirty="0"/>
          </a:p>
        </p:txBody>
      </p:sp>
      <p:pic>
        <p:nvPicPr>
          <p:cNvPr id="5" name="Picture 12" descr="Результат пошуку зображень за запитом &quot;фарфор&quot;"/>
          <p:cNvPicPr>
            <a:picLocks noChangeAspect="1" noChangeArrowheads="1"/>
          </p:cNvPicPr>
          <p:nvPr/>
        </p:nvPicPr>
        <p:blipFill>
          <a:blip r:embed="rId2" cstate="print"/>
          <a:srcRect/>
          <a:stretch>
            <a:fillRect/>
          </a:stretch>
        </p:blipFill>
        <p:spPr bwMode="auto">
          <a:xfrm>
            <a:off x="4499992" y="3429000"/>
            <a:ext cx="4104456" cy="3078342"/>
          </a:xfrm>
          <a:prstGeom prst="rect">
            <a:avLst/>
          </a:prstGeom>
          <a:noFill/>
        </p:spPr>
      </p:pic>
      <p:pic>
        <p:nvPicPr>
          <p:cNvPr id="7" name="Picture 10" descr="Результат пошуку зображень за запитом &quot;фарфор&quot;"/>
          <p:cNvPicPr>
            <a:picLocks noChangeAspect="1" noChangeArrowheads="1"/>
          </p:cNvPicPr>
          <p:nvPr/>
        </p:nvPicPr>
        <p:blipFill>
          <a:blip r:embed="rId3" cstate="print"/>
          <a:srcRect/>
          <a:stretch>
            <a:fillRect/>
          </a:stretch>
        </p:blipFill>
        <p:spPr bwMode="auto">
          <a:xfrm>
            <a:off x="576606" y="3429000"/>
            <a:ext cx="3419330" cy="309634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7544" y="692696"/>
            <a:ext cx="7812360" cy="4401205"/>
          </a:xfrm>
          <a:prstGeom prst="rect">
            <a:avLst/>
          </a:prstGeom>
          <a:noFill/>
        </p:spPr>
        <p:txBody>
          <a:bodyPr wrap="square" rtlCol="0">
            <a:spAutoFit/>
          </a:bodyPr>
          <a:lstStyle/>
          <a:p>
            <a:pPr algn="just"/>
            <a:r>
              <a:rPr lang="uk-UA" sz="3200" dirty="0" smtClean="0"/>
              <a:t>Актуальність теми:</a:t>
            </a:r>
          </a:p>
          <a:p>
            <a:pPr algn="just"/>
            <a:r>
              <a:rPr lang="uk-UA" sz="2400" dirty="0" smtClean="0"/>
              <a:t>ми щодня маємо справу з одним дивовижним мінералом, без якого людина не обходиться майже в жодній сфері своєї діяльності. Мова йде про глину, а точніше глинистий мінерал, з якого вона складається. Тому необхідно підвищити інтерес учнів до вивчення речей, що нас оточують</a:t>
            </a:r>
          </a:p>
          <a:p>
            <a:pPr algn="just"/>
            <a:endParaRPr lang="uk-UA" sz="2400" dirty="0" smtClean="0"/>
          </a:p>
          <a:p>
            <a:pPr algn="just"/>
            <a:r>
              <a:rPr lang="uk-UA" sz="3200" dirty="0" smtClean="0"/>
              <a:t>Мета проекту: </a:t>
            </a:r>
          </a:p>
          <a:p>
            <a:pPr algn="just"/>
            <a:r>
              <a:rPr lang="uk-UA" sz="2400" dirty="0" smtClean="0"/>
              <a:t>детальніше познайомити учнів з глинистим мінералом, його різновидами та широкою сферою застосування</a:t>
            </a:r>
            <a:endParaRPr lang="uk-UA"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35896" y="-36095"/>
            <a:ext cx="2193229" cy="584775"/>
          </a:xfrm>
          <a:prstGeom prst="rect">
            <a:avLst/>
          </a:prstGeom>
          <a:noFill/>
        </p:spPr>
        <p:txBody>
          <a:bodyPr wrap="none" rtlCol="0">
            <a:spAutoFit/>
          </a:bodyPr>
          <a:lstStyle/>
          <a:p>
            <a:r>
              <a:rPr lang="uk-UA" sz="3200" dirty="0" smtClean="0"/>
              <a:t>Порцеляна </a:t>
            </a:r>
            <a:endParaRPr lang="uk-UA" sz="3200" dirty="0"/>
          </a:p>
        </p:txBody>
      </p:sp>
      <p:pic>
        <p:nvPicPr>
          <p:cNvPr id="3074" name="Picture 2" descr="Результат пошуку зображень за запитом &quot;порцеляна&quot;"/>
          <p:cNvPicPr>
            <a:picLocks noChangeAspect="1" noChangeArrowheads="1"/>
          </p:cNvPicPr>
          <p:nvPr/>
        </p:nvPicPr>
        <p:blipFill>
          <a:blip r:embed="rId2" cstate="print"/>
          <a:srcRect/>
          <a:stretch>
            <a:fillRect/>
          </a:stretch>
        </p:blipFill>
        <p:spPr bwMode="auto">
          <a:xfrm>
            <a:off x="3779912" y="2348880"/>
            <a:ext cx="5088565" cy="4320480"/>
          </a:xfrm>
          <a:prstGeom prst="rect">
            <a:avLst/>
          </a:prstGeom>
          <a:noFill/>
        </p:spPr>
      </p:pic>
      <p:pic>
        <p:nvPicPr>
          <p:cNvPr id="3076" name="Picture 4" descr="Результат пошуку зображень за запитом &quot;порцеляна&quot;"/>
          <p:cNvPicPr>
            <a:picLocks noChangeAspect="1" noChangeArrowheads="1"/>
          </p:cNvPicPr>
          <p:nvPr/>
        </p:nvPicPr>
        <p:blipFill>
          <a:blip r:embed="rId3" cstate="print"/>
          <a:srcRect/>
          <a:stretch>
            <a:fillRect/>
          </a:stretch>
        </p:blipFill>
        <p:spPr bwMode="auto">
          <a:xfrm>
            <a:off x="395536" y="2348880"/>
            <a:ext cx="3168352" cy="4320480"/>
          </a:xfrm>
          <a:prstGeom prst="rect">
            <a:avLst/>
          </a:prstGeom>
          <a:noFill/>
        </p:spPr>
      </p:pic>
      <p:sp>
        <p:nvSpPr>
          <p:cNvPr id="5" name="Прямоугольник 4"/>
          <p:cNvSpPr/>
          <p:nvPr/>
        </p:nvSpPr>
        <p:spPr>
          <a:xfrm>
            <a:off x="251520" y="481896"/>
            <a:ext cx="8532440" cy="1631216"/>
          </a:xfrm>
          <a:prstGeom prst="rect">
            <a:avLst/>
          </a:prstGeom>
        </p:spPr>
        <p:txBody>
          <a:bodyPr wrap="square">
            <a:spAutoFit/>
          </a:bodyPr>
          <a:lstStyle/>
          <a:p>
            <a:pPr indent="450000" algn="just"/>
            <a:r>
              <a:rPr lang="uk-UA" sz="2000" dirty="0" smtClean="0"/>
              <a:t>В Україні вперше випуск порцеляни був організований в кінці </a:t>
            </a:r>
            <a:r>
              <a:rPr lang="en-US" sz="2000" dirty="0" smtClean="0"/>
              <a:t>XVIII </a:t>
            </a:r>
            <a:r>
              <a:rPr lang="uk-UA" sz="2000" dirty="0" smtClean="0"/>
              <a:t>століття.</a:t>
            </a:r>
            <a:r>
              <a:rPr lang="uk-UA" sz="2000" baseline="30000" dirty="0" smtClean="0"/>
              <a:t> </a:t>
            </a:r>
            <a:r>
              <a:rPr lang="uk-UA" sz="2000" dirty="0" smtClean="0"/>
              <a:t>Розвитку фаянсової й порцелянової справи сприяли великі поклади каоліну на Волині та Чернігівщині. У цих місцях і будувались заводи. </a:t>
            </a:r>
            <a:r>
              <a:rPr lang="ru-RU" sz="2000" dirty="0" smtClean="0"/>
              <a:t>Перша </a:t>
            </a:r>
            <a:r>
              <a:rPr lang="ru-RU" sz="2000" dirty="0" err="1" smtClean="0"/>
              <a:t>порцелянова</a:t>
            </a:r>
            <a:r>
              <a:rPr lang="ru-RU" sz="2000" dirty="0" smtClean="0"/>
              <a:t> мануфактура в </a:t>
            </a:r>
            <a:r>
              <a:rPr lang="ru-RU" sz="2000" dirty="0" err="1" smtClean="0"/>
              <a:t>Україні</a:t>
            </a:r>
            <a:r>
              <a:rPr lang="ru-RU" sz="2000" dirty="0" smtClean="0"/>
              <a:t> </a:t>
            </a:r>
            <a:r>
              <a:rPr lang="ru-RU" sz="2000" dirty="0" err="1" smtClean="0"/>
              <a:t>була</a:t>
            </a:r>
            <a:r>
              <a:rPr lang="ru-RU" sz="2000" dirty="0" smtClean="0"/>
              <a:t> сформована в 1784 р. на </a:t>
            </a:r>
            <a:r>
              <a:rPr lang="ru-RU" sz="2000" dirty="0" err="1" smtClean="0"/>
              <a:t>околиці</a:t>
            </a:r>
            <a:r>
              <a:rPr lang="ru-RU" sz="2000" dirty="0" smtClean="0"/>
              <a:t> </a:t>
            </a:r>
            <a:r>
              <a:rPr lang="ru-RU" sz="2000" dirty="0" err="1" smtClean="0"/>
              <a:t>Корецького</a:t>
            </a:r>
            <a:r>
              <a:rPr lang="ru-RU" sz="2000" dirty="0" smtClean="0"/>
              <a:t> замку</a:t>
            </a:r>
            <a:endParaRPr lang="uk-UA" sz="2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Результат пошуку зображень за запитом &quot;майоліка&quot;"/>
          <p:cNvPicPr>
            <a:picLocks noChangeAspect="1" noChangeArrowheads="1"/>
          </p:cNvPicPr>
          <p:nvPr/>
        </p:nvPicPr>
        <p:blipFill>
          <a:blip r:embed="rId2" cstate="print">
            <a:lum/>
          </a:blip>
          <a:srcRect/>
          <a:stretch>
            <a:fillRect/>
          </a:stretch>
        </p:blipFill>
        <p:spPr bwMode="auto">
          <a:xfrm>
            <a:off x="4499992" y="2345720"/>
            <a:ext cx="4438643" cy="3024000"/>
          </a:xfrm>
          <a:prstGeom prst="rect">
            <a:avLst/>
          </a:prstGeom>
          <a:noFill/>
        </p:spPr>
      </p:pic>
      <p:sp>
        <p:nvSpPr>
          <p:cNvPr id="2054" name="AutoShape 6" descr="Результат пошуку зображень за запитом &quot;майолі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9" name="Прямоугольник 8"/>
          <p:cNvSpPr/>
          <p:nvPr/>
        </p:nvSpPr>
        <p:spPr>
          <a:xfrm>
            <a:off x="251520" y="332656"/>
            <a:ext cx="8640960" cy="1200329"/>
          </a:xfrm>
          <a:prstGeom prst="rect">
            <a:avLst/>
          </a:prstGeom>
        </p:spPr>
        <p:txBody>
          <a:bodyPr wrap="square">
            <a:spAutoFit/>
          </a:bodyPr>
          <a:lstStyle/>
          <a:p>
            <a:pPr indent="450000" algn="just"/>
            <a:r>
              <a:rPr lang="uk-UA" sz="2400" dirty="0" smtClean="0"/>
              <a:t>Груба кераміка на зламі має неоднорідну крупнозернисту будову, натуральне червонувато-коричневе забарвлення черепка. До грубої кераміки належать гончарні вироби і майоліки</a:t>
            </a:r>
            <a:endParaRPr lang="uk-UA" sz="2400" dirty="0"/>
          </a:p>
        </p:txBody>
      </p:sp>
      <p:pic>
        <p:nvPicPr>
          <p:cNvPr id="10" name="Picture 2" descr="Результат пошуку зображень за запитом &quot;кераміка&quot;"/>
          <p:cNvPicPr>
            <a:picLocks noChangeAspect="1" noChangeArrowheads="1"/>
          </p:cNvPicPr>
          <p:nvPr/>
        </p:nvPicPr>
        <p:blipFill>
          <a:blip r:embed="rId3" cstate="print"/>
          <a:srcRect l="1260" t="5684" r="892" b="5985"/>
          <a:stretch>
            <a:fillRect/>
          </a:stretch>
        </p:blipFill>
        <p:spPr bwMode="auto">
          <a:xfrm>
            <a:off x="107504" y="2348880"/>
            <a:ext cx="4179040" cy="302433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Майолика - фото красивых антикварных тарелок"/>
          <p:cNvPicPr>
            <a:picLocks noChangeAspect="1" noChangeArrowheads="1"/>
          </p:cNvPicPr>
          <p:nvPr/>
        </p:nvPicPr>
        <p:blipFill>
          <a:blip r:embed="rId2" cstate="print">
            <a:lum/>
          </a:blip>
          <a:srcRect l="5270" r="5980"/>
          <a:stretch>
            <a:fillRect/>
          </a:stretch>
        </p:blipFill>
        <p:spPr bwMode="auto">
          <a:xfrm>
            <a:off x="4932040" y="3212976"/>
            <a:ext cx="3976782" cy="3132000"/>
          </a:xfrm>
          <a:prstGeom prst="rect">
            <a:avLst/>
          </a:prstGeom>
          <a:noFill/>
        </p:spPr>
      </p:pic>
      <p:pic>
        <p:nvPicPr>
          <p:cNvPr id="10" name="Picture 2" descr="Результат пошуку зображень за запитом &quot;майоліка&quot;"/>
          <p:cNvPicPr>
            <a:picLocks noChangeAspect="1" noChangeArrowheads="1"/>
          </p:cNvPicPr>
          <p:nvPr/>
        </p:nvPicPr>
        <p:blipFill>
          <a:blip r:embed="rId3" cstate="print"/>
          <a:srcRect/>
          <a:stretch>
            <a:fillRect/>
          </a:stretch>
        </p:blipFill>
        <p:spPr bwMode="auto">
          <a:xfrm>
            <a:off x="179512" y="3212976"/>
            <a:ext cx="4527376" cy="3126184"/>
          </a:xfrm>
          <a:prstGeom prst="rect">
            <a:avLst/>
          </a:prstGeom>
          <a:noFill/>
        </p:spPr>
      </p:pic>
      <p:sp>
        <p:nvSpPr>
          <p:cNvPr id="11" name="TextBox 10"/>
          <p:cNvSpPr txBox="1"/>
          <p:nvPr/>
        </p:nvSpPr>
        <p:spPr>
          <a:xfrm>
            <a:off x="3709918" y="-27384"/>
            <a:ext cx="1726178" cy="523220"/>
          </a:xfrm>
          <a:prstGeom prst="rect">
            <a:avLst/>
          </a:prstGeom>
          <a:noFill/>
        </p:spPr>
        <p:txBody>
          <a:bodyPr wrap="none" rtlCol="0">
            <a:spAutoFit/>
          </a:bodyPr>
          <a:lstStyle/>
          <a:p>
            <a:r>
              <a:rPr lang="uk-UA" sz="2800" dirty="0" smtClean="0"/>
              <a:t>Майоліка </a:t>
            </a:r>
            <a:endParaRPr lang="uk-UA" sz="2800" dirty="0"/>
          </a:p>
        </p:txBody>
      </p:sp>
      <p:sp>
        <p:nvSpPr>
          <p:cNvPr id="12" name="Прямоугольник 11"/>
          <p:cNvSpPr/>
          <p:nvPr/>
        </p:nvSpPr>
        <p:spPr>
          <a:xfrm>
            <a:off x="72008" y="476672"/>
            <a:ext cx="8892480" cy="2677656"/>
          </a:xfrm>
          <a:prstGeom prst="rect">
            <a:avLst/>
          </a:prstGeom>
        </p:spPr>
        <p:txBody>
          <a:bodyPr wrap="square">
            <a:spAutoFit/>
          </a:bodyPr>
          <a:lstStyle/>
          <a:p>
            <a:pPr indent="450000" algn="just"/>
            <a:r>
              <a:rPr lang="uk-UA" sz="2400" dirty="0" smtClean="0"/>
              <a:t>Якщо випалити кольорову глину, вкриту поливою, матимемо керамічний виріб, дуже схожий за своїми властивостями на фаянс. У майоліки, як і в фаянсу, пористий, але більш крупнозернистий черепок. Це пояснюється тим, що ступінь спікання в майоліковому виробі менший внаслідок нижчої, ніж у фаянсу температури  випалу</a:t>
            </a:r>
          </a:p>
          <a:p>
            <a:pPr indent="450000" algn="just"/>
            <a:r>
              <a:rPr lang="uk-UA" sz="2400" dirty="0" smtClean="0"/>
              <a:t>    </a:t>
            </a:r>
            <a:endParaRPr lang="uk-UA"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188640"/>
            <a:ext cx="8136904" cy="3477875"/>
          </a:xfrm>
          <a:prstGeom prst="rect">
            <a:avLst/>
          </a:prstGeom>
        </p:spPr>
        <p:txBody>
          <a:bodyPr wrap="square">
            <a:spAutoFit/>
          </a:bodyPr>
          <a:lstStyle/>
          <a:p>
            <a:pPr indent="450000" algn="just"/>
            <a:r>
              <a:rPr lang="uk-UA" sz="2000" dirty="0" smtClean="0"/>
              <a:t>Майоліка, як і фаянс, відома здавна, починаючи від стародавнього царства в Єгипті. Та особливо поширюється вона в Середній Азії у І</a:t>
            </a:r>
            <a:r>
              <a:rPr lang="en-US" sz="2000" dirty="0" smtClean="0"/>
              <a:t>V</a:t>
            </a:r>
            <a:r>
              <a:rPr lang="uk-UA" sz="2000" dirty="0" smtClean="0"/>
              <a:t> – Х століттях. Звідти майоліка потрапила в Персію. Згодом у період раннього середньовіччя цей вид кераміки араби завезли в Іспанію, і тут, на острові </a:t>
            </a:r>
            <a:r>
              <a:rPr lang="uk-UA" sz="2000" dirty="0" err="1" smtClean="0"/>
              <a:t>Мальорка</a:t>
            </a:r>
            <a:r>
              <a:rPr lang="uk-UA" sz="2000" dirty="0" smtClean="0"/>
              <a:t> вона набула свого розквіту і стала тоді «майолікою», взявши собі </a:t>
            </a:r>
            <a:r>
              <a:rPr lang="uk-UA" sz="2000" dirty="0" err="1" smtClean="0"/>
              <a:t>ім</a:t>
            </a:r>
            <a:r>
              <a:rPr lang="en-US" sz="2000" dirty="0" smtClean="0"/>
              <a:t>’</a:t>
            </a:r>
            <a:r>
              <a:rPr lang="uk-UA" sz="2000" dirty="0" smtClean="0"/>
              <a:t>я від назви острова.</a:t>
            </a:r>
          </a:p>
          <a:p>
            <a:pPr indent="450000" algn="just"/>
            <a:r>
              <a:rPr lang="uk-UA" sz="2000" dirty="0" smtClean="0"/>
              <a:t> Мистецтво майоліки – це передусім техніка глазурування глиняного виробу, бо процес випалу його відносно простий. Склад своєї поливи жителі </a:t>
            </a:r>
            <a:r>
              <a:rPr lang="uk-UA" sz="2000" dirty="0" err="1" smtClean="0"/>
              <a:t>Мальорки</a:t>
            </a:r>
            <a:r>
              <a:rPr lang="uk-UA" sz="2000" dirty="0" smtClean="0"/>
              <a:t> тримали в секреті. Їхні вироби відзначалися свіжістю фарб, що не блякли протягом багатьох років.</a:t>
            </a:r>
          </a:p>
          <a:p>
            <a:pPr indent="450000" algn="just"/>
            <a:r>
              <a:rPr lang="uk-UA" sz="2000" dirty="0" smtClean="0"/>
              <a:t> </a:t>
            </a:r>
            <a:endParaRPr lang="uk-UA" sz="2000" dirty="0"/>
          </a:p>
        </p:txBody>
      </p:sp>
      <p:pic>
        <p:nvPicPr>
          <p:cNvPr id="5" name="Picture 8" descr="Результат пошуку зображень за запитом &quot;майоліка&quot;"/>
          <p:cNvPicPr>
            <a:picLocks noChangeAspect="1" noChangeArrowheads="1"/>
          </p:cNvPicPr>
          <p:nvPr/>
        </p:nvPicPr>
        <p:blipFill>
          <a:blip r:embed="rId2" cstate="print"/>
          <a:srcRect/>
          <a:stretch>
            <a:fillRect/>
          </a:stretch>
        </p:blipFill>
        <p:spPr bwMode="auto">
          <a:xfrm>
            <a:off x="320189" y="4005064"/>
            <a:ext cx="2595627" cy="2160240"/>
          </a:xfrm>
          <a:prstGeom prst="rect">
            <a:avLst/>
          </a:prstGeom>
          <a:noFill/>
        </p:spPr>
      </p:pic>
      <p:pic>
        <p:nvPicPr>
          <p:cNvPr id="6" name="Picture 6" descr="http://mayolika.kiev.ua/gallery-img/987.jpg"/>
          <p:cNvPicPr>
            <a:picLocks noChangeAspect="1" noChangeArrowheads="1"/>
          </p:cNvPicPr>
          <p:nvPr/>
        </p:nvPicPr>
        <p:blipFill>
          <a:blip r:embed="rId3" cstate="print"/>
          <a:srcRect/>
          <a:stretch>
            <a:fillRect/>
          </a:stretch>
        </p:blipFill>
        <p:spPr bwMode="auto">
          <a:xfrm>
            <a:off x="3109714" y="4005064"/>
            <a:ext cx="2758430" cy="2160240"/>
          </a:xfrm>
          <a:prstGeom prst="rect">
            <a:avLst/>
          </a:prstGeom>
          <a:noFill/>
        </p:spPr>
      </p:pic>
      <p:pic>
        <p:nvPicPr>
          <p:cNvPr id="7" name="Picture 10" descr="http://mayolika.kiev.ua/gallery-img/948.jpg"/>
          <p:cNvPicPr>
            <a:picLocks noChangeAspect="1" noChangeArrowheads="1"/>
          </p:cNvPicPr>
          <p:nvPr/>
        </p:nvPicPr>
        <p:blipFill>
          <a:blip r:embed="rId4" cstate="print"/>
          <a:srcRect/>
          <a:stretch>
            <a:fillRect/>
          </a:stretch>
        </p:blipFill>
        <p:spPr bwMode="auto">
          <a:xfrm>
            <a:off x="6012160" y="4005064"/>
            <a:ext cx="2808312" cy="216024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44624"/>
            <a:ext cx="8496944" cy="3046988"/>
          </a:xfrm>
          <a:prstGeom prst="rect">
            <a:avLst/>
          </a:prstGeom>
        </p:spPr>
        <p:txBody>
          <a:bodyPr wrap="square">
            <a:spAutoFit/>
          </a:bodyPr>
          <a:lstStyle/>
          <a:p>
            <a:pPr indent="450000" algn="just"/>
            <a:r>
              <a:rPr lang="uk-UA" sz="2400" dirty="0" smtClean="0"/>
              <a:t>Довго шукали в Європі секрету східної поливи. І нарешті він був знайдений італійським скульптором Лукою </a:t>
            </a:r>
            <a:r>
              <a:rPr lang="uk-UA" sz="2400" dirty="0" err="1" smtClean="0"/>
              <a:t>делла</a:t>
            </a:r>
            <a:r>
              <a:rPr lang="uk-UA" sz="2400" dirty="0" smtClean="0"/>
              <a:t> </a:t>
            </a:r>
            <a:r>
              <a:rPr lang="uk-UA" sz="2400" dirty="0" err="1" smtClean="0"/>
              <a:t>Роббіа</a:t>
            </a:r>
            <a:r>
              <a:rPr lang="uk-UA" sz="2400" dirty="0" smtClean="0"/>
              <a:t>. Його майоліка для великих декоративних рельєфів на будинках і скульптур швидко поширилась по всій Європі. </a:t>
            </a:r>
          </a:p>
          <a:p>
            <a:pPr indent="450000" algn="just"/>
            <a:r>
              <a:rPr lang="uk-UA" sz="2400" dirty="0" smtClean="0"/>
              <a:t> У нашій країні майоліка була відома вже з часів Київської Русі і досягла високого  рівня розвитку у Х</a:t>
            </a:r>
            <a:r>
              <a:rPr lang="en-US" sz="2400" dirty="0" smtClean="0"/>
              <a:t>V</a:t>
            </a:r>
            <a:r>
              <a:rPr lang="uk-UA" sz="2400" dirty="0" smtClean="0"/>
              <a:t>ІІІ – ХХ століттях. Майоліка Василькова, Опішні високо цінується фахівцями всього світу</a:t>
            </a:r>
            <a:endParaRPr lang="uk-UA" sz="2400" dirty="0"/>
          </a:p>
        </p:txBody>
      </p:sp>
      <p:pic>
        <p:nvPicPr>
          <p:cNvPr id="39942" name="Picture 6" descr="Результат пошуку зображень за запитом &quot;майоліка опішні&quot;"/>
          <p:cNvPicPr>
            <a:picLocks noChangeAspect="1" noChangeArrowheads="1"/>
          </p:cNvPicPr>
          <p:nvPr/>
        </p:nvPicPr>
        <p:blipFill>
          <a:blip r:embed="rId2" cstate="print"/>
          <a:srcRect t="10337"/>
          <a:stretch>
            <a:fillRect/>
          </a:stretch>
        </p:blipFill>
        <p:spPr bwMode="auto">
          <a:xfrm>
            <a:off x="899592" y="3181701"/>
            <a:ext cx="3600400" cy="3415651"/>
          </a:xfrm>
          <a:prstGeom prst="rect">
            <a:avLst/>
          </a:prstGeom>
          <a:noFill/>
        </p:spPr>
      </p:pic>
      <p:pic>
        <p:nvPicPr>
          <p:cNvPr id="39944" name="Picture 8" descr="Результат пошуку зображень за запитом &quot;майоліка опішні&quot;"/>
          <p:cNvPicPr>
            <a:picLocks noChangeAspect="1" noChangeArrowheads="1"/>
          </p:cNvPicPr>
          <p:nvPr/>
        </p:nvPicPr>
        <p:blipFill>
          <a:blip r:embed="rId3" cstate="print"/>
          <a:srcRect/>
          <a:stretch>
            <a:fillRect/>
          </a:stretch>
        </p:blipFill>
        <p:spPr bwMode="auto">
          <a:xfrm>
            <a:off x="5292080" y="3140968"/>
            <a:ext cx="2736304" cy="3479713"/>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5536" y="44624"/>
            <a:ext cx="8496944" cy="3385542"/>
          </a:xfrm>
          <a:prstGeom prst="rect">
            <a:avLst/>
          </a:prstGeom>
        </p:spPr>
        <p:txBody>
          <a:bodyPr wrap="square">
            <a:spAutoFit/>
          </a:bodyPr>
          <a:lstStyle/>
          <a:p>
            <a:pPr indent="450000" algn="ctr">
              <a:spcAft>
                <a:spcPts val="600"/>
              </a:spcAft>
            </a:pPr>
            <a:r>
              <a:rPr lang="uk-UA" sz="2400" dirty="0" smtClean="0"/>
              <a:t>Україна – скарбниця золотого мінералу </a:t>
            </a:r>
          </a:p>
          <a:p>
            <a:pPr indent="450000" algn="just">
              <a:spcAft>
                <a:spcPts val="600"/>
              </a:spcAft>
            </a:pPr>
            <a:r>
              <a:rPr lang="uk-UA" sz="2000" dirty="0" smtClean="0"/>
              <a:t>Україна – одна з найбагатших на глинисті родовища країна. Більш того, вона скарбниця цінного мінералу – палигорськіту. Промислові запаси палигорськітової глини було знайдено українськими вченими й спеціалістами в Черкаському родовищі. Саме родовище було відкрите в 1953-1954 роках і має три дільниці: </a:t>
            </a:r>
            <a:r>
              <a:rPr lang="uk-UA" sz="2000" dirty="0" err="1" smtClean="0"/>
              <a:t>Тинівську</a:t>
            </a:r>
            <a:r>
              <a:rPr lang="uk-UA" sz="2000" dirty="0" smtClean="0"/>
              <a:t>, </a:t>
            </a:r>
            <a:r>
              <a:rPr lang="uk-UA" sz="2000" dirty="0" err="1" smtClean="0"/>
              <a:t>Дашуківську</a:t>
            </a:r>
            <a:r>
              <a:rPr lang="uk-UA" sz="2000" dirty="0" smtClean="0"/>
              <a:t> й </a:t>
            </a:r>
            <a:r>
              <a:rPr lang="uk-UA" sz="2000" dirty="0" err="1" smtClean="0"/>
              <a:t>Писарівську</a:t>
            </a:r>
            <a:r>
              <a:rPr lang="uk-UA" sz="2000" dirty="0" smtClean="0"/>
              <a:t> загальною площею понад сто двадцять квадратних кілометрів. Черкаське родовище унікальне своїми запасами й розмаїттям глин: бентоніт, гідрослюда, палигорськіт.  </a:t>
            </a:r>
          </a:p>
          <a:p>
            <a:pPr indent="450000" algn="just"/>
            <a:r>
              <a:rPr lang="uk-UA" sz="2000" dirty="0" smtClean="0"/>
              <a:t>    </a:t>
            </a:r>
            <a:endParaRPr lang="uk-UA" sz="2000" dirty="0"/>
          </a:p>
        </p:txBody>
      </p:sp>
      <p:pic>
        <p:nvPicPr>
          <p:cNvPr id="5" name="Picture 10" descr="http://procherk.info/plugins/content/mavikthumbnails/thumbnails/543x337-images-news-102016-eb0e5223699d42050c66aace37aec1c7.jpg"/>
          <p:cNvPicPr>
            <a:picLocks noChangeAspect="1" noChangeArrowheads="1"/>
          </p:cNvPicPr>
          <p:nvPr/>
        </p:nvPicPr>
        <p:blipFill>
          <a:blip r:embed="rId2" cstate="print"/>
          <a:srcRect/>
          <a:stretch>
            <a:fillRect/>
          </a:stretch>
        </p:blipFill>
        <p:spPr bwMode="auto">
          <a:xfrm>
            <a:off x="755577" y="3321352"/>
            <a:ext cx="4011921" cy="3276000"/>
          </a:xfrm>
          <a:prstGeom prst="rect">
            <a:avLst/>
          </a:prstGeom>
          <a:noFill/>
        </p:spPr>
      </p:pic>
      <p:pic>
        <p:nvPicPr>
          <p:cNvPr id="7" name="Рисунок 6"/>
          <p:cNvPicPr>
            <a:picLocks noChangeAspect="1"/>
          </p:cNvPicPr>
          <p:nvPr/>
        </p:nvPicPr>
        <p:blipFill>
          <a:blip r:embed="rId3" cstate="print"/>
          <a:srcRect r="42772"/>
          <a:stretch>
            <a:fillRect/>
          </a:stretch>
        </p:blipFill>
        <p:spPr>
          <a:xfrm>
            <a:off x="5077805" y="3284984"/>
            <a:ext cx="3451226" cy="3312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Результат пошуку зображень за запитом &quot;черкаське родовище бентонітових глин&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1028" name="AutoShape 4" descr="Результат пошуку зображень за запитом &quot;черкаське родовище бентонітових глин&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1030" name="AutoShape 6" descr="Результат пошуку зображень за запитом &quot;черкаське родовище бентонітових глин&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sp>
        <p:nvSpPr>
          <p:cNvPr id="1032" name="AutoShape 8" descr="Результат пошуку зображень за запитом &quot;черкаське родовище бентонітових глин&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uk-UA"/>
          </a:p>
        </p:txBody>
      </p:sp>
      <p:pic>
        <p:nvPicPr>
          <p:cNvPr id="1036" name="Picture 12" descr="http://procherk.info/images/news/102016/4157f9a428aa15b8ed465093333a3bc0.jpg"/>
          <p:cNvPicPr>
            <a:picLocks noChangeAspect="1" noChangeArrowheads="1"/>
          </p:cNvPicPr>
          <p:nvPr/>
        </p:nvPicPr>
        <p:blipFill>
          <a:blip r:embed="rId2" cstate="print"/>
          <a:srcRect/>
          <a:stretch>
            <a:fillRect/>
          </a:stretch>
        </p:blipFill>
        <p:spPr bwMode="auto">
          <a:xfrm>
            <a:off x="5076056" y="3429000"/>
            <a:ext cx="3810000" cy="3240360"/>
          </a:xfrm>
          <a:prstGeom prst="rect">
            <a:avLst/>
          </a:prstGeom>
          <a:noFill/>
        </p:spPr>
      </p:pic>
      <p:pic>
        <p:nvPicPr>
          <p:cNvPr id="1038" name="Picture 14" descr="http://procherk.info/images/news/102016/f99db9cf659c6ec46755c6ada32e251c.jpg"/>
          <p:cNvPicPr>
            <a:picLocks noChangeAspect="1" noChangeArrowheads="1"/>
          </p:cNvPicPr>
          <p:nvPr/>
        </p:nvPicPr>
        <p:blipFill>
          <a:blip r:embed="rId3" cstate="print"/>
          <a:srcRect t="2168"/>
          <a:stretch>
            <a:fillRect/>
          </a:stretch>
        </p:blipFill>
        <p:spPr bwMode="auto">
          <a:xfrm>
            <a:off x="323528" y="3420380"/>
            <a:ext cx="4427984" cy="3248980"/>
          </a:xfrm>
          <a:prstGeom prst="rect">
            <a:avLst/>
          </a:prstGeom>
          <a:noFill/>
        </p:spPr>
      </p:pic>
      <p:sp>
        <p:nvSpPr>
          <p:cNvPr id="11" name="Прямоугольник 10"/>
          <p:cNvSpPr/>
          <p:nvPr/>
        </p:nvSpPr>
        <p:spPr>
          <a:xfrm>
            <a:off x="251520" y="188640"/>
            <a:ext cx="8712968" cy="3046988"/>
          </a:xfrm>
          <a:prstGeom prst="rect">
            <a:avLst/>
          </a:prstGeom>
        </p:spPr>
        <p:txBody>
          <a:bodyPr wrap="square">
            <a:spAutoFit/>
          </a:bodyPr>
          <a:lstStyle/>
          <a:p>
            <a:pPr indent="450000" algn="just"/>
            <a:r>
              <a:rPr lang="uk-UA" sz="2400" dirty="0" smtClean="0"/>
              <a:t>Глина в цьому родовищі залягає п’ятьма потужними шарами. Ці шари чітко відрізняються один від одного своїм мінералогічним складом. Перший (верхній) шар складається з темно-сірої низькоякісної глини. Вона йде, як правило на грубі гончарні вироби. Зате другий – це майже чистий бентоніт. А третій, завтовшки до двох метрів – палигорськіт. Четвертий шар складається з природної суміші палигорськіту й монтморилоніту, п’ятий шар – це глинистий мінерал гідрослюда</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260648"/>
            <a:ext cx="8568952" cy="2677656"/>
          </a:xfrm>
          <a:prstGeom prst="rect">
            <a:avLst/>
          </a:prstGeom>
        </p:spPr>
        <p:txBody>
          <a:bodyPr wrap="square">
            <a:spAutoFit/>
          </a:bodyPr>
          <a:lstStyle/>
          <a:p>
            <a:pPr indent="450000" algn="just"/>
            <a:r>
              <a:rPr lang="uk-UA" sz="2400" dirty="0" smtClean="0"/>
              <a:t>Важко переоцінити значення глин Черкаського родовища, що є сировиною для виготовлення звичайних і солестійких бурових розчинів, формувальних матеріалів, адсорбентів і каталізаторів у нафтовій промисловості та адсорбентів у харчовій. Ці глини знаходять надзвичайно широке застосування у виробництві бентонітів, глиноцементів, фармацевтичних препаратів, у фарфорово-фаянсовому виробництві</a:t>
            </a:r>
            <a:endParaRPr lang="uk-UA" sz="2400" dirty="0"/>
          </a:p>
        </p:txBody>
      </p:sp>
      <p:pic>
        <p:nvPicPr>
          <p:cNvPr id="3076" name="Picture 4" descr="Результат пошуку зображень за запитом &quot;смекта&quot;"/>
          <p:cNvPicPr>
            <a:picLocks noChangeAspect="1" noChangeArrowheads="1"/>
          </p:cNvPicPr>
          <p:nvPr/>
        </p:nvPicPr>
        <p:blipFill>
          <a:blip r:embed="rId2" cstate="print"/>
          <a:srcRect/>
          <a:stretch>
            <a:fillRect/>
          </a:stretch>
        </p:blipFill>
        <p:spPr bwMode="auto">
          <a:xfrm>
            <a:off x="4499992" y="3284984"/>
            <a:ext cx="3561685" cy="3312368"/>
          </a:xfrm>
          <a:prstGeom prst="rect">
            <a:avLst/>
          </a:prstGeom>
          <a:noFill/>
        </p:spPr>
      </p:pic>
      <p:pic>
        <p:nvPicPr>
          <p:cNvPr id="3078" name="Picture 6" descr="Бентонітова глина: марки, застосування"/>
          <p:cNvPicPr>
            <a:picLocks noChangeAspect="1" noChangeArrowheads="1"/>
          </p:cNvPicPr>
          <p:nvPr/>
        </p:nvPicPr>
        <p:blipFill>
          <a:blip r:embed="rId3" cstate="print"/>
          <a:srcRect l="10204" r="10204"/>
          <a:stretch>
            <a:fillRect/>
          </a:stretch>
        </p:blipFill>
        <p:spPr bwMode="auto">
          <a:xfrm>
            <a:off x="1259632" y="3284984"/>
            <a:ext cx="2664296" cy="3310522"/>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1" y="404664"/>
            <a:ext cx="8208911" cy="4093428"/>
          </a:xfrm>
          <a:prstGeom prst="rect">
            <a:avLst/>
          </a:prstGeom>
          <a:noFill/>
        </p:spPr>
        <p:txBody>
          <a:bodyPr wrap="square" rtlCol="0">
            <a:spAutoFit/>
          </a:bodyPr>
          <a:lstStyle/>
          <a:p>
            <a:pPr algn="ctr"/>
            <a:r>
              <a:rPr lang="uk-UA" sz="3600" dirty="0" smtClean="0"/>
              <a:t>Висновок</a:t>
            </a:r>
          </a:p>
          <a:p>
            <a:pPr indent="450000" algn="just"/>
            <a:r>
              <a:rPr lang="uk-UA" sz="2800" dirty="0" smtClean="0">
                <a:latin typeface="Times New Roman" pitchFamily="18" charset="0"/>
                <a:cs typeface="Times New Roman" pitchFamily="18" charset="0"/>
              </a:rPr>
              <a:t>Дослідження, виконані в проекті, дають змогу учням розширити свій кругозір, ознайомитися із багатьма галузями використання такої звичайної глини. Також виконана робота сприяє формуванню інформаційної компетентності учнів, виховує  особистість, яка  свідомо сприймає   теоретичний матеріал  та  зможе  використати  знання  в повсякденному  житті</a:t>
            </a:r>
            <a:endParaRPr lang="uk-UA" sz="2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179512" y="116632"/>
            <a:ext cx="8712968" cy="5416868"/>
          </a:xfrm>
          <a:prstGeom prst="rect">
            <a:avLst/>
          </a:prstGeom>
          <a:noFill/>
        </p:spPr>
        <p:txBody>
          <a:bodyPr wrap="square" rtlCol="0">
            <a:spAutoFit/>
          </a:bodyPr>
          <a:lstStyle/>
          <a:p>
            <a:pPr algn="ctr">
              <a:spcAft>
                <a:spcPts val="1200"/>
              </a:spcAft>
            </a:pPr>
            <a:r>
              <a:rPr lang="uk-UA" sz="3200" dirty="0" smtClean="0"/>
              <a:t>Список використаних джерел:</a:t>
            </a:r>
          </a:p>
          <a:p>
            <a:pPr algn="ctr">
              <a:spcAft>
                <a:spcPts val="1200"/>
              </a:spcAft>
            </a:pPr>
            <a:r>
              <a:rPr lang="uk-UA" sz="2800" dirty="0" smtClean="0"/>
              <a:t>Література </a:t>
            </a:r>
          </a:p>
          <a:p>
            <a:pPr marL="342900" lvl="0" indent="-342900">
              <a:buFont typeface="+mj-lt"/>
              <a:buAutoNum type="arabicPeriod"/>
            </a:pPr>
            <a:r>
              <a:rPr lang="uk-UA" sz="2000" dirty="0" err="1"/>
              <a:t>Агабальянц</a:t>
            </a:r>
            <a:r>
              <a:rPr lang="uk-UA" sz="2000" dirty="0"/>
              <a:t> Е. Секрети одного мінералу. – К.: Веселка</a:t>
            </a:r>
            <a:r>
              <a:rPr lang="uk-UA" sz="2000" dirty="0" smtClean="0"/>
              <a:t>, 1975</a:t>
            </a:r>
            <a:endParaRPr lang="uk-UA" sz="2000" dirty="0"/>
          </a:p>
          <a:p>
            <a:pPr marL="342900" lvl="0" indent="-342900">
              <a:buFont typeface="+mj-lt"/>
              <a:buAutoNum type="arabicPeriod"/>
            </a:pPr>
            <a:r>
              <a:rPr lang="uk-UA" sz="2000" dirty="0" err="1" smtClean="0"/>
              <a:t>ГранкінаТ</a:t>
            </a:r>
            <a:r>
              <a:rPr lang="uk-UA" sz="2000" dirty="0"/>
              <a:t>. Слово </a:t>
            </a:r>
            <a:r>
              <a:rPr lang="uk-UA" sz="2000" dirty="0" smtClean="0"/>
              <a:t>редактора // Хімія </a:t>
            </a:r>
            <a:r>
              <a:rPr lang="uk-UA" sz="2000" dirty="0"/>
              <a:t>для допитливих. – 2011. – Пілотний випуск</a:t>
            </a:r>
          </a:p>
          <a:p>
            <a:pPr marL="342900" lvl="0" indent="-342900">
              <a:buFont typeface="+mj-lt"/>
              <a:buAutoNum type="arabicPeriod"/>
            </a:pPr>
            <a:r>
              <a:rPr lang="uk-UA" sz="2000" dirty="0"/>
              <a:t>Дяків В. Заміси серце глини…//Колосок. – 2007</a:t>
            </a:r>
            <a:r>
              <a:rPr lang="uk-UA" sz="2000" dirty="0" smtClean="0"/>
              <a:t>. – №2  </a:t>
            </a:r>
            <a:endParaRPr lang="uk-UA" sz="2000" dirty="0"/>
          </a:p>
          <a:p>
            <a:pPr marL="342900" indent="-342900">
              <a:buFont typeface="+mj-lt"/>
              <a:buAutoNum type="arabicPeriod"/>
            </a:pPr>
            <a:r>
              <a:rPr lang="uk-UA" sz="2000" dirty="0"/>
              <a:t>Дяків В. Заміси серце глини…//Колосок. – 2007. </a:t>
            </a:r>
            <a:r>
              <a:rPr lang="uk-UA" sz="2000" dirty="0" smtClean="0"/>
              <a:t>– №</a:t>
            </a:r>
            <a:r>
              <a:rPr lang="uk-UA" sz="2000" dirty="0"/>
              <a:t>3</a:t>
            </a:r>
          </a:p>
          <a:p>
            <a:pPr marL="342900" lvl="0" indent="-342900">
              <a:buFont typeface="+mj-lt"/>
              <a:buAutoNum type="arabicPeriod"/>
            </a:pPr>
            <a:r>
              <a:rPr lang="uk-UA" sz="2000" dirty="0" err="1" smtClean="0"/>
              <a:t>Керамика</a:t>
            </a:r>
            <a:r>
              <a:rPr lang="uk-UA" sz="2000" dirty="0" smtClean="0"/>
              <a:t>: </a:t>
            </a:r>
            <a:r>
              <a:rPr lang="ru-RU" sz="2000" dirty="0"/>
              <a:t>Энциклопедический словарь юного химика/ гл.редактор Прокофьев М.А. – М. Педагогика, 1990</a:t>
            </a:r>
            <a:endParaRPr lang="uk-UA" sz="2000" dirty="0"/>
          </a:p>
          <a:p>
            <a:pPr marL="342900" lvl="0" indent="-342900">
              <a:buFont typeface="+mj-lt"/>
              <a:buAutoNum type="arabicPeriod"/>
            </a:pPr>
            <a:r>
              <a:rPr lang="uk-UA" sz="2000" dirty="0" err="1"/>
              <a:t>Коган</a:t>
            </a:r>
            <a:r>
              <a:rPr lang="uk-UA" sz="2000" dirty="0"/>
              <a:t> Ю.Н.Кераміка </a:t>
            </a:r>
            <a:r>
              <a:rPr lang="uk-UA" sz="2000" dirty="0" err="1"/>
              <a:t>.Хімічна</a:t>
            </a:r>
            <a:r>
              <a:rPr lang="uk-UA" sz="2000" dirty="0"/>
              <a:t> хрестоматія для учнів 9 класу. – К.: Радянська школа, </a:t>
            </a:r>
            <a:r>
              <a:rPr lang="uk-UA" sz="2000" dirty="0" smtClean="0"/>
              <a:t>1972</a:t>
            </a:r>
          </a:p>
          <a:p>
            <a:pPr marL="342900" lvl="0" indent="-342900" algn="ctr"/>
            <a:r>
              <a:rPr lang="uk-UA" sz="2800" dirty="0" err="1" smtClean="0"/>
              <a:t>Інтернет-ресурси</a:t>
            </a:r>
            <a:endParaRPr lang="uk-UA" sz="2800" dirty="0" smtClean="0"/>
          </a:p>
          <a:p>
            <a:pPr marL="342900" lvl="0" indent="-342900"/>
            <a:endParaRPr lang="uk-UA" sz="2000" dirty="0"/>
          </a:p>
          <a:p>
            <a:pPr marL="342900" lvl="0" indent="-342900"/>
            <a:endParaRPr lang="uk-UA" sz="2000" dirty="0"/>
          </a:p>
          <a:p>
            <a:endParaRPr lang="uk-UA" dirty="0"/>
          </a:p>
        </p:txBody>
      </p:sp>
      <p:sp>
        <p:nvSpPr>
          <p:cNvPr id="3" name="Прямоугольник 2"/>
          <p:cNvSpPr/>
          <p:nvPr/>
        </p:nvSpPr>
        <p:spPr>
          <a:xfrm>
            <a:off x="539552" y="5085184"/>
            <a:ext cx="7616188" cy="1938992"/>
          </a:xfrm>
          <a:prstGeom prst="rect">
            <a:avLst/>
          </a:prstGeom>
        </p:spPr>
        <p:txBody>
          <a:bodyPr wrap="none">
            <a:spAutoFit/>
          </a:bodyPr>
          <a:lstStyle/>
          <a:p>
            <a:r>
              <a:rPr lang="en-US" sz="2400" u="sng" dirty="0" smtClean="0">
                <a:solidFill>
                  <a:srgbClr val="0070C0"/>
                </a:solidFill>
                <a:latin typeface="Times New Roman" pitchFamily="18" charset="0"/>
                <a:cs typeface="Times New Roman" pitchFamily="18" charset="0"/>
                <a:hlinkClick r:id="rId3"/>
              </a:rPr>
              <a:t>http</a:t>
            </a:r>
            <a:r>
              <a:rPr lang="uk-UA" sz="2400" u="sng" dirty="0" smtClean="0">
                <a:solidFill>
                  <a:srgbClr val="0070C0"/>
                </a:solidFill>
                <a:latin typeface="Times New Roman" pitchFamily="18" charset="0"/>
                <a:cs typeface="Times New Roman" pitchFamily="18" charset="0"/>
                <a:hlinkClick r:id="rId3"/>
              </a:rPr>
              <a:t>://</a:t>
            </a:r>
            <a:r>
              <a:rPr lang="en-US" sz="2400" u="sng" dirty="0" err="1" smtClean="0">
                <a:solidFill>
                  <a:srgbClr val="0070C0"/>
                </a:solidFill>
                <a:latin typeface="Times New Roman" pitchFamily="18" charset="0"/>
                <a:cs typeface="Times New Roman" pitchFamily="18" charset="0"/>
                <a:hlinkClick r:id="rId3"/>
              </a:rPr>
              <a:t>uk</a:t>
            </a:r>
            <a:r>
              <a:rPr lang="uk-UA" sz="2400" u="sng" dirty="0" smtClean="0">
                <a:solidFill>
                  <a:srgbClr val="0070C0"/>
                </a:solidFill>
                <a:latin typeface="Times New Roman" pitchFamily="18" charset="0"/>
                <a:cs typeface="Times New Roman" pitchFamily="18" charset="0"/>
                <a:hlinkClick r:id="rId3"/>
              </a:rPr>
              <a:t>.</a:t>
            </a:r>
            <a:r>
              <a:rPr lang="en-US" sz="2400" u="sng" dirty="0" err="1" smtClean="0">
                <a:solidFill>
                  <a:srgbClr val="0070C0"/>
                </a:solidFill>
                <a:latin typeface="Times New Roman" pitchFamily="18" charset="0"/>
                <a:cs typeface="Times New Roman" pitchFamily="18" charset="0"/>
                <a:hlinkClick r:id="rId3"/>
              </a:rPr>
              <a:t>wikipedia</a:t>
            </a:r>
            <a:r>
              <a:rPr lang="uk-UA" sz="2400" u="sng" dirty="0" smtClean="0">
                <a:solidFill>
                  <a:srgbClr val="0070C0"/>
                </a:solidFill>
                <a:latin typeface="Times New Roman" pitchFamily="18" charset="0"/>
                <a:cs typeface="Times New Roman" pitchFamily="18" charset="0"/>
                <a:hlinkClick r:id="rId3"/>
              </a:rPr>
              <a:t>.</a:t>
            </a:r>
            <a:r>
              <a:rPr lang="en-US" sz="2400" u="sng" dirty="0" smtClean="0">
                <a:solidFill>
                  <a:srgbClr val="0070C0"/>
                </a:solidFill>
                <a:latin typeface="Times New Roman" pitchFamily="18" charset="0"/>
                <a:cs typeface="Times New Roman" pitchFamily="18" charset="0"/>
                <a:hlinkClick r:id="rId3"/>
              </a:rPr>
              <a:t>org</a:t>
            </a:r>
            <a:r>
              <a:rPr lang="uk-UA" sz="2400" u="sng" dirty="0" smtClean="0">
                <a:solidFill>
                  <a:srgbClr val="0070C0"/>
                </a:solidFill>
                <a:latin typeface="Times New Roman" pitchFamily="18" charset="0"/>
                <a:cs typeface="Times New Roman" pitchFamily="18" charset="0"/>
                <a:hlinkClick r:id="rId3"/>
              </a:rPr>
              <a:t>/</a:t>
            </a:r>
            <a:r>
              <a:rPr lang="en-US" sz="2400" u="sng" dirty="0" smtClean="0">
                <a:solidFill>
                  <a:srgbClr val="0070C0"/>
                </a:solidFill>
                <a:latin typeface="Times New Roman" pitchFamily="18" charset="0"/>
                <a:cs typeface="Times New Roman" pitchFamily="18" charset="0"/>
                <a:hlinkClick r:id="rId3"/>
              </a:rPr>
              <a:t>wiki</a:t>
            </a:r>
            <a:endParaRPr lang="uk-UA" sz="2400" u="sng" dirty="0" smtClean="0">
              <a:solidFill>
                <a:srgbClr val="0070C0"/>
              </a:solidFill>
              <a:latin typeface="Times New Roman" pitchFamily="18" charset="0"/>
              <a:cs typeface="Times New Roman" pitchFamily="18" charset="0"/>
            </a:endParaRPr>
          </a:p>
          <a:p>
            <a:r>
              <a:rPr lang="en-US" sz="2400" u="sng" dirty="0" smtClean="0">
                <a:solidFill>
                  <a:srgbClr val="0070C0"/>
                </a:solidFill>
                <a:latin typeface="Times New Roman" pitchFamily="18" charset="0"/>
                <a:cs typeface="Times New Roman" pitchFamily="18" charset="0"/>
                <a:hlinkClick r:id="rId4"/>
              </a:rPr>
              <a:t>http://pharm-system.com/index.phtml?page=news&amp;id=2006</a:t>
            </a:r>
            <a:endParaRPr lang="uk-UA" sz="2400" u="sng" dirty="0" smtClean="0">
              <a:solidFill>
                <a:srgbClr val="0070C0"/>
              </a:solidFill>
              <a:latin typeface="Times New Roman" pitchFamily="18" charset="0"/>
              <a:cs typeface="Times New Roman" pitchFamily="18" charset="0"/>
            </a:endParaRPr>
          </a:p>
          <a:p>
            <a:r>
              <a:rPr lang="en-US" sz="2400" u="sng" dirty="0" smtClean="0">
                <a:solidFill>
                  <a:srgbClr val="0070C0"/>
                </a:solidFill>
                <a:latin typeface="Times New Roman" pitchFamily="18" charset="0"/>
                <a:cs typeface="Times New Roman" pitchFamily="18" charset="0"/>
                <a:hlinkClick r:id="rId5"/>
              </a:rPr>
              <a:t>http://mayolika.kiev.ua/history.html</a:t>
            </a:r>
            <a:endParaRPr lang="uk-UA" sz="2400" u="sng" dirty="0" smtClean="0">
              <a:solidFill>
                <a:srgbClr val="0070C0"/>
              </a:solidFill>
              <a:latin typeface="Times New Roman" pitchFamily="18" charset="0"/>
              <a:cs typeface="Times New Roman" pitchFamily="18" charset="0"/>
            </a:endParaRPr>
          </a:p>
          <a:p>
            <a:endParaRPr lang="uk-UA" sz="2400" u="sng" dirty="0" smtClean="0">
              <a:solidFill>
                <a:srgbClr val="0070C0"/>
              </a:solidFill>
              <a:latin typeface="Times New Roman" pitchFamily="18" charset="0"/>
              <a:cs typeface="Times New Roman" pitchFamily="18" charset="0"/>
            </a:endParaRPr>
          </a:p>
          <a:p>
            <a:r>
              <a:rPr lang="uk-UA" sz="2400" i="1" u="sng" dirty="0" smtClean="0">
                <a:solidFill>
                  <a:srgbClr val="0070C0"/>
                </a:solidFill>
                <a:latin typeface="Times New Roman" pitchFamily="18" charset="0"/>
                <a:cs typeface="Times New Roman" pitchFamily="18" charset="0"/>
              </a:rPr>
              <a:t> </a:t>
            </a:r>
            <a:endParaRPr lang="uk-UA"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332656"/>
            <a:ext cx="7704856" cy="5816977"/>
          </a:xfrm>
          <a:prstGeom prst="rect">
            <a:avLst/>
          </a:prstGeom>
          <a:noFill/>
        </p:spPr>
        <p:txBody>
          <a:bodyPr wrap="square" rtlCol="0">
            <a:spAutoFit/>
          </a:bodyPr>
          <a:lstStyle/>
          <a:p>
            <a:r>
              <a:rPr lang="uk-UA" sz="3200" dirty="0" smtClean="0"/>
              <a:t>Завдання дослідження:</a:t>
            </a:r>
          </a:p>
          <a:p>
            <a:pPr>
              <a:buFont typeface="Arial" pitchFamily="34" charset="0"/>
              <a:buChar char="•"/>
            </a:pPr>
            <a:r>
              <a:rPr lang="uk-UA" dirty="0" smtClean="0"/>
              <a:t> </a:t>
            </a:r>
            <a:r>
              <a:rPr lang="uk-UA" sz="2400" dirty="0" smtClean="0"/>
              <a:t>з</a:t>
            </a:r>
            <a:r>
              <a:rPr lang="en-US" sz="2400" dirty="0" smtClean="0"/>
              <a:t>’</a:t>
            </a:r>
            <a:r>
              <a:rPr lang="uk-UA" sz="2400" dirty="0" smtClean="0"/>
              <a:t>ясувати походження глинистого мінералу;</a:t>
            </a:r>
          </a:p>
          <a:p>
            <a:pPr>
              <a:buFont typeface="Arial" pitchFamily="34" charset="0"/>
              <a:buChar char="•"/>
            </a:pPr>
            <a:r>
              <a:rPr lang="uk-UA" sz="2400" dirty="0" smtClean="0"/>
              <a:t> показати найвідоміші глинисті мінерали, що мають найширше застосування;</a:t>
            </a:r>
          </a:p>
          <a:p>
            <a:pPr>
              <a:buFont typeface="Arial" pitchFamily="34" charset="0"/>
              <a:buChar char="•"/>
            </a:pPr>
            <a:r>
              <a:rPr lang="uk-UA" sz="2400" dirty="0" smtClean="0"/>
              <a:t> проілюструвати основні сфери використання глини;</a:t>
            </a:r>
          </a:p>
          <a:p>
            <a:pPr>
              <a:buFont typeface="Arial" pitchFamily="34" charset="0"/>
              <a:buChar char="•"/>
            </a:pPr>
            <a:r>
              <a:rPr lang="uk-UA" sz="2400" dirty="0" smtClean="0"/>
              <a:t> дізнатися про найбільші родовища глинистих мінералів у рідній місцевості.</a:t>
            </a:r>
          </a:p>
          <a:p>
            <a:endParaRPr lang="uk-UA" dirty="0"/>
          </a:p>
          <a:p>
            <a:r>
              <a:rPr lang="uk-UA" sz="3200" dirty="0" smtClean="0"/>
              <a:t>Предмет дослідження: </a:t>
            </a:r>
          </a:p>
          <a:p>
            <a:r>
              <a:rPr lang="uk-UA" sz="2400" dirty="0" smtClean="0"/>
              <a:t>глинистий мінерал та сфери його застосування</a:t>
            </a:r>
          </a:p>
          <a:p>
            <a:endParaRPr lang="uk-UA" dirty="0" smtClean="0"/>
          </a:p>
          <a:p>
            <a:r>
              <a:rPr lang="uk-UA" sz="3200" dirty="0" smtClean="0"/>
              <a:t>Опис проекту:</a:t>
            </a:r>
          </a:p>
          <a:p>
            <a:pPr>
              <a:buFont typeface="Arial" pitchFamily="34" charset="0"/>
              <a:buChar char="•"/>
            </a:pPr>
            <a:r>
              <a:rPr lang="uk-UA" sz="2400" dirty="0" smtClean="0">
                <a:latin typeface="Times New Roman" pitchFamily="18" charset="0"/>
                <a:cs typeface="Times New Roman" pitchFamily="18" charset="0"/>
              </a:rPr>
              <a:t>за метою діяльності – інформаційний</a:t>
            </a:r>
          </a:p>
          <a:p>
            <a:pPr>
              <a:buFont typeface="Arial" pitchFamily="34" charset="0"/>
              <a:buChar char="•"/>
            </a:pPr>
            <a:r>
              <a:rPr lang="uk-UA" sz="2400" dirty="0" smtClean="0">
                <a:latin typeface="Times New Roman" pitchFamily="18" charset="0"/>
                <a:cs typeface="Times New Roman" pitchFamily="18" charset="0"/>
              </a:rPr>
              <a:t> за кількістю учасників – груповий</a:t>
            </a:r>
          </a:p>
          <a:p>
            <a:pPr>
              <a:buFont typeface="Arial" pitchFamily="34" charset="0"/>
              <a:buChar char="•"/>
            </a:pPr>
            <a:r>
              <a:rPr lang="uk-UA" sz="2400" dirty="0" smtClean="0">
                <a:latin typeface="Times New Roman" pitchFamily="18" charset="0"/>
                <a:cs typeface="Times New Roman" pitchFamily="18" charset="0"/>
              </a:rPr>
              <a:t> за тривалістю підготовки – короткотривалий</a:t>
            </a:r>
            <a:endParaRPr lang="uk-UA"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67744" y="188640"/>
            <a:ext cx="5040560" cy="584775"/>
          </a:xfrm>
          <a:prstGeom prst="rect">
            <a:avLst/>
          </a:prstGeom>
          <a:noFill/>
        </p:spPr>
        <p:txBody>
          <a:bodyPr wrap="square" rtlCol="0">
            <a:spAutoFit/>
          </a:bodyPr>
          <a:lstStyle/>
          <a:p>
            <a:r>
              <a:rPr lang="uk-UA" sz="3200" dirty="0" smtClean="0">
                <a:latin typeface="Times New Roman" pitchFamily="18" charset="0"/>
                <a:cs typeface="Times New Roman" pitchFamily="18" charset="0"/>
              </a:rPr>
              <a:t>План роботи над проектом</a:t>
            </a:r>
            <a:endParaRPr lang="uk-UA" sz="3200" dirty="0">
              <a:latin typeface="Times New Roman" pitchFamily="18" charset="0"/>
              <a:cs typeface="Times New Roman" pitchFamily="18" charset="0"/>
            </a:endParaRPr>
          </a:p>
        </p:txBody>
      </p:sp>
      <p:sp>
        <p:nvSpPr>
          <p:cNvPr id="6" name="Блок-схема: знак завершения 5"/>
          <p:cNvSpPr/>
          <p:nvPr/>
        </p:nvSpPr>
        <p:spPr>
          <a:xfrm>
            <a:off x="2051720" y="1149896"/>
            <a:ext cx="5087416" cy="112697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accent3">
                  <a:lumMod val="60000"/>
                  <a:lumOff val="40000"/>
                </a:schemeClr>
              </a:solidFill>
            </a:endParaRPr>
          </a:p>
        </p:txBody>
      </p:sp>
      <p:sp>
        <p:nvSpPr>
          <p:cNvPr id="7" name="Блок-схема: знак завершения 6"/>
          <p:cNvSpPr/>
          <p:nvPr/>
        </p:nvSpPr>
        <p:spPr>
          <a:xfrm>
            <a:off x="2051720" y="2302024"/>
            <a:ext cx="5087416" cy="112697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err="1" smtClean="0">
                <a:solidFill>
                  <a:schemeClr val="tx1"/>
                </a:solidFill>
                <a:latin typeface="Times New Roman" pitchFamily="18" charset="0"/>
                <a:cs typeface="Times New Roman" pitchFamily="18" charset="0"/>
              </a:rPr>
              <a:t>Пошуковий</a:t>
            </a:r>
            <a:r>
              <a:rPr lang="ru-RU" sz="2000" b="1" dirty="0" smtClean="0">
                <a:solidFill>
                  <a:schemeClr val="tx1"/>
                </a:solidFill>
                <a:latin typeface="Times New Roman" pitchFamily="18" charset="0"/>
                <a:cs typeface="Times New Roman" pitchFamily="18" charset="0"/>
              </a:rPr>
              <a:t> </a:t>
            </a:r>
          </a:p>
          <a:p>
            <a:pPr lvl="0" algn="ctr"/>
            <a:r>
              <a:rPr lang="ru-RU" sz="2000" dirty="0" smtClean="0">
                <a:solidFill>
                  <a:schemeClr val="tx1"/>
                </a:solidFill>
                <a:latin typeface="Times New Roman" pitchFamily="18" charset="0"/>
                <a:cs typeface="Times New Roman" pitchFamily="18" charset="0"/>
              </a:rPr>
              <a:t>(</a:t>
            </a:r>
            <a:r>
              <a:rPr lang="ru-RU" sz="2000" dirty="0" err="1" smtClean="0">
                <a:solidFill>
                  <a:schemeClr val="tx1"/>
                </a:solidFill>
                <a:latin typeface="Times New Roman" pitchFamily="18" charset="0"/>
                <a:cs typeface="Times New Roman" pitchFamily="18" charset="0"/>
              </a:rPr>
              <a:t>збір</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аналіз</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систематизація</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інформації</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обговорення</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інформації</a:t>
            </a:r>
            <a:r>
              <a:rPr lang="ru-RU" sz="2000" dirty="0" smtClean="0">
                <a:solidFill>
                  <a:schemeClr val="tx1"/>
                </a:solidFill>
                <a:latin typeface="Times New Roman" pitchFamily="18" charset="0"/>
                <a:cs typeface="Times New Roman" pitchFamily="18" charset="0"/>
              </a:rPr>
              <a:t>)</a:t>
            </a:r>
            <a:endParaRPr lang="ru-RU" sz="2000" dirty="0">
              <a:solidFill>
                <a:schemeClr val="tx1"/>
              </a:solidFill>
              <a:latin typeface="Times New Roman" pitchFamily="18" charset="0"/>
              <a:cs typeface="Times New Roman" pitchFamily="18" charset="0"/>
            </a:endParaRPr>
          </a:p>
        </p:txBody>
      </p:sp>
      <p:sp>
        <p:nvSpPr>
          <p:cNvPr id="8" name="Блок-схема: знак завершения 7"/>
          <p:cNvSpPr/>
          <p:nvPr/>
        </p:nvSpPr>
        <p:spPr>
          <a:xfrm>
            <a:off x="2123728" y="3454152"/>
            <a:ext cx="5087416" cy="112697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err="1" smtClean="0">
                <a:solidFill>
                  <a:schemeClr val="tx1"/>
                </a:solidFill>
                <a:latin typeface="Times New Roman" pitchFamily="18" charset="0"/>
                <a:cs typeface="Times New Roman" pitchFamily="18" charset="0"/>
              </a:rPr>
              <a:t>Підсумковий</a:t>
            </a:r>
            <a:r>
              <a:rPr lang="ru-RU" sz="2000" b="1" dirty="0" smtClean="0">
                <a:solidFill>
                  <a:schemeClr val="tx1"/>
                </a:solidFill>
                <a:latin typeface="Times New Roman" pitchFamily="18" charset="0"/>
                <a:cs typeface="Times New Roman" pitchFamily="18" charset="0"/>
              </a:rPr>
              <a:t> </a:t>
            </a:r>
          </a:p>
          <a:p>
            <a:pPr lvl="0" algn="ctr"/>
            <a:r>
              <a:rPr lang="ru-RU" sz="2000" dirty="0" smtClean="0">
                <a:solidFill>
                  <a:schemeClr val="tx1"/>
                </a:solidFill>
                <a:latin typeface="Times New Roman" pitchFamily="18" charset="0"/>
                <a:cs typeface="Times New Roman" pitchFamily="18" charset="0"/>
              </a:rPr>
              <a:t>(</a:t>
            </a:r>
            <a:r>
              <a:rPr lang="ru-RU" sz="2000" dirty="0" err="1" smtClean="0">
                <a:solidFill>
                  <a:schemeClr val="tx1"/>
                </a:solidFill>
                <a:latin typeface="Times New Roman" pitchFamily="18" charset="0"/>
                <a:cs typeface="Times New Roman" pitchFamily="18" charset="0"/>
              </a:rPr>
              <a:t>оформлення</a:t>
            </a:r>
            <a:r>
              <a:rPr lang="ru-RU" sz="2000" dirty="0" smtClean="0">
                <a:solidFill>
                  <a:schemeClr val="tx1"/>
                </a:solidFill>
                <a:latin typeface="Times New Roman" pitchFamily="18" charset="0"/>
                <a:cs typeface="Times New Roman" pitchFamily="18" charset="0"/>
              </a:rPr>
              <a:t> </a:t>
            </a:r>
            <a:r>
              <a:rPr lang="ru-RU" sz="2000" dirty="0" err="1" smtClean="0">
                <a:solidFill>
                  <a:schemeClr val="tx1"/>
                </a:solidFill>
                <a:latin typeface="Times New Roman" pitchFamily="18" charset="0"/>
                <a:cs typeface="Times New Roman" pitchFamily="18" charset="0"/>
              </a:rPr>
              <a:t>результатів</a:t>
            </a:r>
            <a:r>
              <a:rPr lang="ru-RU" sz="2000" dirty="0" smtClean="0">
                <a:solidFill>
                  <a:schemeClr val="tx1"/>
                </a:solidFill>
                <a:latin typeface="Times New Roman" pitchFamily="18" charset="0"/>
                <a:cs typeface="Times New Roman" pitchFamily="18" charset="0"/>
              </a:rPr>
              <a:t>)</a:t>
            </a:r>
            <a:endParaRPr lang="ru-RU" sz="2000" dirty="0">
              <a:solidFill>
                <a:schemeClr val="tx1"/>
              </a:solidFill>
              <a:latin typeface="Times New Roman" pitchFamily="18" charset="0"/>
              <a:cs typeface="Times New Roman" pitchFamily="18" charset="0"/>
            </a:endParaRPr>
          </a:p>
        </p:txBody>
      </p:sp>
      <p:sp>
        <p:nvSpPr>
          <p:cNvPr id="9" name="Блок-схема: знак завершения 8"/>
          <p:cNvSpPr/>
          <p:nvPr/>
        </p:nvSpPr>
        <p:spPr>
          <a:xfrm>
            <a:off x="2123728" y="4581128"/>
            <a:ext cx="5087416" cy="1126976"/>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err="1" smtClean="0">
                <a:solidFill>
                  <a:schemeClr val="tx1"/>
                </a:solidFill>
                <a:latin typeface="Times New Roman" pitchFamily="18" charset="0"/>
                <a:cs typeface="Times New Roman" pitchFamily="18" charset="0"/>
              </a:rPr>
              <a:t>Презентація</a:t>
            </a:r>
            <a:endParaRPr lang="ru-RU" sz="2000" b="1" dirty="0">
              <a:solidFill>
                <a:schemeClr val="tx1"/>
              </a:solidFill>
              <a:latin typeface="Times New Roman" pitchFamily="18" charset="0"/>
              <a:cs typeface="Times New Roman" pitchFamily="18" charset="0"/>
            </a:endParaRPr>
          </a:p>
        </p:txBody>
      </p:sp>
      <p:sp>
        <p:nvSpPr>
          <p:cNvPr id="10" name="Прямоугольник 9"/>
          <p:cNvSpPr/>
          <p:nvPr/>
        </p:nvSpPr>
        <p:spPr>
          <a:xfrm>
            <a:off x="2339752" y="1268760"/>
            <a:ext cx="4572000" cy="1015663"/>
          </a:xfrm>
          <a:prstGeom prst="rect">
            <a:avLst/>
          </a:prstGeom>
        </p:spPr>
        <p:txBody>
          <a:bodyPr>
            <a:spAutoFit/>
          </a:bodyPr>
          <a:lstStyle/>
          <a:p>
            <a:pPr lvl="0" algn="ctr"/>
            <a:r>
              <a:rPr lang="ru-RU" sz="2000" b="1" dirty="0" err="1" smtClean="0">
                <a:latin typeface="Times New Roman" pitchFamily="18" charset="0"/>
                <a:cs typeface="Times New Roman" pitchFamily="18" charset="0"/>
              </a:rPr>
              <a:t>Органіційно-підготовчий</a:t>
            </a:r>
            <a:endParaRPr lang="ru-RU" sz="2000" b="1" dirty="0" smtClean="0">
              <a:latin typeface="Times New Roman" pitchFamily="18" charset="0"/>
              <a:cs typeface="Times New Roman" pitchFamily="18" charset="0"/>
            </a:endParaRPr>
          </a:p>
          <a:p>
            <a:pPr lvl="0" algn="ctr"/>
            <a:r>
              <a:rPr lang="ru-RU" sz="2000" dirty="0" smtClean="0">
                <a:latin typeface="Times New Roman" pitchFamily="18" charset="0"/>
                <a:cs typeface="Times New Roman" pitchFamily="18" charset="0"/>
              </a:rPr>
              <a:t> (</a:t>
            </a:r>
            <a:r>
              <a:rPr lang="ru-RU" sz="2000" dirty="0" err="1" smtClean="0">
                <a:latin typeface="Times New Roman" pitchFamily="18" charset="0"/>
                <a:cs typeface="Times New Roman" pitchFamily="18" charset="0"/>
              </a:rPr>
              <a:t>визначення</a:t>
            </a:r>
            <a:r>
              <a:rPr lang="ru-RU" sz="2000" dirty="0" smtClean="0">
                <a:latin typeface="Times New Roman" pitchFamily="18" charset="0"/>
                <a:cs typeface="Times New Roman" pitchFamily="18" charset="0"/>
              </a:rPr>
              <a:t> мети, </a:t>
            </a:r>
            <a:r>
              <a:rPr lang="ru-RU" sz="2000" dirty="0" err="1" smtClean="0">
                <a:latin typeface="Times New Roman" pitchFamily="18" charset="0"/>
                <a:cs typeface="Times New Roman" pitchFamily="18" charset="0"/>
              </a:rPr>
              <a:t>завдань</a:t>
            </a:r>
            <a:r>
              <a:rPr lang="ru-RU" sz="2000" dirty="0" smtClean="0">
                <a:latin typeface="Times New Roman" pitchFamily="18" charset="0"/>
                <a:cs typeface="Times New Roman" pitchFamily="18" charset="0"/>
              </a:rPr>
              <a:t>, плану </a:t>
            </a:r>
            <a:r>
              <a:rPr lang="ru-RU" sz="2000" dirty="0" err="1" smtClean="0">
                <a:latin typeface="Times New Roman" pitchFamily="18" charset="0"/>
                <a:cs typeface="Times New Roman" pitchFamily="18" charset="0"/>
              </a:rPr>
              <a:t>роботи</a:t>
            </a:r>
            <a:r>
              <a:rPr lang="ru-RU" sz="2000" dirty="0" smtClean="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481310"/>
            <a:ext cx="8208912" cy="5539978"/>
          </a:xfrm>
          <a:prstGeom prst="rect">
            <a:avLst/>
          </a:prstGeom>
          <a:noFill/>
        </p:spPr>
        <p:txBody>
          <a:bodyPr wrap="square" rtlCol="0">
            <a:spAutoFit/>
          </a:bodyPr>
          <a:lstStyle/>
          <a:p>
            <a:pPr algn="just"/>
            <a:r>
              <a:rPr lang="uk-UA" sz="3200" dirty="0" smtClean="0"/>
              <a:t>Очікувані результати:</a:t>
            </a:r>
          </a:p>
          <a:p>
            <a:pPr algn="just"/>
            <a:r>
              <a:rPr lang="uk-UA" sz="2400" dirty="0" smtClean="0">
                <a:latin typeface="Times New Roman" pitchFamily="18" charset="0"/>
                <a:cs typeface="Times New Roman" pitchFamily="18" charset="0"/>
              </a:rPr>
              <a:t>поглибити знання учнів про основні класи неорганічних речовин; підвищити інтерес учнів до вивчення навколишнього світу</a:t>
            </a:r>
          </a:p>
          <a:p>
            <a:pPr algn="just"/>
            <a:endParaRPr lang="uk-UA" dirty="0" smtClean="0"/>
          </a:p>
          <a:p>
            <a:pPr algn="just"/>
            <a:endParaRPr lang="uk-UA" dirty="0"/>
          </a:p>
          <a:p>
            <a:pPr algn="just"/>
            <a:r>
              <a:rPr lang="uk-UA" sz="3200" dirty="0" smtClean="0"/>
              <a:t>Практичне значення:</a:t>
            </a:r>
          </a:p>
          <a:p>
            <a:pPr algn="just"/>
            <a:r>
              <a:rPr lang="uk-UA" sz="2400" dirty="0" smtClean="0">
                <a:latin typeface="Times New Roman" pitchFamily="18" charset="0"/>
                <a:cs typeface="Times New Roman" pitchFamily="18" charset="0"/>
              </a:rPr>
              <a:t>виконана робота може використовуватись на уроках хімії при вивченні теми </a:t>
            </a:r>
            <a:r>
              <a:rPr lang="uk-UA" sz="2400" dirty="0" err="1" smtClean="0">
                <a:latin typeface="Times New Roman" pitchFamily="18" charset="0"/>
                <a:cs typeface="Times New Roman" pitchFamily="18" charset="0"/>
              </a:rPr>
              <a:t>“Основні</a:t>
            </a:r>
            <a:r>
              <a:rPr lang="uk-UA" sz="2400" dirty="0" smtClean="0">
                <a:latin typeface="Times New Roman" pitchFamily="18" charset="0"/>
                <a:cs typeface="Times New Roman" pitchFamily="18" charset="0"/>
              </a:rPr>
              <a:t> класи неорганічних </a:t>
            </a:r>
            <a:r>
              <a:rPr lang="uk-UA" sz="2400" dirty="0" err="1" smtClean="0">
                <a:latin typeface="Times New Roman" pitchFamily="18" charset="0"/>
                <a:cs typeface="Times New Roman" pitchFamily="18" charset="0"/>
              </a:rPr>
              <a:t>речовин”</a:t>
            </a:r>
            <a:r>
              <a:rPr lang="uk-UA" sz="2400" dirty="0" smtClean="0">
                <a:latin typeface="Times New Roman" pitchFamily="18" charset="0"/>
                <a:cs typeface="Times New Roman" pitchFamily="18" charset="0"/>
              </a:rPr>
              <a:t>, при проведенні позакласних та позаурочних заходів з хімії</a:t>
            </a:r>
            <a:endParaRPr lang="ru-RU" sz="2400" dirty="0" smtClean="0">
              <a:latin typeface="Times New Roman" pitchFamily="18" charset="0"/>
              <a:cs typeface="Times New Roman" pitchFamily="18" charset="0"/>
            </a:endParaRPr>
          </a:p>
          <a:p>
            <a:pPr algn="just"/>
            <a:endParaRPr lang="uk-UA" dirty="0" smtClean="0"/>
          </a:p>
          <a:p>
            <a:pPr algn="just"/>
            <a:endParaRPr lang="uk-UA" dirty="0"/>
          </a:p>
          <a:p>
            <a:pPr algn="just"/>
            <a:r>
              <a:rPr lang="uk-UA" sz="3200" dirty="0" smtClean="0"/>
              <a:t>Кінцевий результат:</a:t>
            </a:r>
          </a:p>
          <a:p>
            <a:pPr algn="just"/>
            <a:r>
              <a:rPr lang="uk-UA" sz="2400" dirty="0" smtClean="0"/>
              <a:t>проведення позакласного заходу</a:t>
            </a:r>
          </a:p>
          <a:p>
            <a:pPr algn="just"/>
            <a:endParaRPr lang="uk-UA"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243408"/>
            <a:ext cx="8280920" cy="3693319"/>
          </a:xfrm>
          <a:prstGeom prst="rect">
            <a:avLst/>
          </a:prstGeom>
          <a:noFill/>
        </p:spPr>
        <p:txBody>
          <a:bodyPr wrap="square" rtlCol="0">
            <a:spAutoFit/>
          </a:bodyPr>
          <a:lstStyle/>
          <a:p>
            <a:endParaRPr lang="uk-UA" dirty="0" smtClean="0"/>
          </a:p>
          <a:p>
            <a:pPr algn="ctr">
              <a:spcAft>
                <a:spcPts val="1200"/>
              </a:spcAft>
            </a:pPr>
            <a:r>
              <a:rPr lang="uk-UA" sz="2800" dirty="0" smtClean="0"/>
              <a:t>Походження глини</a:t>
            </a:r>
            <a:endParaRPr lang="uk-UA" dirty="0" smtClean="0"/>
          </a:p>
          <a:p>
            <a:pPr indent="450000" algn="just">
              <a:spcAft>
                <a:spcPts val="1200"/>
              </a:spcAft>
            </a:pPr>
            <a:r>
              <a:rPr lang="uk-UA" sz="2400" dirty="0" smtClean="0"/>
              <a:t>Глина </a:t>
            </a:r>
            <a:r>
              <a:rPr lang="uk-UA" sz="2400" dirty="0"/>
              <a:t>є продуктом механічного руйнування і хімічного розкладання магматичних гірських </a:t>
            </a:r>
            <a:r>
              <a:rPr lang="uk-UA" sz="2400" dirty="0" smtClean="0"/>
              <a:t>порід, які багаті на мінерали, що належать до групи польових шпатів. Процес хімічного вивітрювання алюмосилікатів (у даному випадку ортоклазу) відбувається відповідно до рівняння:</a:t>
            </a:r>
          </a:p>
          <a:p>
            <a:r>
              <a:rPr lang="en-US" sz="2400" b="1" dirty="0" smtClean="0"/>
              <a:t>K</a:t>
            </a:r>
            <a:r>
              <a:rPr lang="en-US" sz="2400" b="1" baseline="-25000" dirty="0" smtClean="0"/>
              <a:t>2</a:t>
            </a:r>
            <a:r>
              <a:rPr lang="en-US" sz="2400" b="1" dirty="0" smtClean="0"/>
              <a:t>Al</a:t>
            </a:r>
            <a:r>
              <a:rPr lang="en-US" sz="2400" b="1" baseline="-25000" dirty="0" smtClean="0"/>
              <a:t>2</a:t>
            </a:r>
            <a:r>
              <a:rPr lang="en-US" sz="2400" b="1" dirty="0" smtClean="0"/>
              <a:t>Si</a:t>
            </a:r>
            <a:r>
              <a:rPr lang="en-US" sz="2400" b="1" baseline="-25000" dirty="0" smtClean="0"/>
              <a:t>6</a:t>
            </a:r>
            <a:r>
              <a:rPr lang="en-US" sz="2400" b="1" dirty="0" smtClean="0"/>
              <a:t>O</a:t>
            </a:r>
            <a:r>
              <a:rPr lang="en-US" sz="2400" b="1" baseline="-25000" dirty="0" smtClean="0"/>
              <a:t>16</a:t>
            </a:r>
            <a:r>
              <a:rPr lang="en-US" sz="2400" b="1" dirty="0" smtClean="0"/>
              <a:t> + CO</a:t>
            </a:r>
            <a:r>
              <a:rPr lang="en-US" sz="2400" b="1" baseline="-25000" dirty="0" smtClean="0"/>
              <a:t>2</a:t>
            </a:r>
            <a:r>
              <a:rPr lang="en-US" sz="2400" b="1" dirty="0" smtClean="0"/>
              <a:t> + 2 H</a:t>
            </a:r>
            <a:r>
              <a:rPr lang="en-US" sz="2400" b="1" baseline="-25000" dirty="0" smtClean="0"/>
              <a:t>2</a:t>
            </a:r>
            <a:r>
              <a:rPr lang="en-US" sz="2400" b="1" dirty="0" smtClean="0"/>
              <a:t>O = H</a:t>
            </a:r>
            <a:r>
              <a:rPr lang="en-US" sz="2400" b="1" baseline="-25000" dirty="0" smtClean="0"/>
              <a:t>4</a:t>
            </a:r>
            <a:r>
              <a:rPr lang="en-US" sz="2400" b="1" dirty="0" smtClean="0"/>
              <a:t>Al</a:t>
            </a:r>
            <a:r>
              <a:rPr lang="en-US" sz="2400" b="1" baseline="-25000" dirty="0" smtClean="0"/>
              <a:t>2</a:t>
            </a:r>
            <a:r>
              <a:rPr lang="en-US" sz="2400" b="1" dirty="0" smtClean="0"/>
              <a:t>Si</a:t>
            </a:r>
            <a:r>
              <a:rPr lang="en-US" sz="2400" b="1" baseline="-25000" dirty="0" smtClean="0"/>
              <a:t>2</a:t>
            </a:r>
            <a:r>
              <a:rPr lang="en-US" sz="2400" b="1" dirty="0" smtClean="0"/>
              <a:t>O</a:t>
            </a:r>
            <a:r>
              <a:rPr lang="en-US" sz="2400" b="1" baseline="-25000" dirty="0" smtClean="0"/>
              <a:t>9</a:t>
            </a:r>
            <a:r>
              <a:rPr lang="en-US" sz="2400" b="1" dirty="0" smtClean="0"/>
              <a:t> + 4 SiO</a:t>
            </a:r>
            <a:r>
              <a:rPr lang="en-US" sz="2400" b="1" baseline="-25000" dirty="0" smtClean="0"/>
              <a:t>2</a:t>
            </a:r>
            <a:r>
              <a:rPr lang="en-US" sz="2400" b="1" dirty="0" smtClean="0"/>
              <a:t> + K</a:t>
            </a:r>
            <a:r>
              <a:rPr lang="en-US" sz="2400" b="1" baseline="-25000" dirty="0" smtClean="0"/>
              <a:t>2</a:t>
            </a:r>
            <a:r>
              <a:rPr lang="en-US" sz="2400" b="1" dirty="0" smtClean="0"/>
              <a:t>CO</a:t>
            </a:r>
            <a:r>
              <a:rPr lang="en-US" sz="2400" b="1" baseline="-25000" dirty="0" smtClean="0"/>
              <a:t>3                  </a:t>
            </a:r>
            <a:r>
              <a:rPr lang="uk-UA" sz="2400" b="1" dirty="0" smtClean="0"/>
              <a:t> </a:t>
            </a:r>
            <a:r>
              <a:rPr lang="en-US" sz="2400" b="1" dirty="0" smtClean="0"/>
              <a:t>          </a:t>
            </a:r>
            <a:r>
              <a:rPr lang="en-US" sz="2400" dirty="0" smtClean="0"/>
              <a:t>K</a:t>
            </a:r>
            <a:r>
              <a:rPr lang="en-US" sz="2400" baseline="-25000" dirty="0" smtClean="0"/>
              <a:t>2</a:t>
            </a:r>
            <a:r>
              <a:rPr lang="en-US" sz="2400" dirty="0" smtClean="0"/>
              <a:t>Al</a:t>
            </a:r>
            <a:r>
              <a:rPr lang="en-US" sz="2400" baseline="-25000" dirty="0" smtClean="0"/>
              <a:t>2</a:t>
            </a:r>
            <a:r>
              <a:rPr lang="en-US" sz="2400" dirty="0" smtClean="0"/>
              <a:t>Si</a:t>
            </a:r>
            <a:r>
              <a:rPr lang="en-US" sz="2400" baseline="-25000" dirty="0" smtClean="0"/>
              <a:t>6</a:t>
            </a:r>
            <a:r>
              <a:rPr lang="en-US" sz="2400" dirty="0" smtClean="0"/>
              <a:t>O</a:t>
            </a:r>
            <a:r>
              <a:rPr lang="en-US" sz="2400" baseline="-25000" dirty="0" smtClean="0"/>
              <a:t>16</a:t>
            </a:r>
            <a:r>
              <a:rPr lang="uk-UA" sz="2400" dirty="0" smtClean="0"/>
              <a:t> – ортоклаз, </a:t>
            </a:r>
            <a:r>
              <a:rPr lang="en-US" sz="2400" dirty="0" smtClean="0"/>
              <a:t>H</a:t>
            </a:r>
            <a:r>
              <a:rPr lang="en-US" sz="2400" baseline="-25000" dirty="0" smtClean="0"/>
              <a:t>4</a:t>
            </a:r>
            <a:r>
              <a:rPr lang="en-US" sz="2400" dirty="0" smtClean="0"/>
              <a:t>Al</a:t>
            </a:r>
            <a:r>
              <a:rPr lang="en-US" sz="2400" baseline="-25000" dirty="0" smtClean="0"/>
              <a:t>2</a:t>
            </a:r>
            <a:r>
              <a:rPr lang="en-US" sz="2400" dirty="0" smtClean="0"/>
              <a:t>Si</a:t>
            </a:r>
            <a:r>
              <a:rPr lang="en-US" sz="2400" baseline="-25000" dirty="0" smtClean="0"/>
              <a:t>2</a:t>
            </a:r>
            <a:r>
              <a:rPr lang="en-US" sz="2400" dirty="0" smtClean="0"/>
              <a:t>O</a:t>
            </a:r>
            <a:r>
              <a:rPr lang="en-US" sz="2400" baseline="-25000" dirty="0" smtClean="0"/>
              <a:t>9</a:t>
            </a:r>
            <a:r>
              <a:rPr lang="uk-UA" sz="2400" dirty="0" smtClean="0"/>
              <a:t> – каолініт </a:t>
            </a:r>
            <a:endParaRPr lang="uk-UA" sz="2400" dirty="0"/>
          </a:p>
        </p:txBody>
      </p:sp>
      <p:pic>
        <p:nvPicPr>
          <p:cNvPr id="9218" name="Picture 2" descr="Результат пошуку зображень за запитом &quot;польовий шпат&quot;"/>
          <p:cNvPicPr>
            <a:picLocks noChangeAspect="1" noChangeArrowheads="1"/>
          </p:cNvPicPr>
          <p:nvPr/>
        </p:nvPicPr>
        <p:blipFill>
          <a:blip r:embed="rId2" cstate="print"/>
          <a:srcRect l="4769" t="10239" r="3457"/>
          <a:stretch>
            <a:fillRect/>
          </a:stretch>
        </p:blipFill>
        <p:spPr bwMode="auto">
          <a:xfrm>
            <a:off x="288032" y="3717032"/>
            <a:ext cx="3923928" cy="2592288"/>
          </a:xfrm>
          <a:prstGeom prst="rect">
            <a:avLst/>
          </a:prstGeom>
          <a:noFill/>
        </p:spPr>
      </p:pic>
      <p:pic>
        <p:nvPicPr>
          <p:cNvPr id="9222" name="Picture 6" descr="Результат пошуку зображень за запитом &quot;каолініт&quot;"/>
          <p:cNvPicPr>
            <a:picLocks noChangeAspect="1" noChangeArrowheads="1"/>
          </p:cNvPicPr>
          <p:nvPr/>
        </p:nvPicPr>
        <p:blipFill>
          <a:blip r:embed="rId3" cstate="print"/>
          <a:srcRect/>
          <a:stretch>
            <a:fillRect/>
          </a:stretch>
        </p:blipFill>
        <p:spPr bwMode="auto">
          <a:xfrm>
            <a:off x="5364088" y="3750560"/>
            <a:ext cx="3456384" cy="2558760"/>
          </a:xfrm>
          <a:prstGeom prst="rect">
            <a:avLst/>
          </a:prstGeom>
          <a:noFill/>
        </p:spPr>
      </p:pic>
      <p:sp>
        <p:nvSpPr>
          <p:cNvPr id="9" name="Стрелка вправо 8"/>
          <p:cNvSpPr/>
          <p:nvPr/>
        </p:nvSpPr>
        <p:spPr>
          <a:xfrm>
            <a:off x="4313672" y="474456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Результат пошуку зображень за запитом &quot;червона глина&quot;"/>
          <p:cNvPicPr>
            <a:picLocks noChangeAspect="1" noChangeArrowheads="1"/>
          </p:cNvPicPr>
          <p:nvPr/>
        </p:nvPicPr>
        <p:blipFill>
          <a:blip r:embed="rId2" cstate="print"/>
          <a:srcRect/>
          <a:stretch>
            <a:fillRect/>
          </a:stretch>
        </p:blipFill>
        <p:spPr bwMode="auto">
          <a:xfrm>
            <a:off x="3275856" y="1556792"/>
            <a:ext cx="3062114" cy="2088232"/>
          </a:xfrm>
          <a:prstGeom prst="rect">
            <a:avLst/>
          </a:prstGeom>
          <a:noFill/>
        </p:spPr>
      </p:pic>
      <p:pic>
        <p:nvPicPr>
          <p:cNvPr id="11268" name="Picture 4" descr="Результат пошуку зображень за запитом &quot;жовта глина&quot;"/>
          <p:cNvPicPr>
            <a:picLocks noChangeAspect="1" noChangeArrowheads="1"/>
          </p:cNvPicPr>
          <p:nvPr/>
        </p:nvPicPr>
        <p:blipFill>
          <a:blip r:embed="rId3" cstate="print"/>
          <a:srcRect t="14161" b="15280"/>
          <a:stretch>
            <a:fillRect/>
          </a:stretch>
        </p:blipFill>
        <p:spPr bwMode="auto">
          <a:xfrm>
            <a:off x="107504" y="1556792"/>
            <a:ext cx="2959554" cy="2088232"/>
          </a:xfrm>
          <a:prstGeom prst="rect">
            <a:avLst/>
          </a:prstGeom>
          <a:noFill/>
        </p:spPr>
      </p:pic>
      <p:pic>
        <p:nvPicPr>
          <p:cNvPr id="11270" name="Picture 6" descr="Результат пошуку зображень за запитом &quot;зелена глина&quot;"/>
          <p:cNvPicPr>
            <a:picLocks noChangeAspect="1" noChangeArrowheads="1"/>
          </p:cNvPicPr>
          <p:nvPr/>
        </p:nvPicPr>
        <p:blipFill>
          <a:blip r:embed="rId4" cstate="print"/>
          <a:srcRect/>
          <a:stretch>
            <a:fillRect/>
          </a:stretch>
        </p:blipFill>
        <p:spPr bwMode="auto">
          <a:xfrm>
            <a:off x="6516216" y="1556791"/>
            <a:ext cx="2483768" cy="2088233"/>
          </a:xfrm>
          <a:prstGeom prst="rect">
            <a:avLst/>
          </a:prstGeom>
          <a:noFill/>
        </p:spPr>
      </p:pic>
      <p:pic>
        <p:nvPicPr>
          <p:cNvPr id="11274" name="Picture 10" descr="Результат пошуку зображень за запитом &quot;чорнаглина&quot;"/>
          <p:cNvPicPr>
            <a:picLocks noChangeAspect="1" noChangeArrowheads="1"/>
          </p:cNvPicPr>
          <p:nvPr/>
        </p:nvPicPr>
        <p:blipFill>
          <a:blip r:embed="rId5" cstate="print"/>
          <a:srcRect l="15376" r="7744"/>
          <a:stretch>
            <a:fillRect/>
          </a:stretch>
        </p:blipFill>
        <p:spPr bwMode="auto">
          <a:xfrm>
            <a:off x="5076056" y="3861048"/>
            <a:ext cx="2952328" cy="2592288"/>
          </a:xfrm>
          <a:prstGeom prst="rect">
            <a:avLst/>
          </a:prstGeom>
          <a:noFill/>
        </p:spPr>
      </p:pic>
      <p:sp>
        <p:nvSpPr>
          <p:cNvPr id="9" name="TextBox 8"/>
          <p:cNvSpPr txBox="1"/>
          <p:nvPr/>
        </p:nvSpPr>
        <p:spPr>
          <a:xfrm>
            <a:off x="2627784" y="476672"/>
            <a:ext cx="1512168" cy="369332"/>
          </a:xfrm>
          <a:prstGeom prst="rect">
            <a:avLst/>
          </a:prstGeom>
          <a:noFill/>
        </p:spPr>
        <p:txBody>
          <a:bodyPr wrap="square" rtlCol="0">
            <a:spAutoFit/>
          </a:bodyPr>
          <a:lstStyle/>
          <a:p>
            <a:endParaRPr lang="uk-UA"/>
          </a:p>
        </p:txBody>
      </p:sp>
      <p:sp>
        <p:nvSpPr>
          <p:cNvPr id="8" name="Прямоугольник 7"/>
          <p:cNvSpPr/>
          <p:nvPr/>
        </p:nvSpPr>
        <p:spPr>
          <a:xfrm>
            <a:off x="144016" y="188640"/>
            <a:ext cx="8892480" cy="1200329"/>
          </a:xfrm>
          <a:prstGeom prst="rect">
            <a:avLst/>
          </a:prstGeom>
        </p:spPr>
        <p:txBody>
          <a:bodyPr wrap="square">
            <a:spAutoFit/>
          </a:bodyPr>
          <a:lstStyle/>
          <a:p>
            <a:pPr indent="450000" algn="just"/>
            <a:r>
              <a:rPr lang="uk-UA" sz="2400" dirty="0" smtClean="0"/>
              <a:t>Глина може мати різне забарвлення. Червоний, жовтий, зелений відтінки надають глині різні домішки </a:t>
            </a:r>
            <a:r>
              <a:rPr lang="uk-UA" sz="2400" dirty="0" err="1" smtClean="0"/>
              <a:t>ферум</a:t>
            </a:r>
            <a:r>
              <a:rPr lang="uk-UA" sz="2400" dirty="0" smtClean="0"/>
              <a:t> оксидів, темний колір – домішки органічних речовин</a:t>
            </a:r>
            <a:endParaRPr lang="uk-UA" sz="2400" dirty="0"/>
          </a:p>
        </p:txBody>
      </p:sp>
      <p:pic>
        <p:nvPicPr>
          <p:cNvPr id="2" name="Picture 2" descr="Результат пошуку зображень за запитом &quot;синя глина&quot;"/>
          <p:cNvPicPr>
            <a:picLocks noChangeAspect="1" noChangeArrowheads="1"/>
          </p:cNvPicPr>
          <p:nvPr/>
        </p:nvPicPr>
        <p:blipFill>
          <a:blip r:embed="rId6" cstate="print"/>
          <a:srcRect t="2632"/>
          <a:stretch>
            <a:fillRect/>
          </a:stretch>
        </p:blipFill>
        <p:spPr bwMode="auto">
          <a:xfrm>
            <a:off x="1691680" y="3861048"/>
            <a:ext cx="2736304" cy="259228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Результат пошуку зображень за запитом &quot;бентоніт&quot;"/>
          <p:cNvPicPr>
            <a:picLocks noChangeAspect="1" noChangeArrowheads="1"/>
          </p:cNvPicPr>
          <p:nvPr/>
        </p:nvPicPr>
        <p:blipFill>
          <a:blip r:embed="rId2" cstate="print"/>
          <a:srcRect/>
          <a:stretch>
            <a:fillRect/>
          </a:stretch>
        </p:blipFill>
        <p:spPr bwMode="auto">
          <a:xfrm>
            <a:off x="251520" y="260648"/>
            <a:ext cx="3672408" cy="2624937"/>
          </a:xfrm>
          <a:prstGeom prst="rect">
            <a:avLst/>
          </a:prstGeom>
          <a:noFill/>
        </p:spPr>
      </p:pic>
      <p:sp>
        <p:nvSpPr>
          <p:cNvPr id="5" name="TextBox 4"/>
          <p:cNvSpPr txBox="1"/>
          <p:nvPr/>
        </p:nvSpPr>
        <p:spPr>
          <a:xfrm>
            <a:off x="1403648" y="2780928"/>
            <a:ext cx="1389291" cy="461665"/>
          </a:xfrm>
          <a:prstGeom prst="rect">
            <a:avLst/>
          </a:prstGeom>
          <a:noFill/>
        </p:spPr>
        <p:txBody>
          <a:bodyPr wrap="none" rtlCol="0">
            <a:spAutoFit/>
          </a:bodyPr>
          <a:lstStyle/>
          <a:p>
            <a:r>
              <a:rPr lang="uk-UA" sz="2400" dirty="0" smtClean="0"/>
              <a:t>Бентоніт</a:t>
            </a:r>
            <a:r>
              <a:rPr lang="uk-UA" dirty="0" smtClean="0"/>
              <a:t> </a:t>
            </a:r>
            <a:endParaRPr lang="uk-UA" dirty="0"/>
          </a:p>
        </p:txBody>
      </p:sp>
      <p:pic>
        <p:nvPicPr>
          <p:cNvPr id="10244" name="Picture 4" descr="Результат пошуку зображень за запитом &quot;каолін&quot;"/>
          <p:cNvPicPr>
            <a:picLocks noChangeAspect="1" noChangeArrowheads="1"/>
          </p:cNvPicPr>
          <p:nvPr/>
        </p:nvPicPr>
        <p:blipFill>
          <a:blip r:embed="rId3" cstate="print"/>
          <a:srcRect/>
          <a:stretch>
            <a:fillRect/>
          </a:stretch>
        </p:blipFill>
        <p:spPr bwMode="auto">
          <a:xfrm>
            <a:off x="251520" y="3429000"/>
            <a:ext cx="3744416" cy="2735369"/>
          </a:xfrm>
          <a:prstGeom prst="rect">
            <a:avLst/>
          </a:prstGeom>
          <a:noFill/>
        </p:spPr>
      </p:pic>
      <p:pic>
        <p:nvPicPr>
          <p:cNvPr id="10246" name="Picture 6" descr="https://upload.wikimedia.org/wikipedia/commons/thumb/8/8c/Palygorskite-265077.jpg/800px-Palygorskite-265077.jpg"/>
          <p:cNvPicPr>
            <a:picLocks noChangeAspect="1" noChangeArrowheads="1"/>
          </p:cNvPicPr>
          <p:nvPr/>
        </p:nvPicPr>
        <p:blipFill>
          <a:blip r:embed="rId4" cstate="print"/>
          <a:srcRect t="9581" b="6468"/>
          <a:stretch>
            <a:fillRect/>
          </a:stretch>
        </p:blipFill>
        <p:spPr bwMode="auto">
          <a:xfrm>
            <a:off x="4644007" y="3424532"/>
            <a:ext cx="3672409" cy="2740772"/>
          </a:xfrm>
          <a:prstGeom prst="rect">
            <a:avLst/>
          </a:prstGeom>
          <a:noFill/>
        </p:spPr>
      </p:pic>
      <p:sp>
        <p:nvSpPr>
          <p:cNvPr id="8" name="TextBox 7"/>
          <p:cNvSpPr txBox="1"/>
          <p:nvPr/>
        </p:nvSpPr>
        <p:spPr>
          <a:xfrm>
            <a:off x="4283968" y="260648"/>
            <a:ext cx="4320480" cy="2677656"/>
          </a:xfrm>
          <a:prstGeom prst="rect">
            <a:avLst/>
          </a:prstGeom>
          <a:noFill/>
        </p:spPr>
        <p:txBody>
          <a:bodyPr wrap="square" rtlCol="0">
            <a:spAutoFit/>
          </a:bodyPr>
          <a:lstStyle/>
          <a:p>
            <a:pPr indent="450000" algn="just"/>
            <a:r>
              <a:rPr lang="uk-UA" sz="2400" dirty="0" smtClean="0"/>
              <a:t>Найвідоміші глини, які найчастіше використовуються: бентоніт (цю глину утворює мінерал монтморилоніт), каолін (головний компонент – мінерал каолініт), палигорськіт (мінерал має таку ж назву)</a:t>
            </a:r>
            <a:endParaRPr lang="uk-UA" sz="2400" dirty="0"/>
          </a:p>
        </p:txBody>
      </p:sp>
      <p:sp>
        <p:nvSpPr>
          <p:cNvPr id="9" name="TextBox 8"/>
          <p:cNvSpPr txBox="1"/>
          <p:nvPr/>
        </p:nvSpPr>
        <p:spPr>
          <a:xfrm>
            <a:off x="1547664" y="6207695"/>
            <a:ext cx="1656184" cy="461665"/>
          </a:xfrm>
          <a:prstGeom prst="rect">
            <a:avLst/>
          </a:prstGeom>
          <a:noFill/>
        </p:spPr>
        <p:txBody>
          <a:bodyPr wrap="square" rtlCol="0">
            <a:spAutoFit/>
          </a:bodyPr>
          <a:lstStyle/>
          <a:p>
            <a:r>
              <a:rPr lang="uk-UA" sz="2400" dirty="0" smtClean="0"/>
              <a:t>Каолін</a:t>
            </a:r>
            <a:endParaRPr lang="uk-UA" sz="2400" dirty="0"/>
          </a:p>
        </p:txBody>
      </p:sp>
      <p:sp>
        <p:nvSpPr>
          <p:cNvPr id="10" name="Прямоугольник 9"/>
          <p:cNvSpPr/>
          <p:nvPr/>
        </p:nvSpPr>
        <p:spPr>
          <a:xfrm>
            <a:off x="5653241" y="6165304"/>
            <a:ext cx="2015103" cy="461665"/>
          </a:xfrm>
          <a:prstGeom prst="rect">
            <a:avLst/>
          </a:prstGeom>
        </p:spPr>
        <p:txBody>
          <a:bodyPr wrap="none">
            <a:spAutoFit/>
          </a:bodyPr>
          <a:lstStyle/>
          <a:p>
            <a:r>
              <a:rPr lang="uk-UA" sz="2400" dirty="0" smtClean="0"/>
              <a:t>Палигорськіт </a:t>
            </a:r>
            <a:endParaRPr lang="uk-UA"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47664" y="0"/>
            <a:ext cx="7056784" cy="523220"/>
          </a:xfrm>
          <a:prstGeom prst="rect">
            <a:avLst/>
          </a:prstGeom>
          <a:noFill/>
        </p:spPr>
        <p:txBody>
          <a:bodyPr wrap="square" rtlCol="0">
            <a:spAutoFit/>
          </a:bodyPr>
          <a:lstStyle/>
          <a:p>
            <a:r>
              <a:rPr lang="uk-UA" sz="2800" dirty="0" smtClean="0"/>
              <a:t>Застосування глини у Стародавньому Римі</a:t>
            </a:r>
            <a:endParaRPr lang="uk-UA" sz="2800" dirty="0"/>
          </a:p>
        </p:txBody>
      </p:sp>
      <p:pic>
        <p:nvPicPr>
          <p:cNvPr id="8198" name="Picture 6" descr="Результат пошуку зображень за запитом &quot;акведук&quot;"/>
          <p:cNvPicPr>
            <a:picLocks noChangeAspect="1" noChangeArrowheads="1"/>
          </p:cNvPicPr>
          <p:nvPr/>
        </p:nvPicPr>
        <p:blipFill>
          <a:blip r:embed="rId2" cstate="print"/>
          <a:srcRect/>
          <a:stretch>
            <a:fillRect/>
          </a:stretch>
        </p:blipFill>
        <p:spPr bwMode="auto">
          <a:xfrm>
            <a:off x="4561427" y="3717032"/>
            <a:ext cx="4276441" cy="2844000"/>
          </a:xfrm>
          <a:prstGeom prst="rect">
            <a:avLst/>
          </a:prstGeom>
          <a:noFill/>
        </p:spPr>
      </p:pic>
      <p:pic>
        <p:nvPicPr>
          <p:cNvPr id="8204" name="Picture 12" descr="Пов’язане зображення"/>
          <p:cNvPicPr>
            <a:picLocks noChangeAspect="1" noChangeArrowheads="1"/>
          </p:cNvPicPr>
          <p:nvPr/>
        </p:nvPicPr>
        <p:blipFill>
          <a:blip r:embed="rId3" cstate="print"/>
          <a:srcRect l="12121" t="7785" r="9352"/>
          <a:stretch>
            <a:fillRect/>
          </a:stretch>
        </p:blipFill>
        <p:spPr bwMode="auto">
          <a:xfrm>
            <a:off x="251520" y="476672"/>
            <a:ext cx="3960440" cy="3103366"/>
          </a:xfrm>
          <a:prstGeom prst="rect">
            <a:avLst/>
          </a:prstGeom>
          <a:noFill/>
        </p:spPr>
      </p:pic>
      <p:sp>
        <p:nvSpPr>
          <p:cNvPr id="7" name="Прямоугольник 6"/>
          <p:cNvSpPr/>
          <p:nvPr/>
        </p:nvSpPr>
        <p:spPr>
          <a:xfrm>
            <a:off x="4283968" y="548680"/>
            <a:ext cx="4572000" cy="2862322"/>
          </a:xfrm>
          <a:prstGeom prst="rect">
            <a:avLst/>
          </a:prstGeom>
        </p:spPr>
        <p:txBody>
          <a:bodyPr>
            <a:spAutoFit/>
          </a:bodyPr>
          <a:lstStyle/>
          <a:p>
            <a:pPr indent="450000" algn="just"/>
            <a:r>
              <a:rPr lang="uk-UA" sz="2000" dirty="0" smtClean="0"/>
              <a:t>Прийнято  вважати, що перший у світі водопровід належить до І</a:t>
            </a:r>
            <a:r>
              <a:rPr lang="en-US" sz="2000" dirty="0" smtClean="0"/>
              <a:t>V</a:t>
            </a:r>
            <a:r>
              <a:rPr lang="uk-UA" sz="2000" dirty="0" smtClean="0"/>
              <a:t>століття до нашої ери. То був </a:t>
            </a:r>
            <a:r>
              <a:rPr lang="uk-UA" sz="2000" dirty="0" err="1" smtClean="0"/>
              <a:t>Аппіїв</a:t>
            </a:r>
            <a:r>
              <a:rPr lang="uk-UA" sz="2000" dirty="0" smtClean="0"/>
              <a:t> водопровід, за сімнадцять кілометрів від Риму. Первісні водопроводи були тільки підземними й прокладали їх гончарними трубами. Пізніше з’явилися і наземні водопроводи – акведуки, їх будували з каменю і свинцевих труб</a:t>
            </a:r>
            <a:endParaRPr lang="uk-UA" sz="2000" dirty="0"/>
          </a:p>
        </p:txBody>
      </p:sp>
      <p:pic>
        <p:nvPicPr>
          <p:cNvPr id="9218" name="Picture 2" descr="Результат пошуку зображень за запитом &quot;давні водопроводи риму&quot;"/>
          <p:cNvPicPr>
            <a:picLocks noChangeAspect="1" noChangeArrowheads="1"/>
          </p:cNvPicPr>
          <p:nvPr/>
        </p:nvPicPr>
        <p:blipFill>
          <a:blip r:embed="rId4" cstate="print"/>
          <a:srcRect r="3514"/>
          <a:stretch>
            <a:fillRect/>
          </a:stretch>
        </p:blipFill>
        <p:spPr bwMode="auto">
          <a:xfrm>
            <a:off x="257944" y="3717032"/>
            <a:ext cx="3954016" cy="28575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1518</TotalTime>
  <Words>1388</Words>
  <Application>Microsoft Office PowerPoint</Application>
  <PresentationFormat>Экран (4:3)</PresentationFormat>
  <Paragraphs>103</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Андрей</dc:creator>
  <cp:lastModifiedBy>Андрей</cp:lastModifiedBy>
  <cp:revision>140</cp:revision>
  <dcterms:created xsi:type="dcterms:W3CDTF">2017-02-02T12:11:14Z</dcterms:created>
  <dcterms:modified xsi:type="dcterms:W3CDTF">2017-02-05T17:25:59Z</dcterms:modified>
</cp:coreProperties>
</file>