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8" r:id="rId3"/>
    <p:sldId id="279" r:id="rId4"/>
    <p:sldId id="281" r:id="rId5"/>
    <p:sldId id="282" r:id="rId6"/>
    <p:sldId id="257" r:id="rId7"/>
    <p:sldId id="272" r:id="rId8"/>
    <p:sldId id="258" r:id="rId9"/>
    <p:sldId id="273" r:id="rId10"/>
    <p:sldId id="259" r:id="rId11"/>
    <p:sldId id="260" r:id="rId12"/>
    <p:sldId id="283" r:id="rId13"/>
    <p:sldId id="261" r:id="rId14"/>
    <p:sldId id="262" r:id="rId15"/>
    <p:sldId id="284" r:id="rId16"/>
    <p:sldId id="263" r:id="rId17"/>
    <p:sldId id="285" r:id="rId18"/>
    <p:sldId id="265" r:id="rId19"/>
    <p:sldId id="275" r:id="rId20"/>
    <p:sldId id="286" r:id="rId21"/>
    <p:sldId id="288" r:id="rId22"/>
    <p:sldId id="28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4624" autoAdjust="0"/>
  </p:normalViewPr>
  <p:slideViewPr>
    <p:cSldViewPr>
      <p:cViewPr>
        <p:scale>
          <a:sx n="70" d="100"/>
          <a:sy n="70" d="100"/>
        </p:scale>
        <p:origin x="-139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D7D95-A62E-4567-86CD-0DD2656D47CA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4C51ECD-94EC-46D0-9D1D-1B9327D540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D7D95-A62E-4567-86CD-0DD2656D47CA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1ECD-94EC-46D0-9D1D-1B9327D54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D7D95-A62E-4567-86CD-0DD2656D47CA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1ECD-94EC-46D0-9D1D-1B9327D54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DBD7D95-A62E-4567-86CD-0DD2656D47CA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54C51ECD-94EC-46D0-9D1D-1B9327D540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D7D95-A62E-4567-86CD-0DD2656D47CA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1ECD-94EC-46D0-9D1D-1B9327D540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D7D95-A62E-4567-86CD-0DD2656D47CA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1ECD-94EC-46D0-9D1D-1B9327D540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1ECD-94EC-46D0-9D1D-1B9327D540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D7D95-A62E-4567-86CD-0DD2656D47CA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D7D95-A62E-4567-86CD-0DD2656D47CA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1ECD-94EC-46D0-9D1D-1B9327D540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D7D95-A62E-4567-86CD-0DD2656D47CA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1ECD-94EC-46D0-9D1D-1B9327D540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DBD7D95-A62E-4567-86CD-0DD2656D47CA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4C51ECD-94EC-46D0-9D1D-1B9327D540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D7D95-A62E-4567-86CD-0DD2656D47CA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4C51ECD-94EC-46D0-9D1D-1B9327D540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DBD7D95-A62E-4567-86CD-0DD2656D47CA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54C51ECD-94EC-46D0-9D1D-1B9327D5401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736" y="1628800"/>
            <a:ext cx="51845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З історії відкриття періодичної системи хімічних елементів</a:t>
            </a:r>
            <a:endParaRPr lang="uk-UA" sz="36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39952" y="4082296"/>
            <a:ext cx="48965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Робота учителя хімії </a:t>
            </a:r>
          </a:p>
          <a:p>
            <a:pPr algn="ctr">
              <a:spcBef>
                <a:spcPts val="0"/>
              </a:spcBef>
              <a:defRPr/>
            </a:pPr>
            <a:r>
              <a:rPr lang="uk-UA" sz="24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Іваньківської</a:t>
            </a:r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загальноосвітньої школи І-ІІІ ступенів </a:t>
            </a:r>
            <a:r>
              <a:rPr lang="uk-UA" sz="24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Маньківської</a:t>
            </a:r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районної ради Черкаської області</a:t>
            </a:r>
          </a:p>
          <a:p>
            <a:pPr algn="ctr">
              <a:spcBef>
                <a:spcPts val="0"/>
              </a:spcBef>
              <a:defRPr/>
            </a:pPr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Дубини Наталії Миколаївни</a:t>
            </a:r>
            <a:endParaRPr lang="ru-RU" sz="2400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5373216"/>
            <a:ext cx="82809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uk-UA" sz="20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Таблиця хімічних елементів Антуана Лавуазьє 1789 </a:t>
            </a:r>
            <a:r>
              <a:rPr lang="uk-UA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року, до складу якої вчений включив 33 старих і нових, на його думку, назв елементів, а насправді речовин, до яких він зарахував ще й світло і теплець</a:t>
            </a:r>
            <a:endParaRPr lang="ru-RU" sz="20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244301"/>
            <a:ext cx="4608512" cy="512891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260648"/>
            <a:ext cx="4320480" cy="386284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755576" y="4221088"/>
            <a:ext cx="784887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“Таблиця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відносної ваги найдрібніших часток газоподібних та інших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тіл”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Джона </a:t>
            </a:r>
            <a:r>
              <a:rPr kumimoji="0" lang="uk-UA" sz="2000" b="0" i="0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Дальтона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1808 року.</a:t>
            </a:r>
            <a:r>
              <a:rPr kumimoji="0" lang="uk-UA" sz="2000" b="0" i="0" u="none" strike="noStrike" cap="none" normalizeH="0" dirty="0" smtClean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Таблиця містила не лише елементи та їх символи, а й атомні маси. </a:t>
            </a:r>
            <a:r>
              <a:rPr lang="uk-UA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Елемент позначався своїм символом, а сполука — символами елементів, які входили до неї. Це має велике значення, адже означає, що хімія, крім практичних, отримала ще й теоретичні засади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Картинки по запросу тріади деберейнера"/>
          <p:cNvPicPr>
            <a:picLocks noChangeAspect="1" noChangeArrowheads="1"/>
          </p:cNvPicPr>
          <p:nvPr/>
        </p:nvPicPr>
        <p:blipFill>
          <a:blip r:embed="rId2" cstate="print"/>
          <a:srcRect r="1624" b="12584"/>
          <a:stretch>
            <a:fillRect/>
          </a:stretch>
        </p:blipFill>
        <p:spPr bwMode="auto">
          <a:xfrm>
            <a:off x="1043608" y="980728"/>
            <a:ext cx="7272808" cy="259228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51520" y="3789040"/>
            <a:ext cx="86409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uk-UA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Йоганн </a:t>
            </a:r>
            <a:r>
              <a:rPr lang="uk-UA" sz="20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Деберейнер</a:t>
            </a:r>
            <a:r>
              <a:rPr lang="uk-UA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— перший учений, якому вдалося встановити деякі закономірності у властивостях хімічних елементів. Проаналізувавши відомі на той час хімічні елементи, він вказав на наявність сімейств елементів, які містили на той час по три елементи (тріади). Також учений помітив, що в рамках цих тріад відносна атомна маса середнього елемента приблизно дорівнює середньому арифметичному мас першого й третього</a:t>
            </a:r>
            <a:endParaRPr lang="uk-UA" sz="20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627784" y="260648"/>
            <a:ext cx="40687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2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“Тріади</a:t>
            </a:r>
            <a:r>
              <a:rPr lang="uk-UA" sz="32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Деберейнера”</a:t>
            </a:r>
            <a:endParaRPr lang="uk-UA" sz="3200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375617"/>
            <a:ext cx="5256584" cy="423165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115616" y="4653136"/>
            <a:ext cx="741682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uk-UA" sz="2000" dirty="0" err="1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“Телурична</a:t>
            </a:r>
            <a:r>
              <a:rPr lang="uk-UA" sz="20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err="1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спіраль”</a:t>
            </a:r>
            <a:r>
              <a:rPr lang="uk-UA" sz="20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err="1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Александра</a:t>
            </a:r>
            <a:r>
              <a:rPr lang="uk-UA" sz="20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де </a:t>
            </a:r>
            <a:r>
              <a:rPr lang="uk-UA" sz="2000" dirty="0" err="1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Шанкрутуа</a:t>
            </a:r>
            <a:r>
              <a:rPr lang="uk-UA" sz="20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1862 </a:t>
            </a:r>
            <a:r>
              <a:rPr lang="uk-UA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року. </a:t>
            </a:r>
            <a:r>
              <a:rPr lang="uk-UA" sz="20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Шанкрутуа</a:t>
            </a:r>
            <a:r>
              <a:rPr lang="uk-UA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став першим, хто скористався атомними масами для створення періодичної системи. 1862 року він спірально розташував хімічні елементи навколо уявного вертикального циліндру за зростанням їхніх атомних мас</a:t>
            </a:r>
            <a:endParaRPr lang="ru-RU" sz="20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092275"/>
            <a:ext cx="7657582" cy="219270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95536" y="260648"/>
            <a:ext cx="86044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Таблиця хімічних елементів Джона </a:t>
            </a:r>
            <a:r>
              <a:rPr lang="uk-UA" sz="2800" dirty="0" err="1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Ньюлендса</a:t>
            </a:r>
            <a:r>
              <a:rPr lang="uk-UA" sz="28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1864 </a:t>
            </a:r>
            <a:r>
              <a:rPr lang="uk-UA" sz="28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р.</a:t>
            </a:r>
            <a:endParaRPr lang="ru-RU" sz="28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3486487"/>
            <a:ext cx="849694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/>
            <a:r>
              <a:rPr lang="uk-UA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1864 р. англійський хімік Джон  </a:t>
            </a:r>
            <a:r>
              <a:rPr lang="uk-UA" sz="20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Ньюлендс</a:t>
            </a:r>
            <a:r>
              <a:rPr lang="uk-UA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розташував елементи за зростанням їхніх атомних мас вертикальними стовпцями по сім елементів у стовпці. Склавши такий  перелік елементів, він виявив, що подібні елементи потрапляють у ті самі горизонтальні ряди. У відповідному ряду можна було знайти кожну із трьох тріад </a:t>
            </a:r>
            <a:r>
              <a:rPr lang="uk-UA" sz="20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Деберейнера</a:t>
            </a:r>
            <a:endParaRPr lang="uk-UA" sz="20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encrypted-tbn0.gstatic.com/images?q=tbn:ANd9GcSwih-LG6sR1rhII5H6cSqtj76uz4UqTT_p-4GPlCXeKIyCfprJy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340767"/>
            <a:ext cx="6408712" cy="322463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11560" y="260649"/>
            <a:ext cx="85689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“Правило</a:t>
            </a:r>
            <a:r>
              <a:rPr lang="uk-UA" sz="32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октав”</a:t>
            </a:r>
            <a:r>
              <a:rPr lang="uk-UA" sz="32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Джона </a:t>
            </a:r>
            <a:r>
              <a:rPr lang="uk-UA" sz="32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Ньюдленса</a:t>
            </a:r>
            <a:r>
              <a:rPr lang="uk-UA" sz="32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1865 року</a:t>
            </a:r>
            <a:endParaRPr lang="ru-RU" sz="32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75656" y="4725144"/>
            <a:ext cx="66967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uk-UA" sz="24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Ньюлендс</a:t>
            </a:r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назвав відкриту ним закономірність законом октав, тому що кожен восьмий елемент мав властивості, подібні до властивостей перших, </a:t>
            </a:r>
            <a:r>
              <a:rPr lang="uk-UA" sz="24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дев</a:t>
            </a:r>
            <a:r>
              <a:rPr lang="en-US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ятий</a:t>
            </a:r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 - другого тощо, що нагадало йому ноти</a:t>
            </a:r>
            <a:endParaRPr lang="uk-UA" sz="24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412776"/>
            <a:ext cx="7762124" cy="30500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483768" y="332656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28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Таблиця хімічних елементів Юліуса </a:t>
            </a:r>
            <a:r>
              <a:rPr lang="uk-UA" sz="28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Мейєра</a:t>
            </a:r>
            <a:r>
              <a:rPr lang="uk-UA" sz="28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1862 року</a:t>
            </a:r>
            <a:endParaRPr lang="ru-RU" sz="28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4653136"/>
            <a:ext cx="871296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000" algn="just"/>
            <a:r>
              <a:rPr lang="uk-UA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1864 році німецький хімік Юліус </a:t>
            </a:r>
            <a:r>
              <a:rPr lang="uk-UA" sz="20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Мейєр</a:t>
            </a:r>
            <a:r>
              <a:rPr lang="uk-UA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створив таблицю, яка складалася з 42 елементів, що розташовані за зростанням атомних мас і відповідно до валентностей елементів. За допомогою графіка залежності атомних об</a:t>
            </a:r>
            <a:r>
              <a:rPr lang="en-US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0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ємів</a:t>
            </a:r>
            <a:r>
              <a:rPr lang="uk-UA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від атомних мас </a:t>
            </a:r>
            <a:r>
              <a:rPr lang="uk-UA" sz="20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Мейєр</a:t>
            </a:r>
            <a:r>
              <a:rPr lang="uk-UA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показав, що останні періоди довші за перші і, відповідно, закон октав </a:t>
            </a:r>
            <a:r>
              <a:rPr lang="uk-UA" sz="20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Ньюлендса</a:t>
            </a:r>
            <a:r>
              <a:rPr lang="uk-UA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не виконується</a:t>
            </a:r>
            <a:endParaRPr lang="uk-UA" sz="20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620688"/>
            <a:ext cx="8211748" cy="377130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331640" y="4653136"/>
            <a:ext cx="70567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Таблиця хімічних елементів Юліуса </a:t>
            </a:r>
            <a:r>
              <a:rPr lang="uk-UA" sz="24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Мейєра</a:t>
            </a:r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1870 року, яка схожа на ту, що рік тому видав                Д.І. Менделєєв </a:t>
            </a:r>
            <a:endParaRPr lang="ru-RU" sz="24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76672"/>
            <a:ext cx="8364567" cy="47525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0" y="5486455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Періодична система хімічних елементів Д.І.Менделєєва 1869 року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accent3">
                  <a:lumMod val="60000"/>
                  <a:lumOff val="4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332656"/>
            <a:ext cx="6552728" cy="51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403648" y="5805264"/>
            <a:ext cx="7416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Одне з видань періодичної системи Д.І.</a:t>
            </a:r>
            <a:r>
              <a:rPr lang="uk-UA" sz="24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Менделеєва</a:t>
            </a:r>
            <a:endParaRPr lang="ru-RU" sz="24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7584" y="476672"/>
            <a:ext cx="7560840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Актуальність теми:</a:t>
            </a:r>
          </a:p>
          <a:p>
            <a:pPr algn="just"/>
            <a:r>
              <a:rPr lang="uk-UA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періодичну систему хімічних елементів часто називають просто таблицею Менделєєва.  За однією з версій вчений відкривав свій закон протягом двадцяти п’яти років; за другою – відкрив його досить швидко, коли почав писати підручник; за третьою – взагалі не відкривав, а просто побачив його у сні.  Але невже таке важливе для хімії і природознавства загалом відкриття завдячує звичайному випадку: випадково наснилося одній людині? А як же було насправді?</a:t>
            </a:r>
          </a:p>
          <a:p>
            <a:endParaRPr lang="en-US" sz="2800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Мета проекту:</a:t>
            </a:r>
          </a:p>
          <a:p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дослідити історію відкриття періодичного закону та періодичної системи хімічних елементів</a:t>
            </a:r>
            <a:endParaRPr lang="uk-UA" sz="24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87624" y="5013176"/>
            <a:ext cx="67687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uk-UA" sz="20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Довга форма періодичної системи хімічних </a:t>
            </a:r>
            <a:r>
              <a:rPr lang="uk-UA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елементів. Універсальна і офіційно затверджена </a:t>
            </a:r>
            <a:r>
              <a:rPr lang="en-US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IUPAC </a:t>
            </a:r>
            <a:r>
              <a:rPr lang="uk-UA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форма періодичної системи, що складається з 18 груп і 7періодів</a:t>
            </a:r>
            <a:endParaRPr lang="ru-RU" sz="20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Періодична таблиця хімічних елементів 20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68" y="404664"/>
            <a:ext cx="8559112" cy="45933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980728"/>
            <a:ext cx="7848872" cy="3739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uk-UA" sz="36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Висновок</a:t>
            </a:r>
          </a:p>
          <a:p>
            <a:pPr indent="450000" algn="just">
              <a:spcAft>
                <a:spcPts val="600"/>
              </a:spcAft>
            </a:pPr>
            <a:r>
              <a:rPr lang="uk-UA" sz="28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Прагнення створити нові варіанти періодичної системи корисне для хімічної науки, оскільки дозволяє ширше розкрити ідеї періодичності. Невдачі під час спроб створити досконалу систему, яка б відповідала на всі питання хіміків, спонукають до глибшого вивчення хімічних закономірностей</a:t>
            </a:r>
            <a:endParaRPr lang="uk-UA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404664"/>
            <a:ext cx="828092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Список використаних джерел:</a:t>
            </a:r>
          </a:p>
          <a:p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uk-UA" sz="24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Інтернет-ресурси</a:t>
            </a:r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400" u="sng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http://narodna-osvita.com.ua/4724--4-persh-sprobi-klasifkacyi-hmchnih-elementv.html</a:t>
            </a:r>
            <a:endParaRPr lang="uk-UA" sz="2400" u="sng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u="sng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https://scienceukraine.com/allnews/physics-and-tech/energy-resources/onovleno-periodychnu-tablytsiu-khimichnykh-elementiv</a:t>
            </a:r>
            <a:endParaRPr lang="uk-UA" sz="2400" u="sng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u="sng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http://subject.com.ua/lesson/chemistry/8klas/43.html</a:t>
            </a:r>
            <a:endParaRPr lang="uk-UA" sz="2400" u="sng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Література:</a:t>
            </a:r>
          </a:p>
          <a:p>
            <a:r>
              <a:rPr lang="uk-UA" sz="24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Нікішова</a:t>
            </a:r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К. Таблиця не однієї людини// Колосок. – 2015. - №6. – С. 2-9.</a:t>
            </a:r>
          </a:p>
          <a:p>
            <a:r>
              <a:rPr lang="uk-UA" sz="24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Нікішова</a:t>
            </a:r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К. Таблиця не однієї людини// Колосок. – 2015. - №7. - С. 10-19.</a:t>
            </a:r>
          </a:p>
          <a:p>
            <a:r>
              <a:rPr lang="uk-UA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20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9552" y="219407"/>
            <a:ext cx="7992888" cy="7602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Завдання проекту:</a:t>
            </a:r>
          </a:p>
          <a:p>
            <a:pPr>
              <a:buFont typeface="Arial" pitchFamily="34" charset="0"/>
              <a:buChar char="•"/>
            </a:pPr>
            <a:r>
              <a:rPr lang="uk-UA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виявити різні способи класифікації хімічних елементів на різних етапах розвитку хімічної науки</a:t>
            </a:r>
          </a:p>
          <a:p>
            <a:pPr lvl="0">
              <a:buFont typeface="Arial" pitchFamily="34" charset="0"/>
              <a:buChar char="•"/>
            </a:pPr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дослідити особистий внесок Д.І.Менделєєва в створенні періодичної системи хімічних елементів</a:t>
            </a:r>
          </a:p>
          <a:p>
            <a:endParaRPr lang="uk-UA" sz="3200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Предмет дослідження:</a:t>
            </a:r>
          </a:p>
          <a:p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еволюція уявлень щодо періодичної системи хімічних елементів</a:t>
            </a:r>
          </a:p>
          <a:p>
            <a:endParaRPr lang="uk-UA" sz="2400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Опис проекту:</a:t>
            </a:r>
          </a:p>
          <a:p>
            <a:pPr>
              <a:buFont typeface="Arial" pitchFamily="34" charset="0"/>
              <a:buChar char="•"/>
            </a:pPr>
            <a:r>
              <a:rPr lang="uk-UA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метою діяльності – інформаційний</a:t>
            </a:r>
          </a:p>
          <a:p>
            <a:pPr>
              <a:buFont typeface="Arial" pitchFamily="34" charset="0"/>
              <a:buChar char="•"/>
            </a:pPr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за кількістю учасників – груповий</a:t>
            </a:r>
          </a:p>
          <a:p>
            <a:pPr>
              <a:buFont typeface="Arial" pitchFamily="34" charset="0"/>
              <a:buChar char="•"/>
            </a:pPr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за тривалістю підготовки – короткотривалий</a:t>
            </a:r>
          </a:p>
          <a:p>
            <a:pPr lvl="0"/>
            <a:endParaRPr lang="uk-UA" sz="2000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uk-UA" sz="2000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uk-UA" sz="2000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uk-UA" sz="2000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uk-UA" sz="2000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20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67744" y="188640"/>
            <a:ext cx="504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 роботи над проектом</a:t>
            </a:r>
            <a:endParaRPr lang="uk-UA" sz="32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Блок-схема: знак завершения 32"/>
          <p:cNvSpPr/>
          <p:nvPr/>
        </p:nvSpPr>
        <p:spPr>
          <a:xfrm>
            <a:off x="2051720" y="1149896"/>
            <a:ext cx="5087416" cy="1126976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4" name="Блок-схема: знак завершения 33"/>
          <p:cNvSpPr/>
          <p:nvPr/>
        </p:nvSpPr>
        <p:spPr>
          <a:xfrm>
            <a:off x="2051720" y="2302024"/>
            <a:ext cx="5087416" cy="1126976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Пошуковий</a:t>
            </a:r>
            <a:r>
              <a:rPr lang="ru-RU" sz="2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ru-RU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збір</a:t>
            </a:r>
            <a:r>
              <a:rPr lang="ru-RU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аналіз</a:t>
            </a:r>
            <a:r>
              <a:rPr lang="ru-RU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систематизація</a:t>
            </a:r>
            <a:r>
              <a:rPr lang="ru-RU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інформації</a:t>
            </a:r>
            <a:r>
              <a:rPr lang="ru-RU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обговорення</a:t>
            </a:r>
            <a:r>
              <a:rPr lang="ru-RU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інформації</a:t>
            </a:r>
            <a:r>
              <a:rPr lang="ru-RU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0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Блок-схема: знак завершения 34"/>
          <p:cNvSpPr/>
          <p:nvPr/>
        </p:nvSpPr>
        <p:spPr>
          <a:xfrm>
            <a:off x="2123728" y="3454152"/>
            <a:ext cx="5087416" cy="1126976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Підсумковий</a:t>
            </a:r>
            <a:r>
              <a:rPr lang="ru-RU" sz="2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ru-RU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оформлення</a:t>
            </a:r>
            <a:r>
              <a:rPr lang="ru-RU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результатів</a:t>
            </a:r>
            <a:r>
              <a:rPr lang="ru-RU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0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Блок-схема: знак завершения 35"/>
          <p:cNvSpPr/>
          <p:nvPr/>
        </p:nvSpPr>
        <p:spPr>
          <a:xfrm>
            <a:off x="2123728" y="4581128"/>
            <a:ext cx="5087416" cy="1126976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Презентація</a:t>
            </a:r>
            <a:endParaRPr lang="ru-RU" sz="2000" b="1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339752" y="1268760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000" b="1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Органіційно-підготовчий</a:t>
            </a:r>
            <a:endParaRPr lang="ru-RU" sz="2000" b="1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визначення</a:t>
            </a:r>
            <a:r>
              <a:rPr lang="ru-RU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мети, </a:t>
            </a:r>
            <a:r>
              <a:rPr lang="ru-RU" sz="20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завдань</a:t>
            </a:r>
            <a:r>
              <a:rPr lang="ru-RU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плану </a:t>
            </a:r>
            <a:r>
              <a:rPr lang="ru-RU" sz="20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0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683974"/>
            <a:ext cx="8280920" cy="821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Очікувані результати:</a:t>
            </a:r>
          </a:p>
          <a:p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поглибити знання про спроби класифікації хімічних елементів</a:t>
            </a:r>
          </a:p>
          <a:p>
            <a:endParaRPr lang="uk-UA" sz="2400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Практичне значення:</a:t>
            </a:r>
          </a:p>
          <a:p>
            <a:pPr algn="just"/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досліджений матеріал може бути використаний учнями та вчителями при роботі над темою «Періодичний закон та періодична система хімічних елементів», на позакласних заходах</a:t>
            </a:r>
          </a:p>
          <a:p>
            <a:endParaRPr lang="uk-UA" sz="2400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Кінцевий результат роботи: </a:t>
            </a:r>
          </a:p>
          <a:p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мультимедійна презентація</a:t>
            </a:r>
          </a:p>
          <a:p>
            <a:endParaRPr lang="uk-UA" sz="2400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3200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3200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3200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3200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3200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32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404664"/>
            <a:ext cx="4680520" cy="49900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043608" y="5445224"/>
            <a:ext cx="74888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uk-UA" sz="20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Таблиця хімічних і філософських зображень з книги </a:t>
            </a:r>
            <a:r>
              <a:rPr lang="uk-UA" sz="2000" dirty="0" err="1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Василія</a:t>
            </a:r>
            <a:r>
              <a:rPr lang="uk-UA" sz="20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Валентина </a:t>
            </a:r>
            <a:r>
              <a:rPr lang="uk-UA" sz="2000" dirty="0" err="1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“The</a:t>
            </a:r>
            <a:r>
              <a:rPr lang="uk-UA" sz="20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err="1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Last</a:t>
            </a:r>
            <a:r>
              <a:rPr lang="uk-UA" sz="20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err="1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Will</a:t>
            </a:r>
            <a:r>
              <a:rPr lang="uk-UA" sz="20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err="1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uk-UA" sz="20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err="1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Testament”</a:t>
            </a:r>
            <a:r>
              <a:rPr lang="uk-UA" sz="20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1670 року, де можна знайти символи планет, які відповідають металам </a:t>
            </a:r>
            <a:endParaRPr lang="ru-RU" sz="20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upload.wikimedia.org/wikipedia/commons/thumb/e/ee/Affinity-table.jpg/500px-Affinity-tab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414457"/>
            <a:ext cx="6840760" cy="453708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115616" y="5013176"/>
            <a:ext cx="734481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uk-UA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Таблиця </a:t>
            </a:r>
            <a:r>
              <a:rPr lang="uk-UA" sz="20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афінності</a:t>
            </a:r>
            <a:r>
              <a:rPr lang="uk-UA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(спорідненості) Етьєна </a:t>
            </a:r>
            <a:r>
              <a:rPr lang="uk-UA" sz="20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Жофруа</a:t>
            </a:r>
            <a:r>
              <a:rPr lang="uk-UA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1718 року. Уперше здійснена спроба впорядкувати хімічні речовини відповідно до їх хімічних властивостей: під речовиною, наведеною у верхній комірці, автор розташував речовини, які з нею реагують</a:t>
            </a:r>
            <a:endParaRPr lang="ru-RU" sz="20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411694"/>
            <a:ext cx="7483518" cy="474549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259632" y="5229200"/>
            <a:ext cx="66967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uk-UA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Таблиця </a:t>
            </a:r>
            <a:r>
              <a:rPr lang="uk-UA" sz="20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ступеню спорідненості речовин </a:t>
            </a:r>
            <a:r>
              <a:rPr lang="uk-UA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шведського хіміка </a:t>
            </a:r>
            <a:r>
              <a:rPr lang="uk-UA" sz="20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Торберна</a:t>
            </a:r>
            <a:r>
              <a:rPr lang="uk-UA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err="1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Бергмана</a:t>
            </a:r>
            <a:r>
              <a:rPr lang="uk-UA" sz="2000" dirty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1775 </a:t>
            </a:r>
            <a:r>
              <a:rPr lang="uk-UA" sz="2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року. Цією таблицею хіміки користувалися ще досить довго після смерті її автора </a:t>
            </a:r>
            <a:endParaRPr lang="ru-RU" sz="20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s://s-media-cache-ak0.pinimg.com/564x/d8/a4/98/d8a498d2a037b512dd780247e8367b3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318495"/>
            <a:ext cx="5904656" cy="563078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115616" y="5909210"/>
            <a:ext cx="74331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“Алхімічна</a:t>
            </a:r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схема </a:t>
            </a:r>
            <a:r>
              <a:rPr lang="uk-UA" sz="24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спорідненості”</a:t>
            </a:r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Дені</a:t>
            </a:r>
            <a:r>
              <a:rPr lang="uk-UA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Дідро 1778 року</a:t>
            </a:r>
            <a:endParaRPr lang="ru-RU" sz="24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1429</TotalTime>
  <Words>885</Words>
  <Application>Microsoft Office PowerPoint</Application>
  <PresentationFormat>Экран (4:3)</PresentationFormat>
  <Paragraphs>75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Бумажная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</dc:creator>
  <cp:lastModifiedBy>Андрей</cp:lastModifiedBy>
  <cp:revision>139</cp:revision>
  <dcterms:created xsi:type="dcterms:W3CDTF">2016-08-04T06:47:39Z</dcterms:created>
  <dcterms:modified xsi:type="dcterms:W3CDTF">2017-02-07T17:42:22Z</dcterms:modified>
</cp:coreProperties>
</file>