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1" r:id="rId5"/>
    <p:sldId id="262" r:id="rId6"/>
    <p:sldId id="296" r:id="rId7"/>
    <p:sldId id="291" r:id="rId8"/>
    <p:sldId id="29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93" r:id="rId26"/>
    <p:sldId id="295" r:id="rId27"/>
    <p:sldId id="294" r:id="rId28"/>
    <p:sldId id="279" r:id="rId29"/>
    <p:sldId id="280" r:id="rId30"/>
    <p:sldId id="281" r:id="rId31"/>
    <p:sldId id="282" r:id="rId32"/>
    <p:sldId id="283" r:id="rId33"/>
    <p:sldId id="297" r:id="rId34"/>
    <p:sldId id="286" r:id="rId3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56" autoAdjust="0"/>
    <p:restoredTop sz="86380" autoAdjust="0"/>
  </p:normalViewPr>
  <p:slideViewPr>
    <p:cSldViewPr>
      <p:cViewPr>
        <p:scale>
          <a:sx n="60" d="100"/>
          <a:sy n="60" d="100"/>
        </p:scale>
        <p:origin x="-1536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3068A2-40FB-486D-8652-54774B0F0FAB}" type="datetimeFigureOut">
              <a:rPr lang="uk-UA" smtClean="0"/>
              <a:pPr/>
              <a:t>05.02.2017</a:t>
            </a:fld>
            <a:endParaRPr lang="uk-UA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CB8E6-7C98-4180-98F8-E22F1062466F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3068A2-40FB-486D-8652-54774B0F0FAB}" type="datetimeFigureOut">
              <a:rPr lang="uk-UA" smtClean="0"/>
              <a:pPr/>
              <a:t>05.02.2017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CB8E6-7C98-4180-98F8-E22F1062466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3068A2-40FB-486D-8652-54774B0F0FAB}" type="datetimeFigureOut">
              <a:rPr lang="uk-UA" smtClean="0"/>
              <a:pPr/>
              <a:t>05.02.2017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CB8E6-7C98-4180-98F8-E22F1062466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3068A2-40FB-486D-8652-54774B0F0FAB}" type="datetimeFigureOut">
              <a:rPr lang="uk-UA" smtClean="0"/>
              <a:pPr/>
              <a:t>05.02.2017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CB8E6-7C98-4180-98F8-E22F1062466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3068A2-40FB-486D-8652-54774B0F0FAB}" type="datetimeFigureOut">
              <a:rPr lang="uk-UA" smtClean="0"/>
              <a:pPr/>
              <a:t>05.02.2017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CB8E6-7C98-4180-98F8-E22F1062466F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3068A2-40FB-486D-8652-54774B0F0FAB}" type="datetimeFigureOut">
              <a:rPr lang="uk-UA" smtClean="0"/>
              <a:pPr/>
              <a:t>05.02.2017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CB8E6-7C98-4180-98F8-E22F1062466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3068A2-40FB-486D-8652-54774B0F0FAB}" type="datetimeFigureOut">
              <a:rPr lang="uk-UA" smtClean="0"/>
              <a:pPr/>
              <a:t>05.02.2017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CB8E6-7C98-4180-98F8-E22F1062466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3068A2-40FB-486D-8652-54774B0F0FAB}" type="datetimeFigureOut">
              <a:rPr lang="uk-UA" smtClean="0"/>
              <a:pPr/>
              <a:t>05.02.2017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CB8E6-7C98-4180-98F8-E22F1062466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3068A2-40FB-486D-8652-54774B0F0FAB}" type="datetimeFigureOut">
              <a:rPr lang="uk-UA" smtClean="0"/>
              <a:pPr/>
              <a:t>05.02.2017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CB8E6-7C98-4180-98F8-E22F1062466F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3068A2-40FB-486D-8652-54774B0F0FAB}" type="datetimeFigureOut">
              <a:rPr lang="uk-UA" smtClean="0"/>
              <a:pPr/>
              <a:t>05.02.2017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CB8E6-7C98-4180-98F8-E22F1062466F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3068A2-40FB-486D-8652-54774B0F0FAB}" type="datetimeFigureOut">
              <a:rPr lang="uk-UA" smtClean="0"/>
              <a:pPr/>
              <a:t>05.02.2017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3CB8E6-7C98-4180-98F8-E22F1062466F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C3068A2-40FB-486D-8652-54774B0F0FAB}" type="datetimeFigureOut">
              <a:rPr lang="uk-UA" smtClean="0"/>
              <a:pPr/>
              <a:t>05.02.2017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43CB8E6-7C98-4180-98F8-E22F1062466F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ewellery.org.ua/" TargetMode="External"/><Relationship Id="rId2" Type="http://schemas.openxmlformats.org/officeDocument/2006/relationships/hyperlink" Target="https://uk.wikipedia.org/wiki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kamnu.com.ua/" TargetMode="External"/><Relationship Id="rId4" Type="http://schemas.openxmlformats.org/officeDocument/2006/relationships/hyperlink" Target="http://www.catalogmineralov.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7704" y="908720"/>
            <a:ext cx="8316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ХІМІЧНИЙ СКЛАД І  ВИКОРИСТАННЯ МІНЕРАЛІВ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55976" y="3573016"/>
            <a:ext cx="48245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Робота учителя хімії </a:t>
            </a:r>
          </a:p>
          <a:p>
            <a:pPr algn="ctr">
              <a:spcBef>
                <a:spcPts val="0"/>
              </a:spcBef>
              <a:defRPr/>
            </a:pPr>
            <a:r>
              <a:rPr lang="uk-UA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Іваньківської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загальноосвітньої школи І-ІІІ ступенів </a:t>
            </a:r>
            <a:r>
              <a:rPr lang="uk-UA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  <a:p>
            <a:pPr algn="ctr">
              <a:spcBef>
                <a:spcPts val="0"/>
              </a:spcBef>
              <a:defRPr/>
            </a:pP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Дубини Наталії Миколаївни</a:t>
            </a:r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708920"/>
            <a:ext cx="3383349" cy="332048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Результат пошуку зображень за запитом &quot;мінерал залізо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933056"/>
            <a:ext cx="3434558" cy="2582789"/>
          </a:xfrm>
          <a:prstGeom prst="rect">
            <a:avLst/>
          </a:prstGeom>
          <a:noFill/>
        </p:spPr>
      </p:pic>
      <p:sp>
        <p:nvSpPr>
          <p:cNvPr id="29700" name="AutoShape 4" descr="Результат пошуку зображень за запитом &quot;мінерал мід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9702" name="AutoShape 6" descr="Результат пошуку зображень за запитом &quot;мінерал мід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9706" name="Picture 10" descr="Результат пошуку зображень за запитом &quot;мінерал мідь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548680"/>
            <a:ext cx="3240360" cy="305669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292080" y="332656"/>
            <a:ext cx="331236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Мідь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Cu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лектропромисловість 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(кабелі, електротехнічні шини, трансформаторна обмотка), машинобудування, будівельна промисловість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2120" y="3841884"/>
            <a:ext cx="1577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Залізо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128" y="4653136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Практичного застосування нині не має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Результат пошуку зображень за запитом &quot;мінерал графіт&quot;"/>
          <p:cNvPicPr>
            <a:picLocks noChangeAspect="1" noChangeArrowheads="1"/>
          </p:cNvPicPr>
          <p:nvPr/>
        </p:nvPicPr>
        <p:blipFill>
          <a:blip r:embed="rId2" cstate="print"/>
          <a:srcRect t="5000"/>
          <a:stretch>
            <a:fillRect/>
          </a:stretch>
        </p:blipFill>
        <p:spPr bwMode="auto">
          <a:xfrm>
            <a:off x="1043608" y="620688"/>
            <a:ext cx="4008871" cy="27363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07904" y="44624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Самородні неметали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Результат пошуку зображень за запитом &quot;мінерал алмаз&quot;"/>
          <p:cNvPicPr>
            <a:picLocks noChangeAspect="1" noChangeArrowheads="1"/>
          </p:cNvPicPr>
          <p:nvPr/>
        </p:nvPicPr>
        <p:blipFill>
          <a:blip r:embed="rId3" cstate="print"/>
          <a:srcRect t="9450" b="4330"/>
          <a:stretch>
            <a:fillRect/>
          </a:stretch>
        </p:blipFill>
        <p:spPr bwMode="auto">
          <a:xfrm>
            <a:off x="1043608" y="3429000"/>
            <a:ext cx="4032448" cy="328498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76056" y="548680"/>
            <a:ext cx="388843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Графіт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иготовлення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електродів;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          в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електричних двигунах та генераторах; в електротранспорті, як змащувальний матеріал; в ядерних реакторах; виробництво олівців</a:t>
            </a: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Алмаз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лмази ювелірної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якості використовуються як коштовні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камені. Технічні – для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виготовлення шліфувально-полірувальних матеріалів, свердлувальних коронок для бурових установок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6" name="Picture 8" descr="Результат пошуку зображень за запитом &quot;мінерал вісмут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196752"/>
            <a:ext cx="3780419" cy="3528392"/>
          </a:xfrm>
          <a:prstGeom prst="rect">
            <a:avLst/>
          </a:prstGeom>
          <a:noFill/>
        </p:spPr>
      </p:pic>
      <p:pic>
        <p:nvPicPr>
          <p:cNvPr id="6" name="Picture 2" descr="Результат пошуку зображень за запитом &quot;мінерал сірка&quot;"/>
          <p:cNvPicPr>
            <a:picLocks noChangeAspect="1" noChangeArrowheads="1"/>
          </p:cNvPicPr>
          <p:nvPr/>
        </p:nvPicPr>
        <p:blipFill>
          <a:blip r:embed="rId3" cstate="print"/>
          <a:srcRect t="3509" b="5263"/>
          <a:stretch>
            <a:fillRect/>
          </a:stretch>
        </p:blipFill>
        <p:spPr bwMode="auto">
          <a:xfrm>
            <a:off x="1115616" y="1196752"/>
            <a:ext cx="3960440" cy="352839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59632" y="4462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Самородні неметали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476672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Сірка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</a:t>
            </a:r>
          </a:p>
          <a:p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4915614"/>
            <a:ext cx="4392488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ировина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для отримання сульфатної кислоти, виготовлення гуми, виробництва препаратів для боротьби зі шкідниками; у піротехніці, фармації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5292080" y="44624"/>
            <a:ext cx="3851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Самородні металоїди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Вісмут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Bi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52120" y="4924325"/>
            <a:ext cx="331236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иготовлення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елементів у пожежно-сигнальних приладах, електрозапобіжниках; фарби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Галенит"/>
          <p:cNvPicPr>
            <a:picLocks noChangeAspect="1" noChangeArrowheads="1"/>
          </p:cNvPicPr>
          <p:nvPr/>
        </p:nvPicPr>
        <p:blipFill>
          <a:blip r:embed="rId2" cstate="print"/>
          <a:srcRect l="9720" r="7121" b="9532"/>
          <a:stretch>
            <a:fillRect/>
          </a:stretch>
        </p:blipFill>
        <p:spPr bwMode="auto">
          <a:xfrm>
            <a:off x="1043608" y="620688"/>
            <a:ext cx="4248472" cy="30551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07904" y="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Прості сульфіди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764704"/>
            <a:ext cx="34563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Галеніт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PbS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иробництво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сплавів, фарб, білил, свинцевих  камер для зберігання радіоактивних речовин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Результат пошуку зображень за запитом &quot;сфалерит&quot;"/>
          <p:cNvPicPr>
            <a:picLocks noChangeAspect="1" noChangeArrowheads="1"/>
          </p:cNvPicPr>
          <p:nvPr/>
        </p:nvPicPr>
        <p:blipFill>
          <a:blip r:embed="rId3" cstate="print"/>
          <a:srcRect t="6220" r="1667"/>
          <a:stretch>
            <a:fillRect/>
          </a:stretch>
        </p:blipFill>
        <p:spPr bwMode="auto">
          <a:xfrm>
            <a:off x="1043608" y="3717032"/>
            <a:ext cx="4248472" cy="314096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292080" y="3687901"/>
            <a:ext cx="32403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Сфалерит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ZnS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держання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цинку для виготовлення оцинкованого заліза. Для виготовлення цинкових білил,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флюорисцентних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екранів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Результат пошуку зображень за запитом &quot;кіновар&quot;"/>
          <p:cNvPicPr>
            <a:picLocks noChangeAspect="1" noChangeArrowheads="1"/>
          </p:cNvPicPr>
          <p:nvPr/>
        </p:nvPicPr>
        <p:blipFill>
          <a:blip r:embed="rId2" cstate="print"/>
          <a:srcRect l="1676" r="2763"/>
          <a:stretch>
            <a:fillRect/>
          </a:stretch>
        </p:blipFill>
        <p:spPr bwMode="auto">
          <a:xfrm>
            <a:off x="1043608" y="692696"/>
            <a:ext cx="3888432" cy="2736304"/>
          </a:xfrm>
          <a:prstGeom prst="rect">
            <a:avLst/>
          </a:prstGeom>
          <a:noFill/>
        </p:spPr>
      </p:pic>
      <p:pic>
        <p:nvPicPr>
          <p:cNvPr id="6" name="Picture 4" descr="Результат пошуку зображень за запитом &quot;кіновар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645024"/>
            <a:ext cx="3096344" cy="32129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635896" y="0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Кіновар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HgS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Результат пошуку зображень за запитом &quot;ртуть термометр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632026"/>
            <a:ext cx="4762500" cy="31813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932040" y="836712"/>
            <a:ext cx="38884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оловна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руда ртуті. У металургії   при вилученні золота методом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амальгації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Для виготовлення хімічних реактивів, при виробництві вибухових речовин, медицині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4" name="Picture 8" descr="Результат пошуку зображень за запитом &quot;мінерал антимоніт&quot;"/>
          <p:cNvPicPr>
            <a:picLocks noChangeAspect="1" noChangeArrowheads="1"/>
          </p:cNvPicPr>
          <p:nvPr/>
        </p:nvPicPr>
        <p:blipFill>
          <a:blip r:embed="rId2" cstate="print"/>
          <a:srcRect b="5871"/>
          <a:stretch>
            <a:fillRect/>
          </a:stretch>
        </p:blipFill>
        <p:spPr bwMode="auto">
          <a:xfrm>
            <a:off x="1043608" y="3645024"/>
            <a:ext cx="4032448" cy="3024336"/>
          </a:xfrm>
          <a:prstGeom prst="rect">
            <a:avLst/>
          </a:prstGeom>
          <a:noFill/>
        </p:spPr>
      </p:pic>
      <p:pic>
        <p:nvPicPr>
          <p:cNvPr id="24586" name="Picture 10" descr="Результат пошуку зображень за запитом &quot;мінерал молібденіт&quot;"/>
          <p:cNvPicPr>
            <a:picLocks noChangeAspect="1" noChangeArrowheads="1"/>
          </p:cNvPicPr>
          <p:nvPr/>
        </p:nvPicPr>
        <p:blipFill>
          <a:blip r:embed="rId3" cstate="print"/>
          <a:srcRect l="4124" t="3095" r="7216"/>
          <a:stretch>
            <a:fillRect/>
          </a:stretch>
        </p:blipFill>
        <p:spPr bwMode="auto">
          <a:xfrm>
            <a:off x="1043609" y="332656"/>
            <a:ext cx="4032447" cy="309634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148064" y="421501"/>
            <a:ext cx="377991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Молібденіт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MoS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95% молібдену використовують для виготовлення легованих сталей. Також у хімічній промисловості для виготовлення лаків та фарб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4" y="3212976"/>
            <a:ext cx="381642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Антимоніт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Sb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uk-UA" baseline="-25000" dirty="0" smtClean="0"/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плав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із залізом має підвищену стійкість до стирання: виготовляють підшипники, деталі для насосів, кранів. Сполуки сурми застосовують у текстильній промисловості (обробка тканин), в скляній  (кришталь) та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порцеляно-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фаянсовій промисловості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Результат пошуку зображень за запитом &quot;мінерал халькопірит&quot;"/>
          <p:cNvPicPr>
            <a:picLocks noChangeAspect="1" noChangeArrowheads="1"/>
          </p:cNvPicPr>
          <p:nvPr/>
        </p:nvPicPr>
        <p:blipFill>
          <a:blip r:embed="rId2" cstate="print"/>
          <a:srcRect l="3780" t="1680" r="2981" b="4241"/>
          <a:stretch>
            <a:fillRect/>
          </a:stretch>
        </p:blipFill>
        <p:spPr bwMode="auto">
          <a:xfrm>
            <a:off x="1115616" y="1260975"/>
            <a:ext cx="3744416" cy="2888105"/>
          </a:xfrm>
          <a:prstGeom prst="rect">
            <a:avLst/>
          </a:prstGeom>
          <a:noFill/>
        </p:spPr>
      </p:pic>
      <p:pic>
        <p:nvPicPr>
          <p:cNvPr id="23556" name="Picture 4" descr="Результат пошуку зображень за запитом &quot;борніт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268760"/>
            <a:ext cx="3744416" cy="28803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35896" y="0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Складні сульфіди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54868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Халькопірит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CuFeS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4675783"/>
            <a:ext cx="3312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ажлива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мідна руда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2120" y="548680"/>
            <a:ext cx="3059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Борніт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FeS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08104" y="4725144"/>
            <a:ext cx="33123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ажлива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мідна руда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Результат пошуку зображень за запитом &quot;марказит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645024"/>
            <a:ext cx="3096344" cy="3024336"/>
          </a:xfrm>
          <a:prstGeom prst="rect">
            <a:avLst/>
          </a:prstGeom>
          <a:noFill/>
        </p:spPr>
      </p:pic>
      <p:pic>
        <p:nvPicPr>
          <p:cNvPr id="22532" name="Picture 4" descr="Результат пошуку зображень за запитом &quot;пірит&quot;"/>
          <p:cNvPicPr>
            <a:picLocks noChangeAspect="1" noChangeArrowheads="1"/>
          </p:cNvPicPr>
          <p:nvPr/>
        </p:nvPicPr>
        <p:blipFill>
          <a:blip r:embed="rId3" cstate="print"/>
          <a:srcRect l="11282" r="7865"/>
          <a:stretch>
            <a:fillRect/>
          </a:stretch>
        </p:blipFill>
        <p:spPr bwMode="auto">
          <a:xfrm>
            <a:off x="1475656" y="908720"/>
            <a:ext cx="3096344" cy="25530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67944" y="116632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Персульфіди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836712"/>
            <a:ext cx="399593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Пірит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FeS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uk-UA" sz="28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уда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для виробництва сульфатної кислоти. При комплексній розробці вилучають мідь, цинк, золото,селен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0032" y="3501008"/>
            <a:ext cx="3888432" cy="2072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Марказит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FeS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uk-UA" sz="28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ировина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для виробництва сульфатної кислоти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Результат пошуку зображень за запитом &quot;буланжерит&quot;"/>
          <p:cNvPicPr>
            <a:picLocks noChangeAspect="1" noChangeArrowheads="1"/>
          </p:cNvPicPr>
          <p:nvPr/>
        </p:nvPicPr>
        <p:blipFill>
          <a:blip r:embed="rId2" cstate="print"/>
          <a:srcRect l="5670" t="11340" r="5501" b="3611"/>
          <a:stretch>
            <a:fillRect/>
          </a:stretch>
        </p:blipFill>
        <p:spPr bwMode="auto">
          <a:xfrm>
            <a:off x="1187624" y="3356992"/>
            <a:ext cx="3600400" cy="3378248"/>
          </a:xfrm>
          <a:prstGeom prst="rect">
            <a:avLst/>
          </a:prstGeom>
          <a:noFill/>
        </p:spPr>
      </p:pic>
      <p:pic>
        <p:nvPicPr>
          <p:cNvPr id="4" name="Picture 6" descr="Результат пошуку зображень за запитом &quot;арсенопірит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88640"/>
            <a:ext cx="3600400" cy="306241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60032" y="175280"/>
            <a:ext cx="3635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Персульфіди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600"/>
              </a:spcAft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Арсенопірит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FeAsS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600"/>
              </a:spcAft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значеня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отримання арсену та його сполук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3362216"/>
            <a:ext cx="43204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Сульфосолі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600"/>
              </a:spcAft>
            </a:pP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Буланжерит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Pb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[(Sb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spcAft>
                <a:spcPts val="600"/>
              </a:spcAft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ажлива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руда свинцю 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Результат пошуку зображень за запитом &quot;кварц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4791" y="908720"/>
            <a:ext cx="3360373" cy="2664296"/>
          </a:xfrm>
          <a:prstGeom prst="rect">
            <a:avLst/>
          </a:prstGeom>
          <a:noFill/>
        </p:spPr>
      </p:pic>
      <p:pic>
        <p:nvPicPr>
          <p:cNvPr id="20486" name="Picture 6" descr="Результат пошуку зображень за запитом &quot;халцедон&quot;"/>
          <p:cNvPicPr>
            <a:picLocks noChangeAspect="1" noChangeArrowheads="1"/>
          </p:cNvPicPr>
          <p:nvPr/>
        </p:nvPicPr>
        <p:blipFill>
          <a:blip r:embed="rId3" cstate="print"/>
          <a:srcRect t="7714"/>
          <a:stretch>
            <a:fillRect/>
          </a:stretch>
        </p:blipFill>
        <p:spPr bwMode="auto">
          <a:xfrm>
            <a:off x="1043608" y="3739852"/>
            <a:ext cx="3384376" cy="2857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55976" y="4462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Оксиди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9992" y="836712"/>
            <a:ext cx="446449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Кварц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ристали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прозорого кварцу застосовуються у радіотехніці, оптиці; зернистий та жильний — виготовлення кришталю та скла, вогнетривів, хімічно стійкого посуду. Аметист, раухтопаз – ювелірні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прикраси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3714125"/>
            <a:ext cx="352839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Халцедон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SiO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uk-UA" sz="28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лагородні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халцедони використовуються у ювелірній галузі, звичайні — у хімічній та будівельній промисловості, для виробництва скла, абразивів 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908720"/>
            <a:ext cx="774035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Актуальність теми:</a:t>
            </a: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ми щодня маємо справу з мінералами, використовуємо їх у побуті, дозвіллі, навчанні, не задумуючись про їхню сутність, хімічний склад та походження. Тому існує необхідність  більш детально ознайомитися з цією темою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Мета проекту: </a:t>
            </a: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поглибити знання учнів про хімічний склад і використання мінералів; ознайомити з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кристалохімічною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класифікацією мінералів; сприяти підвищенню зацікавленості до різних груп мінералів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Результат пошуку зображень за запитом &quot;гематит&quot;"/>
          <p:cNvPicPr>
            <a:picLocks noChangeAspect="1" noChangeArrowheads="1"/>
          </p:cNvPicPr>
          <p:nvPr/>
        </p:nvPicPr>
        <p:blipFill>
          <a:blip r:embed="rId2" cstate="print"/>
          <a:srcRect t="6667" b="2222"/>
          <a:stretch>
            <a:fillRect/>
          </a:stretch>
        </p:blipFill>
        <p:spPr bwMode="auto">
          <a:xfrm>
            <a:off x="1259632" y="404664"/>
            <a:ext cx="3312368" cy="2952328"/>
          </a:xfrm>
          <a:prstGeom prst="rect">
            <a:avLst/>
          </a:prstGeom>
          <a:noFill/>
        </p:spPr>
      </p:pic>
      <p:pic>
        <p:nvPicPr>
          <p:cNvPr id="19462" name="Picture 6" descr="Результат пошуку зображень за запитом &quot;магнетит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573016"/>
            <a:ext cx="3312368" cy="298113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004048" y="476672"/>
            <a:ext cx="352839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Гематит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алізна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руда. Виготовлення мінеральних фарб.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Гематит-кровавник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— ювелірна справа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048" y="3501008"/>
            <a:ext cx="3168352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Магнетит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оловна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залізна руда </a:t>
            </a:r>
            <a:endParaRPr lang="uk-UA" sz="20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Результат пошуку зображень за запитом &quot;корунд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39658"/>
            <a:ext cx="3168352" cy="3381245"/>
          </a:xfrm>
          <a:prstGeom prst="rect">
            <a:avLst/>
          </a:prstGeom>
          <a:noFill/>
        </p:spPr>
      </p:pic>
      <p:pic>
        <p:nvPicPr>
          <p:cNvPr id="7" name="Picture 8" descr="Результат пошуку зображень за запитом &quot;корунд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4208938"/>
            <a:ext cx="3744416" cy="2281754"/>
          </a:xfrm>
          <a:prstGeom prst="rect">
            <a:avLst/>
          </a:prstGeom>
          <a:noFill/>
        </p:spPr>
      </p:pic>
      <p:pic>
        <p:nvPicPr>
          <p:cNvPr id="17410" name="Picture 2" descr="Результат пошуку зображень за запитом &quot;рубін&quot;"/>
          <p:cNvPicPr>
            <a:picLocks noChangeAspect="1" noChangeArrowheads="1"/>
          </p:cNvPicPr>
          <p:nvPr/>
        </p:nvPicPr>
        <p:blipFill>
          <a:blip r:embed="rId4" cstate="print"/>
          <a:srcRect t="9123" r="6082"/>
          <a:stretch>
            <a:fillRect/>
          </a:stretch>
        </p:blipFill>
        <p:spPr bwMode="auto">
          <a:xfrm>
            <a:off x="6668538" y="4365104"/>
            <a:ext cx="2223942" cy="215193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851920" y="-2738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Корунд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9992" y="1340768"/>
            <a:ext cx="432048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ехнічні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— виготовлення абразивних матеріалів(наждачний папір, точильні кола, шліфувальні порошки). Рубіни та сапфіри – одні з найдорожчих коштовних каменів 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4" name="Picture 6" descr="Результат пошуку зображень за запитом &quot;сапфір&quot;"/>
          <p:cNvPicPr>
            <a:picLocks noChangeAspect="1" noChangeArrowheads="1"/>
          </p:cNvPicPr>
          <p:nvPr/>
        </p:nvPicPr>
        <p:blipFill>
          <a:blip r:embed="rId5" cstate="print"/>
          <a:srcRect l="8824" r="8823" b="7719"/>
          <a:stretch>
            <a:fillRect/>
          </a:stretch>
        </p:blipFill>
        <p:spPr bwMode="auto">
          <a:xfrm>
            <a:off x="4932040" y="4293096"/>
            <a:ext cx="2016224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995936" y="0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Карбонати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960" y="427305"/>
            <a:ext cx="49320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Кальцит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Ісландський шпат застосовується в оптиці для виготовлення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ніколей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у мікроскопах  та інших приладах. Мармуровий онікс — у каменеобробній галузі для виробництва прикрас, сувенірів. Кальцитові вапняки — як флюс у металургії, для отримання соди, вапна, при виробництві гуми, у будівництві, харчовій, фармацевтичній та поліграфічній промисловості. Мармур — як декоративний матеріал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548680"/>
            <a:ext cx="3124200" cy="2781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93096"/>
            <a:ext cx="3556000" cy="241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  <p:pic>
        <p:nvPicPr>
          <p:cNvPr id="15" name="Picture 7" descr="Картинки по запросу ісландськийшпат"/>
          <p:cNvPicPr>
            <a:picLocks noChangeAspect="1" noChangeArrowheads="1"/>
          </p:cNvPicPr>
          <p:nvPr/>
        </p:nvPicPr>
        <p:blipFill>
          <a:blip r:embed="rId4" cstate="print"/>
          <a:srcRect l="15143" r="6405"/>
          <a:stretch>
            <a:fillRect/>
          </a:stretch>
        </p:blipFill>
        <p:spPr bwMode="auto">
          <a:xfrm>
            <a:off x="1043608" y="3429000"/>
            <a:ext cx="3168352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Результат пошуку зображень за запитом &quot;натрон мінерал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869160"/>
            <a:ext cx="2095500" cy="1390651"/>
          </a:xfrm>
          <a:prstGeom prst="rect">
            <a:avLst/>
          </a:prstGeom>
          <a:noFill/>
        </p:spPr>
      </p:pic>
      <p:pic>
        <p:nvPicPr>
          <p:cNvPr id="9" name="Picture 2" descr="Результат пошуку зображень за запитом &quot;магнезит&quot;"/>
          <p:cNvPicPr>
            <a:picLocks noChangeAspect="1" noChangeArrowheads="1"/>
          </p:cNvPicPr>
          <p:nvPr/>
        </p:nvPicPr>
        <p:blipFill>
          <a:blip r:embed="rId3" cstate="print"/>
          <a:srcRect l="3243" r="5942" b="8020"/>
          <a:stretch>
            <a:fillRect/>
          </a:stretch>
        </p:blipFill>
        <p:spPr bwMode="auto">
          <a:xfrm>
            <a:off x="1187624" y="188640"/>
            <a:ext cx="4032448" cy="3240360"/>
          </a:xfrm>
          <a:prstGeom prst="rect">
            <a:avLst/>
          </a:prstGeom>
          <a:noFill/>
        </p:spPr>
      </p:pic>
      <p:pic>
        <p:nvPicPr>
          <p:cNvPr id="12" name="Picture 6" descr="Результат пошуку зображень за запитом &quot;арагоніт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501008"/>
            <a:ext cx="4032448" cy="321297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292080" y="332656"/>
            <a:ext cx="34563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Магнезит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MgCO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иготовлення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вогнетривких будівельних матеріалів (цегли,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цементів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), абразивних матеріалів, електроізоляторів, цукровій, целюлозно-паперовій та хімічній промисловості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64088" y="3717032"/>
            <a:ext cx="2952328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Арагоніт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ерли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та корали у ювелірній справі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2" descr="Результат пошуку зображень за запитом &quot;натрон мінерал&quot;"/>
          <p:cNvPicPr>
            <a:picLocks noChangeAspect="1" noChangeArrowheads="1"/>
          </p:cNvPicPr>
          <p:nvPr/>
        </p:nvPicPr>
        <p:blipFill>
          <a:blip r:embed="rId2" cstate="print"/>
          <a:srcRect l="8140" t="10875" r="5634" b="11444"/>
          <a:stretch>
            <a:fillRect/>
          </a:stretch>
        </p:blipFill>
        <p:spPr bwMode="auto">
          <a:xfrm>
            <a:off x="1115616" y="3292769"/>
            <a:ext cx="4248472" cy="3016551"/>
          </a:xfrm>
          <a:prstGeom prst="rect">
            <a:avLst/>
          </a:prstGeom>
          <a:noFill/>
        </p:spPr>
      </p:pic>
      <p:pic>
        <p:nvPicPr>
          <p:cNvPr id="10" name="Picture 4" descr="Результат пошуку зображень за запитом &quot;малахіт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5" y="260648"/>
            <a:ext cx="4248473" cy="273630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364088" y="188640"/>
            <a:ext cx="33843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Малахіт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(OH)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кісний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малахіт використовують в ювелірній справі; землисті маси як мідна руда та сировина для виготовлення мінеральних фарб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64088" y="3302982"/>
            <a:ext cx="352839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Натрон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Na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·10H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ировина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для хімічної та металургійної промисловості, при виробництві харчової соди, мила, скла, деяких фарб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Результат пошуку зображень за запитом &quot;гіпс мінерал&quot;"/>
          <p:cNvPicPr>
            <a:picLocks noChangeAspect="1" noChangeArrowheads="1"/>
          </p:cNvPicPr>
          <p:nvPr/>
        </p:nvPicPr>
        <p:blipFill>
          <a:blip r:embed="rId2" cstate="print"/>
          <a:srcRect l="3846" r="3846"/>
          <a:stretch>
            <a:fillRect/>
          </a:stretch>
        </p:blipFill>
        <p:spPr bwMode="auto">
          <a:xfrm>
            <a:off x="1043608" y="548680"/>
            <a:ext cx="3456384" cy="3168352"/>
          </a:xfrm>
          <a:prstGeom prst="rect">
            <a:avLst/>
          </a:prstGeom>
          <a:noFill/>
        </p:spPr>
      </p:pic>
      <p:pic>
        <p:nvPicPr>
          <p:cNvPr id="8" name="Picture 4" descr="Результат пошуку зображень за запитом &quot;ангідрит мінерал&quot;"/>
          <p:cNvPicPr>
            <a:picLocks noChangeAspect="1" noChangeArrowheads="1"/>
          </p:cNvPicPr>
          <p:nvPr/>
        </p:nvPicPr>
        <p:blipFill>
          <a:blip r:embed="rId3" cstate="print"/>
          <a:srcRect b="8493"/>
          <a:stretch>
            <a:fillRect/>
          </a:stretch>
        </p:blipFill>
        <p:spPr bwMode="auto">
          <a:xfrm>
            <a:off x="1043608" y="3789040"/>
            <a:ext cx="3429000" cy="280831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851920" y="0"/>
            <a:ext cx="1652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Сульфати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4008" y="476672"/>
            <a:ext cx="424847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Гіпс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CaSO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2H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виготовлення будівельних матеріалів, цементу. У хімічній промисловості — для отримання сульфатної кислоти, виробництва фарб, емалей, глазурі. Наповнювач для деяких сортів паперу. У сільському господарстві для гіпсування солончакових ґрунтів. У медицині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6016" y="4077072"/>
            <a:ext cx="403244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Ангідрид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CaSO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just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ировина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для добування сульфатної кислоти та виготовлення цементу</a:t>
            </a:r>
          </a:p>
          <a:p>
            <a:pPr algn="just"/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Результат пошуку зображень за запитом &quot;целестин мінерал&quot;"/>
          <p:cNvPicPr>
            <a:picLocks noChangeAspect="1" noChangeArrowheads="1"/>
          </p:cNvPicPr>
          <p:nvPr/>
        </p:nvPicPr>
        <p:blipFill>
          <a:blip r:embed="rId2" cstate="print"/>
          <a:srcRect l="3857" r="3573" b="6761"/>
          <a:stretch>
            <a:fillRect/>
          </a:stretch>
        </p:blipFill>
        <p:spPr bwMode="auto">
          <a:xfrm>
            <a:off x="1259632" y="3645024"/>
            <a:ext cx="3456384" cy="2808312"/>
          </a:xfrm>
          <a:prstGeom prst="rect">
            <a:avLst/>
          </a:prstGeom>
          <a:noFill/>
        </p:spPr>
      </p:pic>
      <p:pic>
        <p:nvPicPr>
          <p:cNvPr id="6" name="Picture 6" descr="http://player.myshared.ru/10/964758/slides/slide_11.jpg"/>
          <p:cNvPicPr>
            <a:picLocks noChangeAspect="1" noChangeArrowheads="1"/>
          </p:cNvPicPr>
          <p:nvPr/>
        </p:nvPicPr>
        <p:blipFill>
          <a:blip r:embed="rId3" cstate="print"/>
          <a:srcRect l="65022" t="36123" r="7886" b="29560"/>
          <a:stretch>
            <a:fillRect/>
          </a:stretch>
        </p:blipFill>
        <p:spPr bwMode="auto">
          <a:xfrm>
            <a:off x="1331640" y="419066"/>
            <a:ext cx="3168352" cy="300993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52528" y="440080"/>
            <a:ext cx="421196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Мірабіліт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10H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отримання технічної соди, у медицині, для виробництва скла та фарб</a:t>
            </a: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Целестин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SrSO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оловний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мінерал для отримання стронцієвих солей, які використовуються у піротехніці, виробництві скла та кераміки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Результат пошуку зображень за запитом &quot;барит мінерал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3456384" cy="295232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0" y="-27384"/>
            <a:ext cx="432048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Барит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BaSO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4 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 для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одержання солей та препаратів барію, які в подальшому використовуються у шкіряній та цукровій промисловості, промисловості будівельних матеріалів (виготовлення фотопаперу, шпалер, лінолеуму, білил, світлих фарб, керамічних емалей). Препарати барію використовуються при захисті від рентгенівського опромінювання, у сільському господарстві для боротьби зі шкідниками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4" name="Picture 2" descr="Результат пошуку зображень за запитом &quot;барит&quot;"/>
          <p:cNvPicPr>
            <a:picLocks noChangeAspect="1" noChangeArrowheads="1"/>
          </p:cNvPicPr>
          <p:nvPr/>
        </p:nvPicPr>
        <p:blipFill>
          <a:blip r:embed="rId3" cstate="print"/>
          <a:srcRect l="1985"/>
          <a:stretch>
            <a:fillRect/>
          </a:stretch>
        </p:blipFill>
        <p:spPr bwMode="auto">
          <a:xfrm>
            <a:off x="1043608" y="3717032"/>
            <a:ext cx="3456384" cy="28832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059832" y="-99392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Силікати та алюмосилікати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Результат пошуку зображень за запитом &quot;берил мінерал&quot;"/>
          <p:cNvPicPr>
            <a:picLocks noChangeAspect="1" noChangeArrowheads="1"/>
          </p:cNvPicPr>
          <p:nvPr/>
        </p:nvPicPr>
        <p:blipFill>
          <a:blip r:embed="rId2" cstate="print"/>
          <a:srcRect t="7914" b="5028"/>
          <a:stretch>
            <a:fillRect/>
          </a:stretch>
        </p:blipFill>
        <p:spPr bwMode="auto">
          <a:xfrm>
            <a:off x="1043608" y="476672"/>
            <a:ext cx="3421561" cy="3168352"/>
          </a:xfrm>
          <a:prstGeom prst="rect">
            <a:avLst/>
          </a:prstGeom>
          <a:noFill/>
        </p:spPr>
      </p:pic>
      <p:pic>
        <p:nvPicPr>
          <p:cNvPr id="11" name="Picture 14" descr="Пов’язане зображення"/>
          <p:cNvPicPr>
            <a:picLocks noChangeAspect="1" noChangeArrowheads="1"/>
          </p:cNvPicPr>
          <p:nvPr/>
        </p:nvPicPr>
        <p:blipFill>
          <a:blip r:embed="rId3" cstate="print"/>
          <a:srcRect l="2953" t="12156" r="8454" b="13982"/>
          <a:stretch>
            <a:fillRect/>
          </a:stretch>
        </p:blipFill>
        <p:spPr bwMode="auto">
          <a:xfrm>
            <a:off x="1043608" y="3717032"/>
            <a:ext cx="3456384" cy="295232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427984" y="332656"/>
            <a:ext cx="42484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Берил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[Si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уда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берилію – одного з найлегших металів. Виготовлення легких та міцних сплавів для авіаційної та космічної промисловості. Оксид берилію — вогнетривкий та хімічно інертний матеріал. Смарагд, аквамарин — коштовні камені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9992" y="3212976"/>
            <a:ext cx="449999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Тальк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Mg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(OH)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[Si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альковий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порошок чистих сортів використовують у фармацевтичній та косметичній галузях для виготовлення пудри, пасти, гриму. Як мастильний матеріал при виготовленні гумових виробів; при виготовленні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термо-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та світлостійких фарб, м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яких олівців. Тальковий камінь використовується як вогнетрив для металургійних печей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Результат пошуку зображень за запитом &quot;нефрит мінерал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32656"/>
            <a:ext cx="3888432" cy="2880320"/>
          </a:xfrm>
          <a:prstGeom prst="rect">
            <a:avLst/>
          </a:prstGeom>
          <a:noFill/>
        </p:spPr>
      </p:pic>
      <p:pic>
        <p:nvPicPr>
          <p:cNvPr id="11" name="Picture 4" descr="Результат пошуку зображень за запитом &quot;апатит мінерал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429000"/>
            <a:ext cx="3888431" cy="299695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112568" y="260648"/>
            <a:ext cx="3851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Силікати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Нефрит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Mg,Fe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OH,F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uk-UA" sz="24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оштовний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камінь. В давнину виробляли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кам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яні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сокири, наконечники для стріл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4048" y="3344793"/>
            <a:ext cx="38884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Фосфати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Апатит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Cl,F,OH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)[PO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sz="24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uk-UA" sz="24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отримання фосфатної кислоти, фосфору та його сполук, які використовуються у металургії, скляній промисловості, при виробництві сірників, для отримання суперфосфатних добрив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08374"/>
            <a:ext cx="7920880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Завдання:</a:t>
            </a:r>
          </a:p>
          <a:p>
            <a:pPr algn="just"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дати визначення терміну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“мінерал”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навести класифікацію мінералів за хімічним складом;</a:t>
            </a:r>
          </a:p>
          <a:p>
            <a:pPr algn="just"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поглибити знання про застосування мінералів у народному господарстві</a:t>
            </a:r>
          </a:p>
          <a:p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Предмет дослідження: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різні типи і класи мінералів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Опис проекту:</a:t>
            </a:r>
          </a:p>
          <a:p>
            <a:pPr marL="596900" indent="-514350">
              <a:buFont typeface="Wingdings" pitchFamily="2" charset="2"/>
              <a:buChar char="ü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метою – інформаційний</a:t>
            </a:r>
          </a:p>
          <a:p>
            <a:pPr marL="596900" indent="-514350">
              <a:buFont typeface="Wingdings" pitchFamily="2" charset="2"/>
              <a:buChar char="ü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кількістю учасників – груповий</a:t>
            </a:r>
          </a:p>
          <a:p>
            <a:pPr marL="596900" indent="-514350">
              <a:buFont typeface="Wingdings" pitchFamily="2" charset="2"/>
              <a:buChar char="ü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тривалістю підготовки – короткотривалий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Результат пошуку зображень за запитом &quot;галіт мінерал&quot;"/>
          <p:cNvPicPr>
            <a:picLocks noChangeAspect="1" noChangeArrowheads="1"/>
          </p:cNvPicPr>
          <p:nvPr/>
        </p:nvPicPr>
        <p:blipFill>
          <a:blip r:embed="rId2" cstate="print"/>
          <a:srcRect l="3846" t="2172" b="4434"/>
          <a:stretch>
            <a:fillRect/>
          </a:stretch>
        </p:blipFill>
        <p:spPr bwMode="auto">
          <a:xfrm>
            <a:off x="1043608" y="620688"/>
            <a:ext cx="3432940" cy="2952328"/>
          </a:xfrm>
          <a:prstGeom prst="rect">
            <a:avLst/>
          </a:prstGeom>
          <a:noFill/>
        </p:spPr>
      </p:pic>
      <p:pic>
        <p:nvPicPr>
          <p:cNvPr id="11272" name="Picture 8" descr="Результат пошуку зображень за запитом &quot;сильвініт мінерал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789040"/>
            <a:ext cx="3456384" cy="28083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95936" y="-2738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Хлориди 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7984" y="476672"/>
            <a:ext cx="453650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Галіт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NaCl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ухонна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сіль — харчова промисловість.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Для виробництва хлору, соди, натрій гідроксиду, соляної кислоти, як сировина для отримання металевого натрію, для виготовлення гідроген пероксиду; як поглинач вологи та кисню при очищенні благородних газів, в електротехніці при виготовленні ламп,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електродротів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тощо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Сильвініт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KCl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иробництво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калійних добрив, препаратів калію, що використовуються у фармацевтичній,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парфюмерно-косметичній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скляній галузях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Результат пошуку зображень за запитом &quot;карналіт мінерал&quot;"/>
          <p:cNvPicPr>
            <a:picLocks noChangeAspect="1" noChangeArrowheads="1"/>
          </p:cNvPicPr>
          <p:nvPr/>
        </p:nvPicPr>
        <p:blipFill>
          <a:blip r:embed="rId2" cstate="print"/>
          <a:srcRect l="5984" t="6480" r="8244" b="4961"/>
          <a:stretch>
            <a:fillRect/>
          </a:stretch>
        </p:blipFill>
        <p:spPr bwMode="auto">
          <a:xfrm>
            <a:off x="1187624" y="332656"/>
            <a:ext cx="3096344" cy="2952328"/>
          </a:xfrm>
          <a:prstGeom prst="rect">
            <a:avLst/>
          </a:prstGeom>
          <a:noFill/>
        </p:spPr>
      </p:pic>
      <p:pic>
        <p:nvPicPr>
          <p:cNvPr id="10246" name="Picture 6" descr="Результат пошуку зображень за запитом &quot;флюорит мінерал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73016"/>
            <a:ext cx="3096344" cy="302433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644008" y="260648"/>
            <a:ext cx="413995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Карналіт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MgCl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KCl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6H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ля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отримання калійних добрив, а також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металічного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магнію </a:t>
            </a:r>
          </a:p>
          <a:p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Фториди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Флюорит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CaF</a:t>
            </a:r>
            <a:r>
              <a:rPr lang="en-US" sz="28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uk-UA" sz="28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металургійній промисловості в якості флюсу при виплавці заліза та алюмінію. Для отримання плавикової кислоти та при виробництві емалей, глазурі і матового скла, в оптиці — для виробництва лінз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mages (4)"/>
          <p:cNvPicPr>
            <a:picLocks noChangeAspect="1" noChangeArrowheads="1"/>
          </p:cNvPicPr>
          <p:nvPr/>
        </p:nvPicPr>
        <p:blipFill>
          <a:blip r:embed="rId2" cstate="print"/>
          <a:srcRect l="8064"/>
          <a:stretch>
            <a:fillRect/>
          </a:stretch>
        </p:blipFill>
        <p:spPr bwMode="auto">
          <a:xfrm>
            <a:off x="1043608" y="548680"/>
            <a:ext cx="3719086" cy="3145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861048"/>
            <a:ext cx="372593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347864" y="0"/>
            <a:ext cx="4392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Органічні сполуки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Бурштин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uk-UA" sz="2800" baseline="-250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1052736"/>
            <a:ext cx="41044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иробний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бурштин для виготовлення прикрас та художніх виробів.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Пресовочний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— в якості ізоляторів в радіоелектроніці, для виготовлення медичного посуду та інструментів для переливання крові та ємностей для її консервування.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Низькосортний бурштин — виготовлення каніфолі, бурштинової кислоти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ндрей\Videos\Yant-kislota-350x3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455866"/>
            <a:ext cx="3528392" cy="2069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332656"/>
            <a:ext cx="734481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uk-UA" sz="3200" dirty="0" smtClean="0"/>
              <a:t>Висновок</a:t>
            </a:r>
          </a:p>
          <a:p>
            <a:pPr indent="457200" algn="just">
              <a:spcAft>
                <a:spcPts val="1200"/>
              </a:spcAft>
            </a:pPr>
            <a:r>
              <a:rPr lang="uk-UA" sz="3200" dirty="0" smtClean="0"/>
              <a:t>Дослідження, виконані в проекті, поглиблюють знання учнів про сучасну хімічну класифікацію мінералів, їх хімічний склад та використання у різних галузях народного господарства</a:t>
            </a:r>
          </a:p>
          <a:p>
            <a:endParaRPr lang="uk-UA" sz="3200" dirty="0" smtClean="0"/>
          </a:p>
          <a:p>
            <a:pPr algn="ctr"/>
            <a:endParaRPr lang="uk-UA" sz="32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44624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8112" y="548680"/>
            <a:ext cx="810039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Література</a:t>
            </a:r>
          </a:p>
          <a:p>
            <a:pPr algn="just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Никола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Чиприани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Сокровища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Земли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Перевод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ит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Чиприани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Н. –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М.: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БММ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АО, 2001. – 168 с.: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ил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Нестеровський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В.А. Основи мінералогії та петрографії: підручник / В.А.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Нестеровський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С. Ю. Бортник, Н.М.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Погорільчук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О.В.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Ковтонюк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– К.: Видавничо-поліграфічний центр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“Київський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університет”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2011. – 448 с.</a:t>
            </a:r>
          </a:p>
          <a:p>
            <a:pPr algn="just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https://uk.wikipedia.org/wiki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http://www.jewellery.org.ua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http://www.catalogmineralov.ru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http://kamnu.com.ua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116632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План роботи  над проектом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1124744"/>
            <a:ext cx="66967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</a:rPr>
              <a:t>Органіційно-підготовчий</a:t>
            </a:r>
            <a:r>
              <a:rPr lang="ru-RU" sz="2800" dirty="0" smtClean="0">
                <a:latin typeface="Times New Roman" pitchFamily="18" charset="0"/>
              </a:rPr>
              <a:t>(</a:t>
            </a:r>
            <a:r>
              <a:rPr lang="ru-RU" sz="2800" dirty="0" err="1" smtClean="0">
                <a:latin typeface="Times New Roman" pitchFamily="18" charset="0"/>
              </a:rPr>
              <a:t>визначення</a:t>
            </a:r>
            <a:r>
              <a:rPr lang="ru-RU" sz="2800" dirty="0" smtClean="0">
                <a:latin typeface="Times New Roman" pitchFamily="18" charset="0"/>
              </a:rPr>
              <a:t> мети, </a:t>
            </a:r>
            <a:r>
              <a:rPr lang="ru-RU" sz="2800" dirty="0" err="1" smtClean="0">
                <a:latin typeface="Times New Roman" pitchFamily="18" charset="0"/>
              </a:rPr>
              <a:t>завдань</a:t>
            </a:r>
            <a:r>
              <a:rPr lang="ru-RU" sz="2800" dirty="0" smtClean="0">
                <a:latin typeface="Times New Roman" pitchFamily="18" charset="0"/>
              </a:rPr>
              <a:t>, плану </a:t>
            </a:r>
            <a:r>
              <a:rPr lang="ru-RU" sz="2800" dirty="0" err="1" smtClean="0">
                <a:latin typeface="Times New Roman" pitchFamily="18" charset="0"/>
              </a:rPr>
              <a:t>роботи</a:t>
            </a:r>
            <a:r>
              <a:rPr lang="ru-RU" sz="2800" dirty="0" smtClean="0">
                <a:latin typeface="Times New Roman" pitchFamily="18" charset="0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</a:rPr>
              <a:t>Пошуковий</a:t>
            </a:r>
            <a:r>
              <a:rPr lang="ru-RU" sz="2800" dirty="0" smtClean="0">
                <a:latin typeface="Times New Roman" pitchFamily="18" charset="0"/>
              </a:rPr>
              <a:t>(</a:t>
            </a:r>
            <a:r>
              <a:rPr lang="ru-RU" sz="2800" dirty="0" err="1" smtClean="0">
                <a:latin typeface="Times New Roman" pitchFamily="18" charset="0"/>
              </a:rPr>
              <a:t>збір,аналіз,систематизація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інформації</a:t>
            </a:r>
            <a:r>
              <a:rPr lang="ru-RU" sz="2800" dirty="0" smtClean="0">
                <a:latin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</a:rPr>
              <a:t>обговорення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іформації</a:t>
            </a:r>
            <a:r>
              <a:rPr lang="ru-RU" sz="2800" dirty="0" smtClean="0">
                <a:latin typeface="Times New Roman" pitchFamily="18" charset="0"/>
              </a:rPr>
              <a:t>)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</a:rPr>
              <a:t>Підсумковий</a:t>
            </a:r>
            <a:r>
              <a:rPr lang="ru-RU" sz="2800" dirty="0" smtClean="0">
                <a:latin typeface="Times New Roman" pitchFamily="18" charset="0"/>
              </a:rPr>
              <a:t> (</a:t>
            </a:r>
            <a:r>
              <a:rPr lang="ru-RU" sz="2800" dirty="0" err="1" smtClean="0">
                <a:latin typeface="Times New Roman" pitchFamily="18" charset="0"/>
              </a:rPr>
              <a:t>оформлення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результатів</a:t>
            </a:r>
            <a:r>
              <a:rPr lang="ru-RU" sz="2800" dirty="0" smtClean="0">
                <a:latin typeface="Times New Roman" pitchFamily="18" charset="0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</a:rPr>
              <a:t>Презентація</a:t>
            </a:r>
            <a:endParaRPr lang="ru-RU" sz="2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6144" y="548680"/>
            <a:ext cx="781236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Очікувані результати:</a:t>
            </a: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поглибити  знання учнів про основні класи неорганічних речовин; підвищити інтерес учнів до вивчення навколишнього світу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виконана робота може використовуватись на уроках хімії, під час вивчення теми: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“Основні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класи неорганічних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сполук”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при проведенні позакласних та позаурочних заходів з хімії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Кінцевий результат: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мультимедійна презентація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188640"/>
            <a:ext cx="76328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Мінерали – природні хімічні сполуки кристалічної будови. Вони виникають в результаті різних фізико-хімічних процесів в надрах Землі або на її поверхні, у гідросфері та на інших планетах. </a:t>
            </a:r>
          </a:p>
          <a:p>
            <a:pPr indent="450000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Наука, що вивчає мінерали, їх зовнішній вигляд, хімічний склад, властивості, умови утворення та поширення називається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мінералогією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Станом на 2010 рік відомо 4714 мінеральних видів, і їх кількість продовжує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зростати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149080"/>
            <a:ext cx="2376264" cy="23762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76199" dir="2700000" algn="ctr" rotWithShape="0">
              <a:schemeClr val="bg2">
                <a:alpha val="75000"/>
              </a:schemeClr>
            </a:outerShdw>
          </a:effectLst>
        </p:spPr>
      </p:pic>
      <p:pic>
        <p:nvPicPr>
          <p:cNvPr id="6" name="Picture 15" descr="Картинки по запросу пірит"/>
          <p:cNvPicPr>
            <a:picLocks noChangeAspect="1" noChangeArrowheads="1"/>
          </p:cNvPicPr>
          <p:nvPr/>
        </p:nvPicPr>
        <p:blipFill>
          <a:blip r:embed="rId3" cstate="print"/>
          <a:srcRect t="8167" b="10162"/>
          <a:stretch>
            <a:fillRect/>
          </a:stretch>
        </p:blipFill>
        <p:spPr bwMode="auto">
          <a:xfrm>
            <a:off x="5796136" y="4149080"/>
            <a:ext cx="3096345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149080"/>
            <a:ext cx="2436582" cy="238816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03648" y="908719"/>
          <a:ext cx="7416824" cy="5400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8412"/>
                <a:gridCol w="3708412"/>
              </a:tblGrid>
              <a:tr h="519425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Тип</a:t>
                      </a:r>
                      <a:endParaRPr lang="uk-UA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Клас</a:t>
                      </a:r>
                      <a:endParaRPr lang="uk-UA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96543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І. Простих речовин</a:t>
                      </a:r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Самородні метали, неметали, металоїди</a:t>
                      </a:r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280776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ІІ. Сульфіди та близькі до них сполуки</a:t>
                      </a:r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Прості сульфіди, складні сульфіди, </a:t>
                      </a:r>
                      <a:r>
                        <a:rPr lang="uk-UA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персульфіди</a:t>
                      </a:r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uk-UA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сульфосолі</a:t>
                      </a:r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665007"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ІІІ. Кисневих</a:t>
                      </a:r>
                      <a:r>
                        <a:rPr lang="uk-UA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сполук</a:t>
                      </a:r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Оксиди та гідроксиди, силікати та алюмосилікати, фосфати, сульфати, карбонати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19425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IV. </a:t>
                      </a:r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Галоїдні сполуки</a:t>
                      </a:r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Хлориди, </a:t>
                      </a:r>
                      <a:r>
                        <a:rPr lang="uk-UA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фториди</a:t>
                      </a:r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19425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V. </a:t>
                      </a:r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Органічних сполук</a:t>
                      </a:r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Вуглеводневі мінерали</a:t>
                      </a:r>
                      <a:endParaRPr lang="uk-U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07704" y="44624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Кристалохімічна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класифікація мінералів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срібло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92697"/>
            <a:ext cx="4104000" cy="29523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220072" y="1340768"/>
            <a:ext cx="367240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иготовлення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акумуляторних батарей, ювелірна справа, фотографія, для виробництва деталей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комп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ютерів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, медалей, чеканки монет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3888" y="0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Самородні метали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76470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Срібло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Ag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Результат пошуку зображень за запитом &quot;мінерал платина&quot;"/>
          <p:cNvPicPr>
            <a:picLocks noChangeAspect="1" noChangeArrowheads="1"/>
          </p:cNvPicPr>
          <p:nvPr/>
        </p:nvPicPr>
        <p:blipFill>
          <a:blip r:embed="rId3" cstate="print"/>
          <a:srcRect r="1724"/>
          <a:stretch>
            <a:fillRect/>
          </a:stretch>
        </p:blipFill>
        <p:spPr bwMode="auto">
          <a:xfrm>
            <a:off x="1043608" y="3761656"/>
            <a:ext cx="4104456" cy="290770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292080" y="3717032"/>
            <a:ext cx="338437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Платина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Pt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айдорожчий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 усіх металів.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Ювелірна справа, медицина, виготовлення фізичних та хімічних приладів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Результат пошуку зображень за запитом &quot;мінерал золото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982169"/>
            <a:ext cx="3888432" cy="2615183"/>
          </a:xfrm>
          <a:prstGeom prst="rect">
            <a:avLst/>
          </a:prstGeom>
          <a:noFill/>
        </p:spPr>
      </p:pic>
      <p:pic>
        <p:nvPicPr>
          <p:cNvPr id="5" name="Picture 4" descr="Результат пошуку зображень за запитом &quot;мінерал золото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68760"/>
            <a:ext cx="3888432" cy="23762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95936" y="188640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Золото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Au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1500460"/>
            <a:ext cx="370790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Практичне значення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оштовний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метал. Головний валютний та грошовий метал. Ювелірна справа, виготовлення хімічного посуду, в медицині,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радіоелектроніці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Результат пошуку зображень за запитом &quot;золото&quot;"/>
          <p:cNvPicPr>
            <a:picLocks noChangeAspect="1" noChangeArrowheads="1"/>
          </p:cNvPicPr>
          <p:nvPr/>
        </p:nvPicPr>
        <p:blipFill>
          <a:blip r:embed="rId4" cstate="print"/>
          <a:srcRect r="4573"/>
          <a:stretch>
            <a:fillRect/>
          </a:stretch>
        </p:blipFill>
        <p:spPr bwMode="auto">
          <a:xfrm>
            <a:off x="5168829" y="4005352"/>
            <a:ext cx="3867667" cy="259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1348</TotalTime>
  <Words>1671</Words>
  <Application>Microsoft Office PowerPoint</Application>
  <PresentationFormat>Экран (4:3)</PresentationFormat>
  <Paragraphs>243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126</cp:revision>
  <dcterms:created xsi:type="dcterms:W3CDTF">2017-01-27T19:18:44Z</dcterms:created>
  <dcterms:modified xsi:type="dcterms:W3CDTF">2017-02-05T13:54:52Z</dcterms:modified>
</cp:coreProperties>
</file>