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8B77-003C-4EB6-B36F-BB5184C017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FE14-D84F-4F28-9282-706CAD79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844824"/>
            <a:ext cx="475029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Рух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цитоплазми в листках елодеї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400800" cy="1752600"/>
          </a:xfrm>
        </p:spPr>
        <p:txBody>
          <a:bodyPr/>
          <a:lstStyle/>
          <a:p>
            <a:r>
              <a:rPr lang="uk-UA" dirty="0" smtClean="0">
                <a:latin typeface="Mistral" pitchFamily="66" charset="0"/>
              </a:rPr>
              <a:t>Лабораторне дослідження</a:t>
            </a:r>
            <a:endParaRPr lang="ru-RU" dirty="0">
              <a:latin typeface="Mistral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1" name="Рисунок 10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pic>
        <p:nvPicPr>
          <p:cNvPr id="12" name="Рисунок 11" descr="1280px-Waterpest_celstructuur.jpg"/>
          <p:cNvPicPr>
            <a:picLocks noChangeAspect="1"/>
          </p:cNvPicPr>
          <p:nvPr/>
        </p:nvPicPr>
        <p:blipFill>
          <a:blip r:embed="rId5" cstate="print"/>
          <a:srcRect l="13795" t="12263" r="14929"/>
          <a:stretch>
            <a:fillRect/>
          </a:stretch>
        </p:blipFill>
        <p:spPr>
          <a:xfrm>
            <a:off x="251520" y="3429000"/>
            <a:ext cx="2952328" cy="2725638"/>
          </a:xfrm>
          <a:prstGeom prst="rect">
            <a:avLst/>
          </a:prstGeom>
        </p:spPr>
      </p:pic>
      <p:pic>
        <p:nvPicPr>
          <p:cNvPr id="13" name="Рисунок 12" descr="Elodea_canadensis2_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20688"/>
            <a:ext cx="2952327" cy="25832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23928" y="5013176"/>
            <a:ext cx="3384376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6923112" cy="1828800"/>
          </a:xfrm>
        </p:spPr>
        <p:txBody>
          <a:bodyPr/>
          <a:lstStyle/>
          <a:p>
            <a:pPr>
              <a:buNone/>
            </a:pPr>
            <a:r>
              <a:rPr lang="uk-UA" u="sng" dirty="0" smtClean="0">
                <a:latin typeface="Georgia" pitchFamily="18" charset="0"/>
              </a:rPr>
              <a:t>Мета дослідження:</a:t>
            </a: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переконатися, що цитоплазма в живих клітинах рухається</a:t>
            </a:r>
            <a:endParaRPr lang="ru-RU" dirty="0"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1" name="Рисунок 10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2339752" y="3068960"/>
            <a:ext cx="6131024" cy="2409131"/>
          </a:xfrm>
        </p:spPr>
        <p:txBody>
          <a:bodyPr/>
          <a:lstStyle/>
          <a:p>
            <a:pPr>
              <a:buNone/>
            </a:pPr>
            <a:r>
              <a:rPr lang="uk-UA" u="sng" dirty="0">
                <a:latin typeface="Georgia" pitchFamily="18" charset="0"/>
              </a:rPr>
              <a:t>П</a:t>
            </a:r>
            <a:r>
              <a:rPr lang="uk-UA" u="sng" dirty="0" smtClean="0">
                <a:latin typeface="Georgia" pitchFamily="18" charset="0"/>
              </a:rPr>
              <a:t>роблема:</a:t>
            </a:r>
            <a:r>
              <a:rPr lang="uk-UA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цитоплазма виконує важливу роль в обміні речовин клітини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Обладнання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Georgia" pitchFamily="18" charset="0"/>
              </a:rPr>
              <a:t>Гілочка елодеї, занурена в стакан із теплою водою; розчин спирту; мікроскоп; предметне скло; накривне скельце; пінцет</a:t>
            </a:r>
            <a:endParaRPr lang="ru-RU" dirty="0"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1" name="Рисунок 10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Вказівки до виконання роботи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Повтори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Уважно слухай пояснення вчителя, шукай відповіді на питання у підручнику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Попередньо листки елодеї витримай у теплій воді (37</a:t>
            </a:r>
            <a:r>
              <a:rPr lang="uk-UA" sz="2400" baseline="300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0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)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Зроби схематичний малюнок побаченого. Його розташуй з лівого боку, а підписи зроби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на правому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G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Висновки повинні бути чіткі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Після завершення роботи наведи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Хід роботи</a:t>
            </a:r>
            <a:endParaRPr lang="ru-RU" dirty="0"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1368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300" dirty="0" smtClean="0">
                <a:latin typeface="Georgia" pitchFamily="18" charset="0"/>
              </a:rPr>
              <a:t>Помістити гілочку елодеї в теплу воду, а за 10 хвилин до демонстрації опустити в розчин з додаванням трьох крапель спирту на стакан води</a:t>
            </a:r>
            <a:endParaRPr lang="ru-RU" sz="23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19675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istral" pitchFamily="66" charset="0"/>
                <a:ea typeface="Batang" pitchFamily="18" charset="-127"/>
              </a:rPr>
              <a:t>Завдання 1</a:t>
            </a:r>
            <a:endParaRPr lang="ru-RU" sz="3200" dirty="0">
              <a:latin typeface="Mistral" pitchFamily="66" charset="0"/>
              <a:ea typeface="Batang" pitchFamily="18" charset="-127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7224">
            <a:off x="6319911" y="2812692"/>
            <a:ext cx="2689198" cy="213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361139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278536" y="2618008"/>
            <a:ext cx="2410464" cy="417646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3347864" y="3212976"/>
            <a:ext cx="1512168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211960" y="3212976"/>
            <a:ext cx="648072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37771">
            <a:off x="6451383" y="3277426"/>
            <a:ext cx="2345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Тепла вода </a:t>
            </a:r>
            <a:br>
              <a:rPr lang="uk-UA" sz="24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пришвидшить рух </a:t>
            </a:r>
            <a:br>
              <a:rPr lang="uk-UA" sz="24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цитоплазми</a:t>
            </a:r>
            <a:endParaRPr lang="ru-RU" sz="2400" dirty="0">
              <a:latin typeface="Monotype Corsiva" pitchFamily="66" charset="0"/>
              <a:ea typeface="Batang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635896" y="4437112"/>
            <a:ext cx="144016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979712" y="5229200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4644008" y="2852936"/>
            <a:ext cx="576064" cy="554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27784" y="5301208"/>
            <a:ext cx="576064" cy="554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47864" y="5229200"/>
            <a:ext cx="576064" cy="554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9992" y="4941168"/>
            <a:ext cx="2291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sz="2000" dirty="0" smtClean="0">
                <a:latin typeface="Monotype Corsiva" pitchFamily="66" charset="0"/>
              </a:rPr>
              <a:t>Будова клітини елодеї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Клітинна стінка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Цитоплазма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Хлоропласти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1" name="Рисунок 40" descr="knopki.png"/>
          <p:cNvPicPr>
            <a:picLocks noChangeAspect="1"/>
          </p:cNvPicPr>
          <p:nvPr/>
        </p:nvPicPr>
        <p:blipFill>
          <a:blip r:embed="rId7" cstate="print"/>
          <a:srcRect l="35352" t="40569" r="35353" b="41747"/>
          <a:stretch>
            <a:fillRect/>
          </a:stretch>
        </p:blipFill>
        <p:spPr>
          <a:xfrm>
            <a:off x="6588224" y="2564904"/>
            <a:ext cx="576064" cy="61721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Хід роботи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7486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sz="2300" dirty="0">
                <a:latin typeface="Georgia" pitchFamily="18" charset="0"/>
              </a:rPr>
              <a:t>Приготувати мікропрепарат листка елодеї</a:t>
            </a:r>
            <a:endParaRPr lang="ru-RU" sz="2300" dirty="0">
              <a:latin typeface="Georgia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971600" y="2132856"/>
            <a:ext cx="4536504" cy="3816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Monotype Corsiva" pitchFamily="66" charset="0"/>
              </a:rPr>
              <a:t>Пінцетом під водою відірвати від стебла листок елодеї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Monotype Corsiva" pitchFamily="66" charset="0"/>
              </a:rPr>
              <a:t>Покласти листок у нанесену на предметне скло краплю води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Monotype Corsiva" pitchFamily="66" charset="0"/>
              </a:rPr>
              <a:t>Розправити, щоб листок лежав рівно, накрити покривним скельцем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Monotype Corsiva" pitchFamily="66" charset="0"/>
              </a:rPr>
              <a:t>Розглянути препарат при малому збільшенні мікроскопа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Monotype Corsiva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012160" y="119675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istral" pitchFamily="66" charset="0"/>
                <a:ea typeface="Batang" pitchFamily="18" charset="-127"/>
              </a:rPr>
              <a:t>Завдання 2</a:t>
            </a:r>
            <a:endParaRPr lang="ru-RU" sz="3200" dirty="0">
              <a:latin typeface="Mistral" pitchFamily="66" charset="0"/>
              <a:ea typeface="Batang" pitchFamily="18" charset="-127"/>
            </a:endParaRPr>
          </a:p>
        </p:txBody>
      </p:sp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7224">
            <a:off x="5852533" y="2792216"/>
            <a:ext cx="2985140" cy="213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 rot="552739">
            <a:off x="5977682" y="3021771"/>
            <a:ext cx="2497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Листки елодеї </a:t>
            </a:r>
            <a:br>
              <a:rPr lang="uk-UA" sz="24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тоненькі,  прозорі, </a:t>
            </a:r>
            <a:br>
              <a:rPr lang="uk-UA" sz="24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складаються з двох </a:t>
            </a:r>
            <a:br>
              <a:rPr lang="uk-UA" sz="24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400" dirty="0" smtClean="0">
                <a:latin typeface="Monotype Corsiva" pitchFamily="66" charset="0"/>
                <a:ea typeface="Batang" pitchFamily="18" charset="-127"/>
              </a:rPr>
              <a:t>шарів клітин. </a:t>
            </a:r>
            <a:endParaRPr lang="ru-RU" sz="2400" dirty="0">
              <a:latin typeface="Monotype Corsiva" pitchFamily="66" charset="0"/>
              <a:ea typeface="Batang" pitchFamily="18" charset="-127"/>
            </a:endParaRPr>
          </a:p>
        </p:txBody>
      </p:sp>
      <p:pic>
        <p:nvPicPr>
          <p:cNvPr id="16" name="Рисунок 15" descr="knopki.png"/>
          <p:cNvPicPr>
            <a:picLocks noChangeAspect="1"/>
          </p:cNvPicPr>
          <p:nvPr/>
        </p:nvPicPr>
        <p:blipFill>
          <a:blip r:embed="rId6" cstate="print"/>
          <a:srcRect l="37445" t="4022" r="37445" b="78294"/>
          <a:stretch>
            <a:fillRect/>
          </a:stretch>
        </p:blipFill>
        <p:spPr>
          <a:xfrm>
            <a:off x="6012160" y="2348880"/>
            <a:ext cx="576064" cy="72008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8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8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uiExpand="1" build="p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Хід роботи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075240" cy="792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Georgia" pitchFamily="18" charset="0"/>
              </a:rPr>
              <a:t>Придивитись до окремих хлоропластів у клітинах та прослідкувати за їх переміщенням</a:t>
            </a:r>
            <a:endParaRPr lang="ru-RU" sz="21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2924944"/>
            <a:ext cx="7776864" cy="1296144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Char char="s"/>
            </a:pPr>
            <a:r>
              <a:rPr lang="uk-UA" sz="2100" dirty="0" smtClean="0">
                <a:latin typeface="Georgia" pitchFamily="18" charset="0"/>
                <a:sym typeface="Webdings"/>
              </a:rPr>
              <a:t>В </a:t>
            </a:r>
            <a:r>
              <a:rPr lang="uk-UA" sz="2100" dirty="0">
                <a:latin typeface="Georgia" pitchFamily="18" charset="0"/>
                <a:sym typeface="Webdings"/>
              </a:rPr>
              <a:t>якому </a:t>
            </a:r>
            <a:r>
              <a:rPr lang="uk-UA" sz="2100" dirty="0" smtClean="0">
                <a:latin typeface="Georgia" pitchFamily="18" charset="0"/>
                <a:sym typeface="Webdings"/>
              </a:rPr>
              <a:t>напрямку рухались  хлоропласти в цитоплазмі?</a:t>
            </a:r>
            <a:endParaRPr lang="uk-UA" sz="2100" dirty="0">
              <a:latin typeface="Georgia" pitchFamily="18" charset="0"/>
              <a:sym typeface="Webdings"/>
            </a:endParaRPr>
          </a:p>
          <a:p>
            <a:pPr>
              <a:buFont typeface="Webdings" pitchFamily="18" charset="2"/>
              <a:buChar char="s"/>
            </a:pPr>
            <a:r>
              <a:rPr lang="uk-UA" sz="2100" dirty="0">
                <a:latin typeface="Georgia" pitchFamily="18" charset="0"/>
                <a:sym typeface="Webdings"/>
              </a:rPr>
              <a:t>Які </a:t>
            </a:r>
            <a:r>
              <a:rPr lang="uk-UA" sz="2100" dirty="0" smtClean="0">
                <a:latin typeface="Georgia" pitchFamily="18" charset="0"/>
                <a:sym typeface="Webdings"/>
              </a:rPr>
              <a:t>ще частини </a:t>
            </a:r>
            <a:r>
              <a:rPr lang="uk-UA" sz="2100" dirty="0">
                <a:latin typeface="Georgia" pitchFamily="18" charset="0"/>
                <a:sym typeface="Webdings"/>
              </a:rPr>
              <a:t>клітини </a:t>
            </a:r>
            <a:r>
              <a:rPr lang="uk-UA" sz="2100" dirty="0" smtClean="0">
                <a:latin typeface="Georgia" pitchFamily="18" charset="0"/>
                <a:sym typeface="Webdings"/>
              </a:rPr>
              <a:t>були захоплені  рухом?</a:t>
            </a:r>
            <a:endParaRPr lang="ru-RU" sz="2100" dirty="0"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012160" y="119675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istral" pitchFamily="66" charset="0"/>
                <a:ea typeface="Batang" pitchFamily="18" charset="-127"/>
              </a:rPr>
              <a:t>Завдання 3</a:t>
            </a:r>
            <a:endParaRPr lang="ru-RU" sz="3200" dirty="0">
              <a:latin typeface="Mistral" pitchFamily="66" charset="0"/>
              <a:ea typeface="Batang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2276872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istral" pitchFamily="66" charset="0"/>
                <a:ea typeface="Batang" pitchFamily="18" charset="-127"/>
              </a:rPr>
              <a:t>Дай відповідь</a:t>
            </a:r>
            <a:endParaRPr lang="ru-RU" sz="3200" dirty="0">
              <a:latin typeface="Mistral" pitchFamily="66" charset="0"/>
              <a:ea typeface="Batang" pitchFamily="18" charset="-127"/>
            </a:endParaRPr>
          </a:p>
        </p:txBody>
      </p:sp>
      <p:pic>
        <p:nvPicPr>
          <p:cNvPr id="15" name="Рисунок 14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7224">
            <a:off x="5489706" y="4056417"/>
            <a:ext cx="3564197" cy="213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elodea_fresh_water_400x1348097447140.jpg"/>
          <p:cNvPicPr>
            <a:picLocks noChangeAspect="1"/>
          </p:cNvPicPr>
          <p:nvPr/>
        </p:nvPicPr>
        <p:blipFill>
          <a:blip r:embed="rId6" cstate="print"/>
          <a:srcRect l="6013" t="10522" r="26343" b="26275"/>
          <a:stretch>
            <a:fillRect/>
          </a:stretch>
        </p:blipFill>
        <p:spPr>
          <a:xfrm>
            <a:off x="1115616" y="4005064"/>
            <a:ext cx="2890051" cy="216024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1907704" y="4437112"/>
            <a:ext cx="288032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31840" y="4941168"/>
            <a:ext cx="72008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4725144"/>
            <a:ext cx="288032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771800" y="5157192"/>
            <a:ext cx="216024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051720" y="4941168"/>
            <a:ext cx="216024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75656" y="4509120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52739">
            <a:off x="5450275" y="4043282"/>
            <a:ext cx="335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Цитоплазма може 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рухатись в одному напрямку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по колу; окремими струмочками 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в різних  напрямках. Захоплені 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потоком цитоплазми, 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рухаються хлоропласти, </a:t>
            </a:r>
            <a:br>
              <a:rPr lang="uk-UA" sz="2000" dirty="0" smtClean="0">
                <a:latin typeface="Monotype Corsiva" pitchFamily="66" charset="0"/>
                <a:ea typeface="Batang" pitchFamily="18" charset="-127"/>
              </a:rPr>
            </a:br>
            <a:r>
              <a:rPr lang="uk-UA" sz="2000" dirty="0" smtClean="0">
                <a:latin typeface="Monotype Corsiva" pitchFamily="66" charset="0"/>
                <a:ea typeface="Batang" pitchFamily="18" charset="-127"/>
              </a:rPr>
              <a:t>ядро</a:t>
            </a:r>
            <a:endParaRPr lang="ru-RU" sz="2000" dirty="0">
              <a:latin typeface="Monotype Corsiva" pitchFamily="66" charset="0"/>
              <a:ea typeface="Batang" pitchFamily="18" charset="-127"/>
            </a:endParaRPr>
          </a:p>
        </p:txBody>
      </p:sp>
      <p:pic>
        <p:nvPicPr>
          <p:cNvPr id="33" name="Рисунок 32" descr="knopki.png"/>
          <p:cNvPicPr>
            <a:picLocks noChangeAspect="1"/>
          </p:cNvPicPr>
          <p:nvPr/>
        </p:nvPicPr>
        <p:blipFill>
          <a:blip r:embed="rId7" cstate="print"/>
          <a:srcRect l="10243" t="78294" r="70925" b="5201"/>
          <a:stretch>
            <a:fillRect/>
          </a:stretch>
        </p:blipFill>
        <p:spPr>
          <a:xfrm>
            <a:off x="5220072" y="4077072"/>
            <a:ext cx="504056" cy="78408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bldLvl="2"/>
      <p:bldP spid="13" grpId="0"/>
      <p:bldP spid="1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88840"/>
            <a:ext cx="4038600" cy="3877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100" dirty="0" smtClean="0">
                <a:latin typeface="Georgia" pitchFamily="18" charset="0"/>
              </a:rPr>
              <a:t>Замалювати клітини листка елодеї, підписати її частини і показати стрілками напрям руху цитоплазми</a:t>
            </a:r>
            <a:endParaRPr lang="ru-RU" sz="2100" dirty="0"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Хід роботи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4" name="Рисунок 13" descr="elodea_fresh_water_400x1348097447140.jpg"/>
          <p:cNvPicPr>
            <a:picLocks noChangeAspect="1"/>
          </p:cNvPicPr>
          <p:nvPr/>
        </p:nvPicPr>
        <p:blipFill>
          <a:blip r:embed="rId5" cstate="print"/>
          <a:srcRect l="6013" t="10522" r="26343" b="26275"/>
          <a:stretch>
            <a:fillRect/>
          </a:stretch>
        </p:blipFill>
        <p:spPr>
          <a:xfrm>
            <a:off x="539552" y="1700808"/>
            <a:ext cx="3600400" cy="2691208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1691680" y="2204864"/>
            <a:ext cx="21602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555776" y="3140968"/>
            <a:ext cx="224408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43808" y="2708920"/>
            <a:ext cx="21602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11760" y="2564904"/>
            <a:ext cx="21602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763688" y="2924944"/>
            <a:ext cx="296416" cy="803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115616" y="2780928"/>
            <a:ext cx="224408" cy="803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71600" y="2276872"/>
            <a:ext cx="63624" cy="2244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3608" y="4941168"/>
            <a:ext cx="2291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sz="2000" dirty="0" smtClean="0">
                <a:latin typeface="Monotype Corsiva" pitchFamily="66" charset="0"/>
              </a:rPr>
              <a:t>Будова клітини елодеї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Клітинна стінка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Цитоплазма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>
                <a:latin typeface="Monotype Corsiva" pitchFamily="66" charset="0"/>
              </a:rPr>
              <a:t>Хлоропласти </a:t>
            </a:r>
            <a:endParaRPr lang="ru-RU" sz="2000" dirty="0">
              <a:latin typeface="Monotype Corsiva" pitchFamily="66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03848" y="3356992"/>
            <a:ext cx="432048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43808" y="3068960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47664" y="2564904"/>
            <a:ext cx="216024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763688" y="3068960"/>
            <a:ext cx="57606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419872" y="4293096"/>
            <a:ext cx="482352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27784" y="4293096"/>
            <a:ext cx="482352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47664" y="4365104"/>
            <a:ext cx="482352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Хід роботи</a:t>
            </a:r>
            <a:endParaRPr lang="ru-RU" dirty="0">
              <a:latin typeface="Georg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241110" cy="7089998"/>
            <a:chOff x="0" y="0"/>
            <a:chExt cx="9241110" cy="708999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53336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0_a8af5_549a1244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207123" y="4898333"/>
              <a:ext cx="1174098" cy="241189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8820472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  <a:alpha val="36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116632"/>
              <a:ext cx="9144000" cy="2880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388424" y="0"/>
              <a:ext cx="288032" cy="6858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1326901130_Book3-150x15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360" y="5661248"/>
              <a:ext cx="1428750" cy="1428750"/>
            </a:xfrm>
            <a:prstGeom prst="rect">
              <a:avLst/>
            </a:prstGeom>
          </p:spPr>
        </p:pic>
        <p:pic>
          <p:nvPicPr>
            <p:cNvPr id="13" name="Рисунок 12" descr="priroda86_sm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994" y="5085184"/>
              <a:ext cx="955006" cy="1138417"/>
            </a:xfrm>
            <a:prstGeom prst="rect">
              <a:avLst/>
            </a:prstGeom>
          </p:spPr>
        </p:pic>
      </p:grp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  <a:ea typeface="+mj-ea"/>
                <a:cs typeface="+mj-cs"/>
              </a:rPr>
              <a:t>Відмінною рисою будови рослинної клітини є наявність хлоропластів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  <a:ea typeface="+mj-ea"/>
                <a:cs typeface="+mj-cs"/>
              </a:rPr>
              <a:t>Хлоропласти мають органели руху тому і переміщуються в клітині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  <a:ea typeface="+mj-ea"/>
                <a:cs typeface="+mj-cs"/>
              </a:rPr>
              <a:t>Цитоплазма знаходиться в постійному русі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  <a:ea typeface="+mj-ea"/>
                <a:cs typeface="+mj-cs"/>
              </a:rPr>
              <a:t>Рух цитоплазми покращує обмін речовин в клітині</a:t>
            </a:r>
            <a:endParaRPr lang="ru-RU" sz="24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1484784"/>
            <a:ext cx="4047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istral" pitchFamily="66" charset="0"/>
                <a:ea typeface="Batang" pitchFamily="18" charset="-127"/>
              </a:rPr>
              <a:t>Вкажи правильну відповідь</a:t>
            </a:r>
            <a:endParaRPr lang="ru-RU" sz="3200" dirty="0">
              <a:latin typeface="Mistral" pitchFamily="66" charset="0"/>
              <a:ea typeface="Batang" pitchFamily="18" charset="-127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755576" y="2564904"/>
            <a:ext cx="288032" cy="288032"/>
          </a:xfrm>
          <a:prstGeom prst="mathPlus">
            <a:avLst>
              <a:gd name="adj1" fmla="val 13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827584" y="4365104"/>
            <a:ext cx="288032" cy="288032"/>
          </a:xfrm>
          <a:prstGeom prst="mathPlus">
            <a:avLst>
              <a:gd name="adj1" fmla="val 13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827584" y="4005064"/>
            <a:ext cx="288032" cy="288032"/>
          </a:xfrm>
          <a:prstGeom prst="mathPlus">
            <a:avLst>
              <a:gd name="adj1" fmla="val 13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410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Рух цитоплазми в листках елодеї</vt:lpstr>
      <vt:lpstr>Слайд 2</vt:lpstr>
      <vt:lpstr>Обладнання </vt:lpstr>
      <vt:lpstr>Вказівки до виконання роботи</vt:lpstr>
      <vt:lpstr>Хід роботи</vt:lpstr>
      <vt:lpstr>Хід роботи</vt:lpstr>
      <vt:lpstr>Хід роботи</vt:lpstr>
      <vt:lpstr>Хід роботи</vt:lpstr>
      <vt:lpstr>Хід роботи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45</cp:revision>
  <dcterms:created xsi:type="dcterms:W3CDTF">2014-12-13T06:01:18Z</dcterms:created>
  <dcterms:modified xsi:type="dcterms:W3CDTF">2015-02-02T06:09:52Z</dcterms:modified>
</cp:coreProperties>
</file>