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76" r:id="rId6"/>
    <p:sldId id="259" r:id="rId7"/>
    <p:sldId id="260" r:id="rId8"/>
    <p:sldId id="261" r:id="rId9"/>
    <p:sldId id="262" r:id="rId10"/>
    <p:sldId id="263" r:id="rId11"/>
    <p:sldId id="264" r:id="rId12"/>
    <p:sldId id="272" r:id="rId13"/>
    <p:sldId id="277" r:id="rId14"/>
    <p:sldId id="265" r:id="rId15"/>
    <p:sldId id="266" r:id="rId16"/>
    <p:sldId id="274" r:id="rId17"/>
    <p:sldId id="267" r:id="rId18"/>
    <p:sldId id="273" r:id="rId19"/>
    <p:sldId id="268" r:id="rId20"/>
    <p:sldId id="269" r:id="rId21"/>
    <p:sldId id="270" r:id="rId22"/>
    <p:sldId id="27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21E"/>
    <a:srgbClr val="0E9693"/>
    <a:srgbClr val="81F3F0"/>
    <a:srgbClr val="2121FF"/>
    <a:srgbClr val="00124C"/>
    <a:srgbClr val="3A669C"/>
    <a:srgbClr val="A794BE"/>
    <a:srgbClr val="B8A9CB"/>
    <a:srgbClr val="001558"/>
    <a:srgbClr val="8B8B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9" autoAdjust="0"/>
    <p:restoredTop sz="94662" autoAdjust="0"/>
  </p:normalViewPr>
  <p:slideViewPr>
    <p:cSldViewPr>
      <p:cViewPr>
        <p:scale>
          <a:sx n="66" d="100"/>
          <a:sy n="66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FEEC-87CB-4A74-AF64-AD30F3A9CCA2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CEAAD-0485-4996-BDD4-9946EC358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6B089-7C2A-428A-92EA-50390DFF68A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AD8D8-88C9-43B9-A05C-A717DF5C8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0F4B5-AFE4-47AF-9D69-AD625A7B9DA3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F20C5-EE6D-4C36-8384-6EF8A53F4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92117-EEFF-4AD5-9D3C-657747526441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44DD9-1593-49FF-BDE0-B1BFBED92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9DD02-D63C-4926-9AB3-800E8D4FE745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69199-CC25-424B-AD4B-2AA4DCDF3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EE97F-E4E7-44B2-B88C-6C76F7AC12F8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F9260-561C-4324-BF63-0A8D0BBFE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836C5-ABA5-4012-8CD1-1AC3C389441B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4CAFB-097A-4AA4-990D-D6DC1D9F6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A270C-1B9F-4707-B985-0EBE4B3B4929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143BB-4C91-4288-981A-97540330C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586BB-AECA-458E-8A61-3AA8EE2F21C7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53ECB-39AF-480C-B16A-B0F445C677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0839E-1F65-419F-9581-26CF6CFF1D61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8048B-C077-466E-8ACB-3F50BCAEA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58684-F300-4694-99FA-7F6C04C62FD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89D6-790C-4A5B-86A2-8F2000599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460C4D-FE3D-4689-9F69-DDC24AD086CC}" type="datetimeFigureOut">
              <a:rPr lang="ru-RU"/>
              <a:pPr>
                <a:defRPr/>
              </a:pPr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9E2B74-E77E-4E8B-90AC-6F5007810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124075" y="19161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Блок-схема: несколько документов 5"/>
          <p:cNvSpPr/>
          <p:nvPr/>
        </p:nvSpPr>
        <p:spPr>
          <a:xfrm>
            <a:off x="395536" y="404664"/>
            <a:ext cx="8280920" cy="1872208"/>
          </a:xfrm>
          <a:prstGeom prst="flowChartMultidocument">
            <a:avLst/>
          </a:prstGeom>
          <a:ln>
            <a:solidFill>
              <a:srgbClr val="00206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dirty="0"/>
              <a:t>Тема уроку: Загальна будова нервової системи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3717032"/>
            <a:ext cx="4139952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Рибачок Наталія Борисівна,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учитель біології і хімії,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Христинівської спеціалізованої школи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І-ІІІ ступенів №1 ім.О.Є.Корнійчука</a:t>
            </a:r>
            <a:endParaRPr lang="ru-RU" sz="2000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84984"/>
            <a:ext cx="4300067" cy="3096344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763688" y="188640"/>
            <a:ext cx="5760640" cy="986408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AFFFD7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B36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Розташування </a:t>
              </a:r>
              <a:r>
                <a:rPr lang="uk-UA" b="1" cap="all" dirty="0">
                  <a:ln w="0"/>
                  <a:solidFill>
                    <a:srgbClr val="001B36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тіл нейронів</a:t>
              </a:r>
              <a:endParaRPr lang="ru-RU" b="1" cap="all" dirty="0">
                <a:ln w="0"/>
                <a:solidFill>
                  <a:srgbClr val="001B36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Выноска со стрелкой вправо 4"/>
          <p:cNvSpPr/>
          <p:nvPr/>
        </p:nvSpPr>
        <p:spPr>
          <a:xfrm>
            <a:off x="251520" y="1412776"/>
            <a:ext cx="3096344" cy="720080"/>
          </a:xfrm>
          <a:prstGeom prst="rightArrowCallout">
            <a:avLst>
              <a:gd name="adj1" fmla="val 53674"/>
              <a:gd name="adj2" fmla="val 37289"/>
              <a:gd name="adj3" fmla="val 25000"/>
              <a:gd name="adj4" fmla="val 89589"/>
            </a:avLst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Сіра</a:t>
            </a:r>
            <a:r>
              <a:rPr lang="uk-UA" b="1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 </a:t>
            </a: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речовина</a:t>
            </a:r>
            <a:r>
              <a:rPr lang="uk-UA" b="1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 </a:t>
            </a: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кори</a:t>
            </a:r>
            <a:r>
              <a:rPr lang="uk-UA" b="1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 </a:t>
            </a: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головного</a:t>
            </a:r>
            <a:r>
              <a:rPr lang="uk-UA" b="1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 </a:t>
            </a: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мозку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EAEAEA"/>
              </a:solidFill>
              <a:latin typeface="Arial Narrow" pitchFamily="34" charset="0"/>
            </a:endParaRPr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251520" y="4293096"/>
            <a:ext cx="3096344" cy="720080"/>
          </a:xfrm>
          <a:prstGeom prst="rightArrowCallout">
            <a:avLst>
              <a:gd name="adj1" fmla="val 53674"/>
              <a:gd name="adj2" fmla="val 37289"/>
              <a:gd name="adj3" fmla="val 25000"/>
              <a:gd name="adj4" fmla="val 89589"/>
            </a:avLst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Сіра</a:t>
            </a:r>
            <a:r>
              <a:rPr lang="uk-UA" b="1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 </a:t>
            </a: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речовина</a:t>
            </a:r>
            <a:r>
              <a:rPr lang="uk-UA" b="1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 </a:t>
            </a: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спинного мозку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EAEAEA"/>
              </a:solidFill>
              <a:latin typeface="Arial Narrow" pitchFamily="34" charset="0"/>
            </a:endParaRP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251520" y="5661248"/>
            <a:ext cx="3096344" cy="720080"/>
          </a:xfrm>
          <a:prstGeom prst="rightArrowCallout">
            <a:avLst>
              <a:gd name="adj1" fmla="val 53674"/>
              <a:gd name="adj2" fmla="val 37289"/>
              <a:gd name="adj3" fmla="val 25000"/>
              <a:gd name="adj4" fmla="val 89589"/>
            </a:avLst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Нервові вузли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EAEAEA"/>
              </a:solidFill>
              <a:latin typeface="Arial Narrow" pitchFamily="34" charset="0"/>
            </a:endParaRP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251520" y="2924944"/>
            <a:ext cx="3096344" cy="720080"/>
          </a:xfrm>
          <a:prstGeom prst="rightArrowCallout">
            <a:avLst>
              <a:gd name="adj1" fmla="val 53674"/>
              <a:gd name="adj2" fmla="val 37289"/>
              <a:gd name="adj3" fmla="val 25000"/>
              <a:gd name="adj4" fmla="val 89589"/>
            </a:avLst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ln>
                  <a:solidFill>
                    <a:schemeClr val="bg1"/>
                  </a:solidFill>
                </a:ln>
                <a:solidFill>
                  <a:srgbClr val="EAEAEA"/>
                </a:solidFill>
                <a:latin typeface="Arial Narrow" pitchFamily="34" charset="0"/>
              </a:rPr>
              <a:t>Підкіркові ядра великого мозку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EAEAEA"/>
              </a:solidFill>
              <a:latin typeface="Arial Narrow" pitchFamily="34" charset="0"/>
            </a:endParaRPr>
          </a:p>
        </p:txBody>
      </p:sp>
      <p:pic>
        <p:nvPicPr>
          <p:cNvPr id="1026" name="Picture 2" descr="C:\Мои документы\Мои рисунки\Рисунок2.png"/>
          <p:cNvPicPr>
            <a:picLocks noChangeAspect="1" noChangeArrowheads="1"/>
          </p:cNvPicPr>
          <p:nvPr/>
        </p:nvPicPr>
        <p:blipFill>
          <a:blip r:embed="rId2" cstate="print"/>
          <a:srcRect l="25992" t="5031" b="11708"/>
          <a:stretch>
            <a:fillRect/>
          </a:stretch>
        </p:blipFill>
        <p:spPr bwMode="auto">
          <a:xfrm>
            <a:off x="6516216" y="1052736"/>
            <a:ext cx="1800200" cy="2491658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t="6495" b="23020"/>
          <a:stretch>
            <a:fillRect/>
          </a:stretch>
        </p:blipFill>
        <p:spPr bwMode="auto">
          <a:xfrm>
            <a:off x="3419872" y="4005064"/>
            <a:ext cx="2169272" cy="1656184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Мои документы\Мои рисунки\Рисунок3.png"/>
          <p:cNvPicPr>
            <a:picLocks noChangeAspect="1" noChangeArrowheads="1"/>
          </p:cNvPicPr>
          <p:nvPr/>
        </p:nvPicPr>
        <p:blipFill>
          <a:blip r:embed="rId4" cstate="print"/>
          <a:srcRect l="21448" t="21537" r="13008"/>
          <a:stretch>
            <a:fillRect/>
          </a:stretch>
        </p:blipFill>
        <p:spPr bwMode="auto">
          <a:xfrm>
            <a:off x="6516216" y="3789040"/>
            <a:ext cx="1852236" cy="2880320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276872"/>
            <a:ext cx="2160240" cy="1584176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188640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Будова </a:t>
              </a:r>
              <a:r>
                <a:rPr lang="uk-UA" b="1" cap="all" dirty="0" err="1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синапсів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Выноска со стрелкой вверх 4"/>
          <p:cNvSpPr/>
          <p:nvPr/>
        </p:nvSpPr>
        <p:spPr>
          <a:xfrm>
            <a:off x="3995936" y="5517232"/>
            <a:ext cx="4824536" cy="1152128"/>
          </a:xfrm>
          <a:prstGeom prst="upArrowCallout">
            <a:avLst>
              <a:gd name="adj1" fmla="val 32559"/>
              <a:gd name="adj2" fmla="val 24999"/>
              <a:gd name="adj3" fmla="val 38858"/>
              <a:gd name="adj4" fmla="val 4608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/>
          <a:p>
            <a:pPr algn="ctr">
              <a:defRPr/>
            </a:pPr>
            <a:r>
              <a:rPr lang="uk-UA" b="1" dirty="0">
                <a:solidFill>
                  <a:srgbClr val="00124C"/>
                </a:solidFill>
              </a:rPr>
              <a:t>Механізм передачі - хімічний </a:t>
            </a:r>
            <a:endParaRPr lang="ru-RU" b="1" dirty="0">
              <a:solidFill>
                <a:srgbClr val="00124C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46106" t="5920" r="2375" b="1835"/>
          <a:stretch>
            <a:fillRect/>
          </a:stretch>
        </p:blipFill>
        <p:spPr bwMode="auto">
          <a:xfrm>
            <a:off x="6444208" y="1340768"/>
            <a:ext cx="2376264" cy="2880320"/>
          </a:xfrm>
          <a:prstGeom prst="rect">
            <a:avLst/>
          </a:prstGeom>
          <a:ln w="38100" cap="sq">
            <a:solidFill>
              <a:srgbClr val="3A669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603876"/>
            <a:ext cx="3657563" cy="2818548"/>
          </a:xfrm>
          <a:prstGeom prst="rect">
            <a:avLst/>
          </a:prstGeom>
          <a:ln w="38100" cap="sq">
            <a:solidFill>
              <a:srgbClr val="3A669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179512" y="980728"/>
            <a:ext cx="2520280" cy="5472608"/>
            <a:chOff x="179512" y="980728"/>
            <a:chExt cx="2520280" cy="547260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79512" y="980728"/>
              <a:ext cx="2520280" cy="5472608"/>
            </a:xfrm>
            <a:prstGeom prst="rect">
              <a:avLst/>
            </a:prstGeom>
            <a:solidFill>
              <a:srgbClr val="3A669C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с двумя вырезанными соседними углами 9"/>
            <p:cNvSpPr/>
            <p:nvPr/>
          </p:nvSpPr>
          <p:spPr>
            <a:xfrm>
              <a:off x="323528" y="1268760"/>
              <a:ext cx="2232248" cy="4896544"/>
            </a:xfrm>
            <a:prstGeom prst="snip2Same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Синапси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– це з’єднання між нейронами або нейронами і м’язовими чи залозистими клітинами. Передача нервового імпульсу відбувається за допомогою речовини – медіатора (ацетилхоліну чи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нордадреналіну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)</a:t>
              </a:r>
              <a:endParaRPr lang="ru-RU" b="1" dirty="0">
                <a:solidFill>
                  <a:srgbClr val="00124C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188640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Будова </a:t>
              </a:r>
              <a:r>
                <a:rPr lang="uk-UA" b="1" cap="all" dirty="0" err="1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синапсів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t="11691" b="1280"/>
          <a:stretch>
            <a:fillRect/>
          </a:stretch>
        </p:blipFill>
        <p:spPr bwMode="auto">
          <a:xfrm>
            <a:off x="467544" y="1196752"/>
            <a:ext cx="4595457" cy="5400600"/>
          </a:xfrm>
          <a:prstGeom prst="rect">
            <a:avLst/>
          </a:prstGeom>
          <a:ln w="38100" cap="sq">
            <a:solidFill>
              <a:srgbClr val="0E969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5652120" y="1196752"/>
            <a:ext cx="3240360" cy="5400600"/>
            <a:chOff x="385249" y="980728"/>
            <a:chExt cx="2314543" cy="547260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85249" y="980728"/>
              <a:ext cx="2314543" cy="5472608"/>
            </a:xfrm>
            <a:prstGeom prst="rect">
              <a:avLst/>
            </a:prstGeom>
            <a:solidFill>
              <a:srgbClr val="3A669C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с двумя скругленными противолежащими углами 7"/>
            <p:cNvSpPr/>
            <p:nvPr/>
          </p:nvSpPr>
          <p:spPr>
            <a:xfrm>
              <a:off x="547053" y="1268760"/>
              <a:ext cx="2008724" cy="4896544"/>
            </a:xfrm>
            <a:prstGeom prst="round2DiagRect">
              <a:avLst>
                <a:gd name="adj1" fmla="val 24860"/>
                <a:gd name="adj2" fmla="val 0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На кінцях нейрофібрил розташовуються міхурці з медіатором. При проходженні нервового імпульсу міхурці руйнуються, і молекули медіатора потрапляють у міжклітинну рідину. Там вони діють на мембрани клітин-мішеней, сприяючи проникненню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йонів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</a:t>
              </a:r>
              <a:r>
                <a:rPr lang="en-US" b="1" dirty="0" smtClean="0">
                  <a:solidFill>
                    <a:srgbClr val="00124C"/>
                  </a:solidFill>
                  <a:latin typeface="Arial Narrow" pitchFamily="34" charset="0"/>
                </a:rPr>
                <a:t>N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а+, К+,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Са+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.</a:t>
              </a:r>
              <a:endParaRPr lang="ru-RU" b="1" dirty="0">
                <a:solidFill>
                  <a:srgbClr val="00124C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331640" y="188640"/>
            <a:ext cx="6480720" cy="108012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Залежність розумової діяльності від будови нервових клітин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1026" name="Picture 2" descr="D:\Documents and Settings\Юзер\Рабочий стол\Нервова система М7.jpg"/>
          <p:cNvPicPr>
            <a:picLocks noChangeAspect="1" noChangeArrowheads="1"/>
          </p:cNvPicPr>
          <p:nvPr/>
        </p:nvPicPr>
        <p:blipFill>
          <a:blip r:embed="rId2" cstate="print"/>
          <a:srcRect l="15770" r="28738"/>
          <a:stretch>
            <a:fillRect/>
          </a:stretch>
        </p:blipFill>
        <p:spPr bwMode="auto">
          <a:xfrm>
            <a:off x="539552" y="1340768"/>
            <a:ext cx="3888432" cy="5255340"/>
          </a:xfrm>
          <a:prstGeom prst="rect">
            <a:avLst/>
          </a:prstGeom>
          <a:ln w="38100" cap="sq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5148064" y="1268760"/>
            <a:ext cx="3528392" cy="5328592"/>
            <a:chOff x="179512" y="980728"/>
            <a:chExt cx="2520280" cy="547260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79512" y="980728"/>
              <a:ext cx="2520280" cy="547260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с двумя вырезанными противолежащими углами 7"/>
            <p:cNvSpPr/>
            <p:nvPr/>
          </p:nvSpPr>
          <p:spPr>
            <a:xfrm>
              <a:off x="323528" y="1268760"/>
              <a:ext cx="2232248" cy="4896544"/>
            </a:xfrm>
            <a:prstGeom prst="snip2Diag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Мозок гені і звичайної пересічної людини відрізняються не масою, кількістю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синапсів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. Вони утворюються за рахунок збільшенн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я відгалужень аксона. Найкраще вони формуються у дитячому і підлітковому віці. Тому, як і спортсмена, генія створює тренування із тією відмінністю, що воно має бути інтелектуальним.</a:t>
              </a:r>
              <a:endParaRPr lang="ru-RU" b="1" dirty="0">
                <a:solidFill>
                  <a:srgbClr val="00124C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763688" y="188640"/>
            <a:ext cx="5760640" cy="986408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rgbClr val="721C55"/>
            </a:solidFill>
            <a:ln>
              <a:solidFill>
                <a:srgbClr val="7030A0"/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>
              <a:bevelT w="114300" prst="artDeco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B36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 Види нервових волокон</a:t>
              </a:r>
              <a:endParaRPr lang="ru-RU" b="1" cap="all" dirty="0">
                <a:ln w="0"/>
                <a:solidFill>
                  <a:srgbClr val="001B36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1403648" y="1412776"/>
            <a:ext cx="2232248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Arial Narrow" pitchFamily="34" charset="0"/>
              </a:rPr>
              <a:t>Мієлінові</a:t>
            </a:r>
          </a:p>
          <a:p>
            <a:pPr algn="ctr">
              <a:defRPr/>
            </a:pPr>
            <a:r>
              <a:rPr lang="uk-UA" sz="2000" b="1" dirty="0">
                <a:latin typeface="Arial Narrow" pitchFamily="34" charset="0"/>
              </a:rPr>
              <a:t>(товсті)</a:t>
            </a:r>
            <a:r>
              <a:rPr lang="uk-UA" dirty="0"/>
              <a:t>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52120" y="1412776"/>
            <a:ext cx="2232248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 err="1">
                <a:latin typeface="Arial Narrow" pitchFamily="34" charset="0"/>
              </a:rPr>
              <a:t>Безієлінові</a:t>
            </a:r>
            <a:endParaRPr lang="uk-UA" sz="2000" b="1" dirty="0">
              <a:latin typeface="Arial Narrow" pitchFamily="34" charset="0"/>
            </a:endParaRPr>
          </a:p>
          <a:p>
            <a:pPr algn="ctr">
              <a:defRPr/>
            </a:pPr>
            <a:r>
              <a:rPr lang="uk-UA" sz="2000" b="1" dirty="0">
                <a:latin typeface="Arial Narrow" pitchFamily="34" charset="0"/>
              </a:rPr>
              <a:t>(тонкі)</a:t>
            </a:r>
            <a:r>
              <a:rPr lang="uk-UA" dirty="0"/>
              <a:t> </a:t>
            </a:r>
            <a:endParaRPr lang="ru-RU" dirty="0"/>
          </a:p>
        </p:txBody>
      </p:sp>
      <p:sp>
        <p:nvSpPr>
          <p:cNvPr id="11273" name="TextBox 6"/>
          <p:cNvSpPr txBox="1">
            <a:spLocks noChangeArrowheads="1"/>
          </p:cNvSpPr>
          <p:nvPr/>
        </p:nvSpPr>
        <p:spPr bwMode="auto">
          <a:xfrm>
            <a:off x="251520" y="2204864"/>
            <a:ext cx="417671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1C1624"/>
                </a:solidFill>
              </a:rPr>
              <a:t>Швидкість проходження нервового імпульсу – </a:t>
            </a:r>
            <a:r>
              <a:rPr lang="uk-UA" sz="2000" b="1" u="sng" dirty="0">
                <a:solidFill>
                  <a:srgbClr val="1C1624"/>
                </a:solidFill>
              </a:rPr>
              <a:t>50-120</a:t>
            </a:r>
            <a:r>
              <a:rPr lang="uk-UA" b="1" dirty="0">
                <a:solidFill>
                  <a:srgbClr val="1C1624"/>
                </a:solidFill>
              </a:rPr>
              <a:t>м/с</a:t>
            </a:r>
            <a:endParaRPr lang="ru-RU" b="1" dirty="0">
              <a:solidFill>
                <a:srgbClr val="1C1624"/>
              </a:solidFill>
            </a:endParaRPr>
          </a:p>
        </p:txBody>
      </p:sp>
      <p:sp>
        <p:nvSpPr>
          <p:cNvPr id="11274" name="TextBox 7"/>
          <p:cNvSpPr txBox="1">
            <a:spLocks noChangeArrowheads="1"/>
          </p:cNvSpPr>
          <p:nvPr/>
        </p:nvSpPr>
        <p:spPr bwMode="auto">
          <a:xfrm>
            <a:off x="4788024" y="2204864"/>
            <a:ext cx="4176713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1C1624"/>
                </a:solidFill>
              </a:rPr>
              <a:t>Швидкість проходження нервового імпульсу – </a:t>
            </a:r>
            <a:r>
              <a:rPr lang="uk-UA" sz="2000" b="1" u="sng" dirty="0">
                <a:solidFill>
                  <a:srgbClr val="1C1624"/>
                </a:solidFill>
              </a:rPr>
              <a:t>3-14</a:t>
            </a:r>
            <a:r>
              <a:rPr lang="uk-UA" b="1" dirty="0">
                <a:solidFill>
                  <a:srgbClr val="1C1624"/>
                </a:solidFill>
              </a:rPr>
              <a:t>м/с</a:t>
            </a:r>
            <a:endParaRPr lang="ru-RU" b="1" dirty="0">
              <a:solidFill>
                <a:srgbClr val="1C1624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1600" y="2852936"/>
            <a:ext cx="2952328" cy="720080"/>
          </a:xfrm>
          <a:prstGeom prst="roundRect">
            <a:avLst/>
          </a:prstGeom>
          <a:solidFill>
            <a:srgbClr val="B8A9CB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latin typeface="Arial Narrow" pitchFamily="34" charset="0"/>
              </a:rPr>
              <a:t>Іннервують  опорно-рухову систему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2852936"/>
            <a:ext cx="2952328" cy="720080"/>
          </a:xfrm>
          <a:prstGeom prst="roundRect">
            <a:avLst/>
          </a:prstGeom>
          <a:solidFill>
            <a:srgbClr val="B8A9CB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latin typeface="Arial Narrow" pitchFamily="34" charset="0"/>
              </a:rPr>
              <a:t>Іннервують  внутрішні органи</a:t>
            </a:r>
          </a:p>
        </p:txBody>
      </p:sp>
      <p:pic>
        <p:nvPicPr>
          <p:cNvPr id="3074" name="Picture 2" descr="C:\Мои документы\Мои рисунки\Рисунок6.png"/>
          <p:cNvPicPr>
            <a:picLocks noChangeAspect="1" noChangeArrowheads="1"/>
          </p:cNvPicPr>
          <p:nvPr/>
        </p:nvPicPr>
        <p:blipFill>
          <a:blip r:embed="rId2" cstate="print"/>
          <a:srcRect l="14228"/>
          <a:stretch>
            <a:fillRect/>
          </a:stretch>
        </p:blipFill>
        <p:spPr bwMode="auto">
          <a:xfrm>
            <a:off x="5364088" y="3717032"/>
            <a:ext cx="2858582" cy="2952328"/>
          </a:xfrm>
          <a:prstGeom prst="roundRect">
            <a:avLst/>
          </a:prstGeom>
          <a:ln w="38100" cap="sq">
            <a:solidFill>
              <a:srgbClr val="A794B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Мои документы\Мои рисунки\Рисунок7.png"/>
          <p:cNvPicPr>
            <a:picLocks noChangeAspect="1" noChangeArrowheads="1"/>
          </p:cNvPicPr>
          <p:nvPr/>
        </p:nvPicPr>
        <p:blipFill>
          <a:blip r:embed="rId3" cstate="print"/>
          <a:srcRect l="18332" t="5508" r="18814"/>
          <a:stretch>
            <a:fillRect/>
          </a:stretch>
        </p:blipFill>
        <p:spPr bwMode="auto">
          <a:xfrm>
            <a:off x="1187624" y="3717032"/>
            <a:ext cx="2592288" cy="2952328"/>
          </a:xfrm>
          <a:prstGeom prst="roundRect">
            <a:avLst/>
          </a:prstGeom>
          <a:ln w="38100" cap="sq">
            <a:solidFill>
              <a:srgbClr val="A794B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260648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Механізм роботи нервової системи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Овал 4"/>
          <p:cNvSpPr/>
          <p:nvPr/>
        </p:nvSpPr>
        <p:spPr>
          <a:xfrm>
            <a:off x="3419872" y="1412776"/>
            <a:ext cx="2376264" cy="914400"/>
          </a:xfrm>
          <a:prstGeom prst="ellipse">
            <a:avLst/>
          </a:prstGeom>
          <a:solidFill>
            <a:srgbClr val="001558"/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Arial Narrow" pitchFamily="34" charset="0"/>
              </a:rPr>
              <a:t>Рефлекс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55576" y="2492896"/>
            <a:ext cx="2520280" cy="648072"/>
          </a:xfrm>
          <a:prstGeom prst="ellipse">
            <a:avLst/>
          </a:prstGeom>
          <a:solidFill>
            <a:srgbClr val="002DBC"/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Arial Narrow" pitchFamily="34" charset="0"/>
              </a:rPr>
              <a:t>Збудження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868144" y="2564904"/>
            <a:ext cx="2520280" cy="648072"/>
          </a:xfrm>
          <a:prstGeom prst="ellipse">
            <a:avLst/>
          </a:prstGeom>
          <a:solidFill>
            <a:srgbClr val="002DBC"/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latin typeface="Arial Narrow" pitchFamily="34" charset="0"/>
              </a:rPr>
              <a:t>Гальмування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12300" name="TextBox 7"/>
          <p:cNvSpPr txBox="1">
            <a:spLocks noChangeArrowheads="1"/>
          </p:cNvSpPr>
          <p:nvPr/>
        </p:nvSpPr>
        <p:spPr bwMode="auto">
          <a:xfrm>
            <a:off x="250825" y="3429000"/>
            <a:ext cx="3241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00124C"/>
                </a:solidFill>
                <a:latin typeface="Arial Narrow" pitchFamily="34" charset="0"/>
              </a:rPr>
              <a:t>Підвищується активність органу через збільшення сили і швидкості проводження нервового імпульсу</a:t>
            </a:r>
            <a:endParaRPr lang="ru-RU" b="1" dirty="0">
              <a:solidFill>
                <a:srgbClr val="00124C"/>
              </a:solidFill>
              <a:latin typeface="Arial Narrow" pitchFamily="34" charset="0"/>
            </a:endParaRPr>
          </a:p>
        </p:txBody>
      </p:sp>
      <p:sp>
        <p:nvSpPr>
          <p:cNvPr id="12301" name="TextBox 8"/>
          <p:cNvSpPr txBox="1">
            <a:spLocks noChangeArrowheads="1"/>
          </p:cNvSpPr>
          <p:nvPr/>
        </p:nvSpPr>
        <p:spPr bwMode="auto">
          <a:xfrm>
            <a:off x="5580063" y="3500438"/>
            <a:ext cx="324008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00124C"/>
                </a:solidFill>
                <a:latin typeface="Arial Narrow" pitchFamily="34" charset="0"/>
              </a:rPr>
              <a:t>Послаблення або припинення відповіді на подразнення через зменшення сили і швидкості проводження нервового імпульсу</a:t>
            </a:r>
            <a:endParaRPr lang="ru-RU" b="1">
              <a:solidFill>
                <a:srgbClr val="00124C"/>
              </a:solidFill>
              <a:latin typeface="Arial Narrow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2934162">
            <a:off x="3409950" y="2170113"/>
            <a:ext cx="439738" cy="747712"/>
          </a:xfrm>
          <a:prstGeom prst="downArrow">
            <a:avLst>
              <a:gd name="adj1" fmla="val 27058"/>
              <a:gd name="adj2" fmla="val 54364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8986810">
            <a:off x="5322888" y="2190750"/>
            <a:ext cx="439737" cy="747713"/>
          </a:xfrm>
          <a:prstGeom prst="downArrow">
            <a:avLst>
              <a:gd name="adj1" fmla="val 27058"/>
              <a:gd name="adj2" fmla="val 54364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572000" y="2492896"/>
            <a:ext cx="0" cy="2880320"/>
          </a:xfrm>
          <a:prstGeom prst="straightConnector1">
            <a:avLst/>
          </a:prstGeom>
          <a:ln w="38100"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67944" y="58772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987824" y="5373216"/>
            <a:ext cx="32416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124C"/>
                </a:solidFill>
                <a:latin typeface="Arial Narrow" pitchFamily="34" charset="0"/>
              </a:rPr>
              <a:t>Відповідь організму на подразнення</a:t>
            </a:r>
            <a:endParaRPr lang="ru-RU" sz="2000" b="1" i="1" dirty="0">
              <a:solidFill>
                <a:srgbClr val="00124C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691680" y="260648"/>
            <a:ext cx="511256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Декарт – Основоположник рефлексології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2304256" cy="2823843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2520280" cy="2336987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4572000" y="1484784"/>
            <a:ext cx="4320480" cy="5040560"/>
            <a:chOff x="385249" y="980728"/>
            <a:chExt cx="2314543" cy="5472608"/>
          </a:xfrm>
        </p:grpSpPr>
        <p:sp>
          <p:nvSpPr>
            <p:cNvPr id="8" name="Прямоугольник с двумя вырезанными соседними углами 7"/>
            <p:cNvSpPr/>
            <p:nvPr/>
          </p:nvSpPr>
          <p:spPr>
            <a:xfrm>
              <a:off x="385249" y="980728"/>
              <a:ext cx="2314543" cy="5472608"/>
            </a:xfrm>
            <a:prstGeom prst="snip2SameRect">
              <a:avLst/>
            </a:pr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с двумя вырезанными соседними углами 8"/>
            <p:cNvSpPr/>
            <p:nvPr/>
          </p:nvSpPr>
          <p:spPr>
            <a:xfrm>
              <a:off x="547053" y="1199632"/>
              <a:ext cx="2008724" cy="5034799"/>
            </a:xfrm>
            <a:prstGeom prst="snip2Same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Рене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Декарт (1596 – 1650) – французький філософ, математик і фізик. У математиці він запровадив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Декартову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систему координат, ввів багато алгебраїчних позначень. Як фізик Декарт займався механікою. Людину бачив як складний механізм, тому і зайнявся вивченням принципів її поведінки. Йому належить відкриття рефлексу. Декарта вважають основоположником рефлексології.</a:t>
              </a:r>
              <a:endParaRPr lang="ru-RU" b="1" dirty="0">
                <a:solidFill>
                  <a:srgbClr val="00124C"/>
                </a:solidFill>
                <a:latin typeface="Arial Narrow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79512" y="6309320"/>
            <a:ext cx="3422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>
                <a:latin typeface="Arial Narrow" pitchFamily="34" charset="0"/>
              </a:rPr>
              <a:t>Урок Декарта для шведської королеви</a:t>
            </a:r>
            <a:endParaRPr lang="ru-RU" sz="1600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260648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rgbClr val="5D5DFF"/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Види рефлексів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13315" name="Группа 4"/>
          <p:cNvGrpSpPr>
            <a:grpSpLocks/>
          </p:cNvGrpSpPr>
          <p:nvPr/>
        </p:nvGrpSpPr>
        <p:grpSpPr bwMode="auto">
          <a:xfrm>
            <a:off x="2555776" y="1700808"/>
            <a:ext cx="4032250" cy="1223962"/>
            <a:chOff x="5868144" y="332656"/>
            <a:chExt cx="3024336" cy="568863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868144" y="332656"/>
              <a:ext cx="3024336" cy="5688632"/>
            </a:xfrm>
            <a:prstGeom prst="rect">
              <a:avLst/>
            </a:prstGeom>
            <a:solidFill>
              <a:srgbClr val="8B8BFF"/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Прямоугольник с двумя вырезанными соседними углами 6"/>
            <p:cNvSpPr/>
            <p:nvPr/>
          </p:nvSpPr>
          <p:spPr>
            <a:xfrm>
              <a:off x="5976156" y="620688"/>
              <a:ext cx="2808312" cy="5093107"/>
            </a:xfrm>
            <a:prstGeom prst="snip2Same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За походженням: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Безумовні (вроджені)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Умовні (набуті)</a:t>
              </a:r>
            </a:p>
          </p:txBody>
        </p:sp>
      </p:grpSp>
      <p:grpSp>
        <p:nvGrpSpPr>
          <p:cNvPr id="13316" name="Группа 7"/>
          <p:cNvGrpSpPr>
            <a:grpSpLocks/>
          </p:cNvGrpSpPr>
          <p:nvPr/>
        </p:nvGrpSpPr>
        <p:grpSpPr bwMode="auto">
          <a:xfrm>
            <a:off x="323528" y="3501008"/>
            <a:ext cx="4032250" cy="2305050"/>
            <a:chOff x="5868144" y="332656"/>
            <a:chExt cx="3024336" cy="568863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5868144" y="332656"/>
              <a:ext cx="3024336" cy="56886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0" name="Прямоугольник с двумя вырезанными соседними углами 9"/>
            <p:cNvSpPr/>
            <p:nvPr/>
          </p:nvSpPr>
          <p:spPr>
            <a:xfrm>
              <a:off x="5976156" y="620688"/>
              <a:ext cx="2808312" cy="5093107"/>
            </a:xfrm>
            <a:prstGeom prst="snip2Same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За біологічним значенням: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Харчові 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Оборонні 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Орієнтувальні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Статеві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endParaRPr lang="uk-UA" b="1" dirty="0">
                <a:solidFill>
                  <a:srgbClr val="002060"/>
                </a:solidFill>
              </a:endParaRP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endParaRPr lang="uk-UA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3317" name="Группа 10"/>
          <p:cNvGrpSpPr>
            <a:grpSpLocks/>
          </p:cNvGrpSpPr>
          <p:nvPr/>
        </p:nvGrpSpPr>
        <p:grpSpPr bwMode="auto">
          <a:xfrm>
            <a:off x="4788024" y="3501008"/>
            <a:ext cx="4032250" cy="2305050"/>
            <a:chOff x="5868144" y="332656"/>
            <a:chExt cx="3024336" cy="568863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868144" y="332656"/>
              <a:ext cx="3024336" cy="56886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3" name="Прямоугольник с двумя вырезанными соседними углами 12"/>
            <p:cNvSpPr/>
            <p:nvPr/>
          </p:nvSpPr>
          <p:spPr>
            <a:xfrm>
              <a:off x="5976156" y="620688"/>
              <a:ext cx="2808312" cy="5093107"/>
            </a:xfrm>
            <a:prstGeom prst="snip2Same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3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За характером реакції-відповіді: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Рухові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Секреторні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Судинні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Дихальні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r>
                <a:rPr lang="uk-UA" b="1" dirty="0">
                  <a:solidFill>
                    <a:srgbClr val="002060"/>
                  </a:solidFill>
                </a:rPr>
                <a:t>Обмінні</a:t>
              </a: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Tx/>
                <a:buAutoNum type="arabicPeriod"/>
                <a:defRPr/>
              </a:pPr>
              <a:endParaRPr lang="uk-UA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907704" y="260648"/>
            <a:ext cx="5256584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992069"/>
              <a:ext cx="7272808" cy="831051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Компоненти рефлекторної дуги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Овал 4"/>
          <p:cNvSpPr/>
          <p:nvPr/>
        </p:nvSpPr>
        <p:spPr>
          <a:xfrm>
            <a:off x="467544" y="1196752"/>
            <a:ext cx="2520280" cy="6480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 smtClean="0">
                <a:latin typeface="Arial Narrow" pitchFamily="34" charset="0"/>
              </a:rPr>
              <a:t>Рецептор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691680" y="2420888"/>
            <a:ext cx="2592288" cy="6480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 smtClean="0">
                <a:latin typeface="Arial Narrow" pitchFamily="34" charset="0"/>
              </a:rPr>
              <a:t>Чутливий шлях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47864" y="3501008"/>
            <a:ext cx="2520280" cy="6480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 smtClean="0">
                <a:latin typeface="Arial Narrow" pitchFamily="34" charset="0"/>
              </a:rPr>
              <a:t>Ділянки ЦНС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04048" y="4653136"/>
            <a:ext cx="2520280" cy="6480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 smtClean="0">
                <a:latin typeface="Arial Narrow" pitchFamily="34" charset="0"/>
              </a:rPr>
              <a:t>Руховий шлях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00192" y="5877272"/>
            <a:ext cx="2520280" cy="6480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124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 smtClean="0">
                <a:latin typeface="Arial Narrow" pitchFamily="34" charset="0"/>
              </a:rPr>
              <a:t>Робочий орган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119675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Сприймає подразнення, утворює нервовий імпульс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984" y="234888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Передає імпульс від рецептора до ЦНС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3429000"/>
            <a:ext cx="305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Опрацьовується інформація, формується відповідь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3728" y="465313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Передача імпульсу від ЦНС до робочого органу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602128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Реагує на подразнення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547664" y="260648"/>
            <a:ext cx="5256584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992069"/>
              <a:ext cx="7272808" cy="831051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Будова </a:t>
              </a:r>
              <a:r>
                <a:rPr lang="uk-UA" b="1" cap="all" dirty="0" err="1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двонейронної</a:t>
              </a: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 рефлекторної </a:t>
              </a: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дуги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4098" name="Picture 2" descr="C:\Мои документы\Мои рисунки\Рисунок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340768"/>
            <a:ext cx="3824138" cy="5218553"/>
          </a:xfrm>
          <a:prstGeom prst="round2Diag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395536" y="1340768"/>
            <a:ext cx="3528392" cy="5256584"/>
            <a:chOff x="385249" y="980728"/>
            <a:chExt cx="2314543" cy="547260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85249" y="980728"/>
              <a:ext cx="2314543" cy="547260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547053" y="1199632"/>
              <a:ext cx="2008724" cy="5034799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Двонейронна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дуга є найпростішою. Вона складається лише із чутливого і рухового нейрона. Така дуга характерна для колінного рефлексу. Рецептори сухожилків при ударі утворюють нервовий імпульс, що передається до спинного мозку по чутливому нейрону. Там за допомогою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синапсу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він з’єднується із руховим, який передає імпульс до робочого органу - м’язів.</a:t>
              </a:r>
              <a:endParaRPr lang="ru-RU" b="1" dirty="0">
                <a:solidFill>
                  <a:srgbClr val="00124C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3"/>
          <p:cNvGrpSpPr>
            <a:grpSpLocks/>
          </p:cNvGrpSpPr>
          <p:nvPr/>
        </p:nvGrpSpPr>
        <p:grpSpPr bwMode="auto">
          <a:xfrm>
            <a:off x="179388" y="198438"/>
            <a:ext cx="8748712" cy="6659562"/>
            <a:chOff x="251520" y="0"/>
            <a:chExt cx="8676456" cy="6405967"/>
          </a:xfrm>
        </p:grpSpPr>
        <p:sp>
          <p:nvSpPr>
            <p:cNvPr id="5" name="Стрелка вниз 4"/>
            <p:cNvSpPr/>
            <p:nvPr/>
          </p:nvSpPr>
          <p:spPr>
            <a:xfrm>
              <a:off x="251521" y="735640"/>
              <a:ext cx="8676455" cy="1638919"/>
            </a:xfrm>
            <a:prstGeom prst="downArrow">
              <a:avLst>
                <a:gd name="adj1" fmla="val 89169"/>
                <a:gd name="adj2" fmla="val 50000"/>
              </a:avLst>
            </a:prstGeom>
            <a:ln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uk-UA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endParaRPr>
            </a:p>
            <a:p>
              <a:pPr algn="ctr">
                <a:defRPr/>
              </a:pPr>
              <a:r>
                <a:rPr lang="uk-UA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itchFamily="34" charset="0"/>
                </a:rPr>
                <a:t>Встановити особливості будови нервової системи у зв’язку з її функціями</a:t>
              </a:r>
              <a:endParaRPr lang="uk-UA" sz="2000" b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sp>
          <p:nvSpPr>
            <p:cNvPr id="6" name="Стрелка вниз 5"/>
            <p:cNvSpPr/>
            <p:nvPr/>
          </p:nvSpPr>
          <p:spPr>
            <a:xfrm>
              <a:off x="251520" y="3021591"/>
              <a:ext cx="8676456" cy="3384376"/>
            </a:xfrm>
            <a:prstGeom prst="downArrow">
              <a:avLst>
                <a:gd name="adj1" fmla="val 91558"/>
                <a:gd name="adj2" fmla="val 50510"/>
              </a:avLst>
            </a:prstGeom>
            <a:ln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342900" indent="-3429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Встановити функції нервової системи</a:t>
              </a:r>
            </a:p>
            <a:p>
              <a:pPr marL="342900" indent="-3429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Розглянути будову нервової тканини та нейрона як її основного компонента</a:t>
              </a:r>
            </a:p>
            <a:p>
              <a:pPr marL="342900" indent="-3429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Ознайомитися із будовою </a:t>
              </a:r>
              <a:r>
                <a:rPr lang="uk-UA" altLang="uk-UA" sz="1500" dirty="0" err="1">
                  <a:solidFill>
                    <a:schemeClr val="tx1"/>
                  </a:solidFill>
                  <a:latin typeface="Arial Black" pitchFamily="34" charset="0"/>
                </a:rPr>
                <a:t>синапсів</a:t>
              </a: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 і нервових волокон</a:t>
              </a:r>
            </a:p>
            <a:p>
              <a:pPr marL="457200" indent="-4572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Охарактеризувати механізм роботи нервової системи</a:t>
              </a:r>
            </a:p>
            <a:p>
              <a:pPr marL="457200" indent="-4572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З’ясувати особливості будови рефлекторної дуги</a:t>
              </a:r>
            </a:p>
            <a:p>
              <a:pPr marL="457200" indent="-457200">
                <a:lnSpc>
                  <a:spcPct val="80000"/>
                </a:lnSpc>
                <a:buFont typeface="Wingdings 2" pitchFamily="18" charset="2"/>
                <a:buAutoNum type="arabicPeriod"/>
                <a:defRPr/>
              </a:pPr>
              <a:r>
                <a:rPr lang="uk-UA" altLang="uk-UA" sz="1500" dirty="0">
                  <a:solidFill>
                    <a:schemeClr val="tx1"/>
                  </a:solidFill>
                  <a:latin typeface="Arial Black" pitchFamily="34" charset="0"/>
                </a:rPr>
                <a:t>Назвати види рефлексів</a:t>
              </a:r>
              <a:endParaRPr lang="uk-UA" altLang="uk-UA" sz="2400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27784" y="0"/>
              <a:ext cx="3626115" cy="734020"/>
            </a:xfrm>
            <a:prstGeom prst="downArrow">
              <a:avLst>
                <a:gd name="adj1" fmla="val 75015"/>
                <a:gd name="adj2" fmla="val 50000"/>
              </a:avLst>
            </a:prstGeom>
            <a:solidFill>
              <a:srgbClr val="0070C0"/>
            </a:solidFill>
            <a:ln>
              <a:solidFill>
                <a:schemeClr val="tx2">
                  <a:lumMod val="75000"/>
                </a:schemeClr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>
              <a:bevelT w="114300" prst="artDeco"/>
            </a:sp3d>
          </p:spPr>
          <p:txBody>
            <a:bodyPr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uk-UA" sz="2400" b="1" cap="all" dirty="0">
                  <a:ln w="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Мета  уроку:</a:t>
              </a:r>
              <a:endParaRPr lang="ru-RU" sz="2400" b="1" cap="all" dirty="0">
                <a:ln w="0">
                  <a:solidFill>
                    <a:schemeClr val="tx1"/>
                  </a:solidFill>
                </a:ln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822471" y="2467421"/>
              <a:ext cx="3627048" cy="648072"/>
            </a:xfrm>
            <a:prstGeom prst="downArrow">
              <a:avLst>
                <a:gd name="adj1" fmla="val 83383"/>
                <a:gd name="adj2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>
              <a:bevelT w="114300" prst="artDeco"/>
            </a:sp3d>
          </p:spPr>
          <p:txBody>
            <a:bodyPr>
              <a:spAutoFit/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uk-UA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Arial Black" pitchFamily="34" charset="0"/>
                </a:rPr>
                <a:t>Завдання:</a:t>
              </a:r>
              <a:endParaRPr lang="ru-RU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260648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Будова рефлекторної дуги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5" name="Группа 23"/>
          <p:cNvGrpSpPr/>
          <p:nvPr/>
        </p:nvGrpSpPr>
        <p:grpSpPr>
          <a:xfrm>
            <a:off x="1907704" y="260648"/>
            <a:ext cx="5256584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7" name="Выноска со стрелкой вниз 6"/>
            <p:cNvSpPr/>
            <p:nvPr/>
          </p:nvSpPr>
          <p:spPr>
            <a:xfrm>
              <a:off x="899591" y="992069"/>
              <a:ext cx="7272808" cy="831051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Будова </a:t>
              </a:r>
              <a:r>
                <a:rPr lang="uk-UA" b="1" cap="all" dirty="0" err="1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тринейронної</a:t>
              </a: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 рефлекторної </a:t>
              </a: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дуги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5122" name="Picture 2" descr="C:\Мои документы\Мои рисунки\Рисунок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4392657" cy="4680520"/>
          </a:xfrm>
          <a:prstGeom prst="round2Diag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9" name="Группа 8"/>
          <p:cNvGrpSpPr/>
          <p:nvPr/>
        </p:nvGrpSpPr>
        <p:grpSpPr>
          <a:xfrm>
            <a:off x="5292080" y="1196752"/>
            <a:ext cx="3528392" cy="5256584"/>
            <a:chOff x="385249" y="980728"/>
            <a:chExt cx="2314543" cy="5472608"/>
          </a:xfrm>
        </p:grpSpPr>
        <p:sp>
          <p:nvSpPr>
            <p:cNvPr id="10" name="Прямоугольник с одним вырезанным углом 9"/>
            <p:cNvSpPr/>
            <p:nvPr/>
          </p:nvSpPr>
          <p:spPr>
            <a:xfrm>
              <a:off x="385249" y="980728"/>
              <a:ext cx="2314543" cy="5472608"/>
            </a:xfrm>
            <a:prstGeom prst="snip1Rect">
              <a:avLst/>
            </a:prstGeom>
            <a:solidFill>
              <a:schemeClr val="tx2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с одним вырезанным углом 10"/>
            <p:cNvSpPr/>
            <p:nvPr/>
          </p:nvSpPr>
          <p:spPr>
            <a:xfrm>
              <a:off x="547053" y="1199632"/>
              <a:ext cx="2008724" cy="5034799"/>
            </a:xfrm>
            <a:prstGeom prst="snip1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Тринейронна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дуга вважається складною. Вона містить три види нейронів: чутливий, руховий і вставний нейрони. Така рефлекторна дуга притаманна рефлексу при </a:t>
              </a:r>
              <a:r>
                <a:rPr lang="uk-UA" b="1" dirty="0" err="1" smtClean="0">
                  <a:solidFill>
                    <a:srgbClr val="00124C"/>
                  </a:solidFill>
                  <a:latin typeface="Arial Narrow" pitchFamily="34" charset="0"/>
                </a:rPr>
                <a:t>відсмикуванні</a:t>
              </a:r>
              <a:r>
                <a:rPr lang="uk-UA" b="1" dirty="0" smtClean="0">
                  <a:solidFill>
                    <a:srgbClr val="00124C"/>
                  </a:solidFill>
                  <a:latin typeface="Arial Narrow" pitchFamily="34" charset="0"/>
                </a:rPr>
                <a:t> руки від гарячого предмету. Вставний нейрон розташовується у спинному мозку.</a:t>
              </a:r>
              <a:endParaRPr lang="ru-RU" b="1" dirty="0">
                <a:solidFill>
                  <a:srgbClr val="00124C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260648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 smtClean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Висновки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51520" y="1268760"/>
            <a:ext cx="8640960" cy="5324535"/>
          </a:xfrm>
          <a:prstGeom prst="rect">
            <a:avLst/>
          </a:prstGeom>
          <a:noFill/>
          <a:ln w="28575">
            <a:solidFill>
              <a:srgbClr val="001558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000" b="1" dirty="0" smtClean="0">
                <a:latin typeface="Arial Narrow" pitchFamily="34" charset="0"/>
              </a:rPr>
              <a:t>Нервова система – одна з регуляторних систем організму, що забезпечує взаємозв’язок між органами, поєднуючи їх в єдине ціле, а також між організмом та навколишнім середовищем</a:t>
            </a:r>
          </a:p>
          <a:p>
            <a:pPr marL="342900" indent="-342900">
              <a:buAutoNum type="arabicPeriod"/>
            </a:pPr>
            <a:endParaRPr lang="uk-UA" sz="2000" b="1" dirty="0" smtClean="0"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Arial Narrow" pitchFamily="34" charset="0"/>
              </a:rPr>
              <a:t>Вона складається з нервової тканини, що має спеціалізовані клітини – нейрони,  </a:t>
            </a:r>
            <a:r>
              <a:rPr lang="uk-UA" sz="2000" b="1" dirty="0" err="1" smtClean="0">
                <a:latin typeface="Arial Narrow" pitchFamily="34" charset="0"/>
              </a:rPr>
              <a:t>нейроглії</a:t>
            </a:r>
            <a:r>
              <a:rPr lang="uk-UA" sz="2000" b="1" dirty="0" smtClean="0">
                <a:latin typeface="Arial Narrow" pitchFamily="34" charset="0"/>
              </a:rPr>
              <a:t>, що їх живить</a:t>
            </a:r>
          </a:p>
          <a:p>
            <a:pPr marL="342900" indent="-342900">
              <a:buAutoNum type="arabicPeriod"/>
            </a:pPr>
            <a:endParaRPr lang="uk-UA" sz="2000" b="1" dirty="0" smtClean="0"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Arial Narrow" pitchFamily="34" charset="0"/>
              </a:rPr>
              <a:t>Нейрони передають збудження за допомогою спеціальних органел – нейрофібрил</a:t>
            </a:r>
          </a:p>
          <a:p>
            <a:pPr marL="342900" indent="-342900">
              <a:buAutoNum type="arabicPeriod"/>
            </a:pPr>
            <a:endParaRPr lang="uk-UA" sz="2000" b="1" dirty="0" smtClean="0"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Arial Narrow" pitchFamily="34" charset="0"/>
              </a:rPr>
              <a:t>З’єднання між нейронами називається </a:t>
            </a:r>
            <a:r>
              <a:rPr lang="uk-UA" sz="2000" b="1" dirty="0" err="1" smtClean="0">
                <a:latin typeface="Arial Narrow" pitchFamily="34" charset="0"/>
              </a:rPr>
              <a:t>синапсом</a:t>
            </a:r>
            <a:r>
              <a:rPr lang="uk-UA" sz="2000" b="1" dirty="0" smtClean="0">
                <a:latin typeface="Arial Narrow" pitchFamily="34" charset="0"/>
              </a:rPr>
              <a:t>, спосіб передачі нервового імпульсу між ними – хімічний</a:t>
            </a:r>
          </a:p>
          <a:p>
            <a:pPr marL="342900" indent="-342900">
              <a:buAutoNum type="arabicPeriod"/>
            </a:pPr>
            <a:endParaRPr lang="uk-UA" sz="2000" b="1" dirty="0" smtClean="0"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Arial Narrow" pitchFamily="34" charset="0"/>
              </a:rPr>
              <a:t>У основі роботи нервової системи лежить рефлекс</a:t>
            </a:r>
          </a:p>
          <a:p>
            <a:pPr marL="342900" indent="-342900">
              <a:buAutoNum type="arabicPeriod"/>
            </a:pPr>
            <a:endParaRPr lang="uk-UA" sz="2000" b="1" dirty="0" smtClean="0">
              <a:latin typeface="Arial Narrow" pitchFamily="34" charset="0"/>
            </a:endParaRP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Arial Narrow" pitchFamily="34" charset="0"/>
              </a:rPr>
              <a:t>Шлях, по якому проходить нервовий імпульс називається рефлекторною дугою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2411760" y="260648"/>
            <a:ext cx="4392488" cy="914400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DDD6E6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Список </a:t>
              </a:r>
              <a:r>
                <a:rPr lang="uk-UA" b="1" cap="all">
                  <a:ln w="0"/>
                  <a:solidFill>
                    <a:srgbClr val="00124C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використаних джерел</a:t>
              </a:r>
              <a:endParaRPr lang="ru-RU" b="1" cap="all" dirty="0">
                <a:ln w="0"/>
                <a:solidFill>
                  <a:srgbClr val="00124C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23528" y="1412776"/>
            <a:ext cx="849694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Програма для загальноосвітніх 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навчальних закладів. Біологія.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7 – 11 класи. – </a:t>
            </a:r>
          </a:p>
          <a:p>
            <a:pPr marL="342900" indent="-342900"/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Київ: Ірпінь: Перун, 2005. – 85с.</a:t>
            </a:r>
          </a:p>
          <a:p>
            <a:pPr marL="342900" indent="-342900"/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2. </a:t>
            </a:r>
            <a:r>
              <a:rPr lang="uk-UA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Сигида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В.П., Миколайко В.П., </a:t>
            </a:r>
            <a:r>
              <a:rPr lang="uk-UA" b="1" dirty="0" err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Миронюк</a:t>
            </a:r>
            <a:r>
              <a:rPr lang="uk-UA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Т.М. Біологія: навчальний посібник. – Умань,2009. – 318с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342900" indent="-342900"/>
            <a:r>
              <a:rPr lang="uk-UA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3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 Степанюк А., Міщук Н., </a:t>
            </a:r>
            <a:r>
              <a:rPr lang="uk-UA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Гладюк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Т., </a:t>
            </a:r>
            <a:r>
              <a:rPr lang="uk-UA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Жирська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Г., Барна Л. Біологія: Підручник для 9кл. </a:t>
            </a:r>
            <a:r>
              <a:rPr lang="uk-UA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загальноосвіт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навч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закл</a:t>
            </a:r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. – Тернопіль: Підручники і посібники, 2009. – </a:t>
            </a:r>
          </a:p>
          <a:p>
            <a:pPr marL="342900" indent="-342900"/>
            <a:r>
              <a:rPr lang="uk-UA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288с. </a:t>
            </a:r>
          </a:p>
          <a:p>
            <a:pPr marL="342900" indent="-342900" algn="ctr"/>
            <a:r>
              <a:rPr lang="uk-UA" b="1" dirty="0" smtClean="0">
                <a:solidFill>
                  <a:srgbClr val="00124C"/>
                </a:solidFill>
              </a:rPr>
              <a:t>Інтернет-ресурси</a:t>
            </a:r>
            <a:r>
              <a:rPr lang="uk-UA" b="1" dirty="0" smtClean="0"/>
              <a:t> </a:t>
            </a:r>
          </a:p>
          <a:p>
            <a:pPr marL="342900" indent="-342900"/>
            <a:r>
              <a:rPr lang="en-US" b="1" dirty="0" smtClean="0">
                <a:solidFill>
                  <a:srgbClr val="002060"/>
                </a:solidFill>
              </a:rPr>
              <a:t>4. http</a:t>
            </a:r>
            <a:r>
              <a:rPr lang="uk-UA" b="1" dirty="0" smtClean="0">
                <a:solidFill>
                  <a:srgbClr val="002060"/>
                </a:solidFill>
              </a:rPr>
              <a:t>: //</a:t>
            </a:r>
            <a:r>
              <a:rPr lang="en-US" b="1" dirty="0" smtClean="0">
                <a:solidFill>
                  <a:srgbClr val="002060"/>
                </a:solidFill>
              </a:rPr>
              <a:t>www.vikipedia.ua</a:t>
            </a:r>
            <a:endParaRPr lang="uk-UA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uk-UA" b="1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5. </a:t>
            </a:r>
            <a:r>
              <a:rPr lang="en-US" b="1" dirty="0" smtClean="0">
                <a:solidFill>
                  <a:srgbClr val="002060"/>
                </a:solidFill>
              </a:rPr>
              <a:t>http</a:t>
            </a:r>
            <a:r>
              <a:rPr lang="uk-UA" b="1" dirty="0" smtClean="0">
                <a:solidFill>
                  <a:srgbClr val="002060"/>
                </a:solidFill>
              </a:rPr>
              <a:t>: // </a:t>
            </a:r>
            <a:r>
              <a:rPr lang="en-US" b="1" i="1" dirty="0" smtClean="0">
                <a:solidFill>
                  <a:srgbClr val="002060"/>
                </a:solidFill>
                <a:latin typeface="+mn-lt"/>
              </a:rPr>
              <a:t>poradumo.pp.ua</a:t>
            </a:r>
            <a:endParaRPr lang="uk-UA" b="1" i="1" dirty="0" smtClean="0">
              <a:solidFill>
                <a:srgbClr val="002060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002060"/>
                </a:solidFill>
                <a:latin typeface="+mn-lt"/>
              </a:rPr>
              <a:t>6. </a:t>
            </a:r>
            <a:r>
              <a:rPr lang="en-US" b="1" dirty="0" smtClean="0">
                <a:solidFill>
                  <a:srgbClr val="002060"/>
                </a:solidFill>
              </a:rPr>
              <a:t>http</a:t>
            </a:r>
            <a:r>
              <a:rPr lang="uk-UA" b="1" dirty="0" smtClean="0">
                <a:solidFill>
                  <a:srgbClr val="002060"/>
                </a:solidFill>
              </a:rPr>
              <a:t>: // </a:t>
            </a:r>
            <a:r>
              <a:rPr lang="en-US" b="1" i="1" dirty="0" smtClean="0">
                <a:solidFill>
                  <a:srgbClr val="002060"/>
                </a:solidFill>
                <a:latin typeface="+mn-lt"/>
              </a:rPr>
              <a:t>intranet.tdmu.edu.te.ua</a:t>
            </a:r>
            <a:endParaRPr lang="uk-UA" b="1" i="1" dirty="0" smtClean="0">
              <a:solidFill>
                <a:srgbClr val="002060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002060"/>
                </a:solidFill>
                <a:latin typeface="+mn-lt"/>
              </a:rPr>
              <a:t>7. </a:t>
            </a:r>
            <a:r>
              <a:rPr lang="en-US" b="1" dirty="0" smtClean="0">
                <a:solidFill>
                  <a:srgbClr val="002060"/>
                </a:solidFill>
              </a:rPr>
              <a:t>http</a:t>
            </a:r>
            <a:r>
              <a:rPr lang="uk-UA" b="1" dirty="0" smtClean="0">
                <a:solidFill>
                  <a:srgbClr val="002060"/>
                </a:solidFill>
              </a:rPr>
              <a:t>: // </a:t>
            </a:r>
            <a:r>
              <a:rPr lang="en-US" b="1" i="1" dirty="0" smtClean="0">
                <a:solidFill>
                  <a:srgbClr val="002060"/>
                </a:solidFill>
                <a:latin typeface="+mn-lt"/>
              </a:rPr>
              <a:t>school.xvatit.com</a:t>
            </a:r>
            <a:endParaRPr lang="uk-UA" b="1" i="1" dirty="0" smtClean="0">
              <a:solidFill>
                <a:srgbClr val="002060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002060"/>
                </a:solidFill>
                <a:latin typeface="+mn-lt"/>
              </a:rPr>
              <a:t>8. </a:t>
            </a:r>
            <a:r>
              <a:rPr lang="en-US" b="1" dirty="0" smtClean="0">
                <a:solidFill>
                  <a:srgbClr val="002060"/>
                </a:solidFill>
              </a:rPr>
              <a:t>http</a:t>
            </a:r>
            <a:r>
              <a:rPr lang="uk-UA" b="1" dirty="0" smtClean="0">
                <a:solidFill>
                  <a:srgbClr val="002060"/>
                </a:solidFill>
              </a:rPr>
              <a:t>: // </a:t>
            </a:r>
            <a:r>
              <a:rPr lang="en-US" b="1" i="1" dirty="0" smtClean="0">
                <a:solidFill>
                  <a:srgbClr val="002060"/>
                </a:solidFill>
                <a:latin typeface="+mn-lt"/>
              </a:rPr>
              <a:t>yak-prosto.com</a:t>
            </a:r>
            <a:endParaRPr lang="uk-UA" b="1" i="1" dirty="0" smtClean="0">
              <a:solidFill>
                <a:srgbClr val="002060"/>
              </a:solidFill>
              <a:latin typeface="+mn-lt"/>
            </a:endParaRPr>
          </a:p>
          <a:p>
            <a:pPr marL="342900" indent="-342900"/>
            <a:r>
              <a:rPr lang="uk-UA" b="1" i="1" dirty="0" smtClean="0">
                <a:solidFill>
                  <a:srgbClr val="002060"/>
                </a:solidFill>
                <a:latin typeface="+mn-lt"/>
              </a:rPr>
              <a:t>9. </a:t>
            </a:r>
            <a:r>
              <a:rPr lang="en-US" b="1" dirty="0" smtClean="0">
                <a:solidFill>
                  <a:srgbClr val="002060"/>
                </a:solidFill>
              </a:rPr>
              <a:t>http</a:t>
            </a:r>
            <a:r>
              <a:rPr lang="uk-UA" b="1" dirty="0" smtClean="0">
                <a:solidFill>
                  <a:srgbClr val="002060"/>
                </a:solidFill>
              </a:rPr>
              <a:t>: // </a:t>
            </a:r>
            <a:r>
              <a:rPr lang="en-US" b="1" dirty="0" smtClean="0">
                <a:solidFill>
                  <a:srgbClr val="002060"/>
                </a:solidFill>
                <a:latin typeface="+mn-lt"/>
              </a:rPr>
              <a:t>veterinarua.ru</a:t>
            </a:r>
            <a:endParaRPr lang="uk-UA" b="1" dirty="0" smtClean="0">
              <a:solidFill>
                <a:srgbClr val="002060"/>
              </a:solidFill>
              <a:latin typeface="+mn-lt"/>
            </a:endParaRPr>
          </a:p>
          <a:p>
            <a:pPr marL="342900" indent="-342900"/>
            <a:endParaRPr lang="uk-UA" dirty="0" smtClean="0"/>
          </a:p>
          <a:p>
            <a:pPr marL="342900" indent="-342900"/>
            <a:endParaRPr lang="uk-UA" dirty="0" smtClean="0"/>
          </a:p>
          <a:p>
            <a:pPr marL="342900" indent="-342900"/>
            <a:endParaRPr lang="uk-UA" dirty="0" smtClean="0"/>
          </a:p>
          <a:p>
            <a:pPr marL="342900" indent="-342900"/>
            <a:endParaRPr lang="uk-UA" dirty="0" smtClean="0"/>
          </a:p>
          <a:p>
            <a:pPr marL="342900" indent="-342900"/>
            <a:endParaRPr lang="uk-UA" b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342900" indent="-342900"/>
            <a:endParaRPr lang="uk-UA" b="1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marL="342900" indent="-342900" algn="ctr"/>
            <a:endParaRPr lang="uk-UA" b="1" dirty="0" smtClean="0"/>
          </a:p>
          <a:p>
            <a:pPr marL="342900" indent="-342900"/>
            <a:endParaRPr lang="uk-UA" b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44522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b="1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65313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1670663"/>
            <a:ext cx="7992888" cy="4733211"/>
          </a:xfrm>
          <a:prstGeom prst="roundRect">
            <a:avLst/>
          </a:prstGeom>
          <a:solidFill>
            <a:srgbClr val="81F3F0"/>
          </a:solidFill>
          <a:ln w="9525">
            <a:solidFill>
              <a:srgbClr val="0E9693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З якої тканини побудована нервова система?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Як називаються нервові клітини і міжклітинне середовище цієї тканини?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У стародавньому Римі був жорстокий імператор Нерон. Чи пов’язане його ім’я із назвою нервової клітини?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Який зв’язок між будовою та функціями нервових клітин?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Які системи органів належать до регуляторних?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Чи було б можливим існування людини як біологічної істоти за умови відсутності взаємодії між регуляторними системами? Чому?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Який принцип дії нервової регуляції? 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 Black" pitchFamily="34" charset="0"/>
            </a:endParaRPr>
          </a:p>
        </p:txBody>
      </p:sp>
      <p:grpSp>
        <p:nvGrpSpPr>
          <p:cNvPr id="3" name="Группа 23"/>
          <p:cNvGrpSpPr/>
          <p:nvPr/>
        </p:nvGrpSpPr>
        <p:grpSpPr>
          <a:xfrm>
            <a:off x="755576" y="188640"/>
            <a:ext cx="7560840" cy="1202432"/>
            <a:chOff x="755576" y="620688"/>
            <a:chExt cx="7560840" cy="1202432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755576" y="620688"/>
              <a:ext cx="7560840" cy="864096"/>
            </a:xfrm>
            <a:prstGeom prst="rect">
              <a:avLst/>
            </a:prstGeom>
            <a:solidFill>
              <a:srgbClr val="0E9693"/>
            </a:solidFill>
            <a:ln>
              <a:solidFill>
                <a:srgbClr val="0E9693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" name="Выноска со стрелкой вниз 4"/>
            <p:cNvSpPr/>
            <p:nvPr/>
          </p:nvSpPr>
          <p:spPr>
            <a:xfrm>
              <a:off x="899592" y="836712"/>
              <a:ext cx="7272808" cy="986408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4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Актуалізація опорних знань учнів</a:t>
              </a:r>
              <a:endPara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755576" y="188640"/>
            <a:ext cx="7560840" cy="1202432"/>
            <a:chOff x="755576" y="620688"/>
            <a:chExt cx="7560840" cy="1202432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620688"/>
              <a:ext cx="7560840" cy="86409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2" y="836712"/>
              <a:ext cx="7272808" cy="986408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4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Значення нервової системи</a:t>
              </a:r>
              <a:endPara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395536" y="1844824"/>
            <a:ext cx="3960440" cy="91440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Забезпечує взаємозв’язок між усіма органами та тканинами в організмі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3429000"/>
            <a:ext cx="3960440" cy="91440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Здійснює нервову регуляцію функцій організму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5013176"/>
            <a:ext cx="3960440" cy="91440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Формує складну поведінку та психічну діяльність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4008" y="5013176"/>
            <a:ext cx="3960440" cy="91440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Здійснює пристосування організму до мінливих умов середовища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4008" y="3429000"/>
            <a:ext cx="3960440" cy="91440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Встановлює взаємозв’язок між організмом та довкіллям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4008" y="1844824"/>
            <a:ext cx="3960440" cy="91440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Забезпечує існування людини як соціальної істоти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755576" y="188640"/>
            <a:ext cx="7560840" cy="936104"/>
            <a:chOff x="755576" y="620688"/>
            <a:chExt cx="7560840" cy="1202432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620688"/>
              <a:ext cx="7560840" cy="86409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2" y="836712"/>
              <a:ext cx="7272808" cy="986408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4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Проблемне запитання</a:t>
              </a:r>
              <a:endPara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1769622"/>
            <a:ext cx="84604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8121E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Завдяки яким властивостям нервова система здатна до виконання своїх функцій?</a:t>
            </a:r>
            <a:endParaRPr kumimoji="0" lang="uk-UA" sz="3600" b="0" i="1" u="none" strike="noStrike" cap="none" normalizeH="0" baseline="0" dirty="0" smtClean="0">
              <a:ln>
                <a:noFill/>
              </a:ln>
              <a:solidFill>
                <a:srgbClr val="08121E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5"/>
          <p:cNvGrpSpPr>
            <a:grpSpLocks/>
          </p:cNvGrpSpPr>
          <p:nvPr/>
        </p:nvGrpSpPr>
        <p:grpSpPr bwMode="auto">
          <a:xfrm>
            <a:off x="1547664" y="188640"/>
            <a:ext cx="6192837" cy="962744"/>
            <a:chOff x="1619672" y="188640"/>
            <a:chExt cx="6192688" cy="1107504"/>
          </a:xfrm>
        </p:grpSpPr>
        <p:sp>
          <p:nvSpPr>
            <p:cNvPr id="3" name="Скругленный прямоугольник 2"/>
            <p:cNvSpPr/>
            <p:nvPr/>
          </p:nvSpPr>
          <p:spPr bwMode="auto">
            <a:xfrm>
              <a:off x="1619672" y="188640"/>
              <a:ext cx="6192688" cy="836712"/>
            </a:xfrm>
            <a:prstGeom prst="roundRect">
              <a:avLst/>
            </a:prstGeom>
            <a:solidFill>
              <a:srgbClr val="2BAFAC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glow rad="2286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endParaRPr lang="ru-RU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endParaRPr>
            </a:p>
          </p:txBody>
        </p:sp>
        <p:sp>
          <p:nvSpPr>
            <p:cNvPr id="2" name="Выноска со стрелкой вниз 1"/>
            <p:cNvSpPr/>
            <p:nvPr/>
          </p:nvSpPr>
          <p:spPr bwMode="auto">
            <a:xfrm>
              <a:off x="1835696" y="404664"/>
              <a:ext cx="5760640" cy="891480"/>
            </a:xfrm>
            <a:prstGeom prst="downArrowCallout">
              <a:avLst>
                <a:gd name="adj1" fmla="val 425480"/>
                <a:gd name="adj2" fmla="val 244173"/>
                <a:gd name="adj3" fmla="val 25000"/>
                <a:gd name="adj4" fmla="val 6497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uk-UA" sz="1600" b="1" cap="all" dirty="0">
                  <a:ln w="0"/>
                  <a:solidFill>
                    <a:schemeClr val="tx1"/>
                  </a:solidFill>
                  <a:effectLst>
                    <a:reflection blurRad="12700" stA="50000" endPos="50000" dist="5000" dir="5400000" sy="-100000" rotWithShape="0"/>
                  </a:effectLst>
                  <a:latin typeface="Arial Black" pitchFamily="34" charset="0"/>
                </a:rPr>
                <a:t>Будова нервової системи</a:t>
              </a:r>
              <a:endParaRPr lang="ru-RU" sz="16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endParaRP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2699792" y="1268760"/>
            <a:ext cx="3744416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Нервова тканина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899592" y="2060848"/>
            <a:ext cx="2232248" cy="936104"/>
          </a:xfrm>
          <a:prstGeom prst="downArrowCallou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Нейрони</a:t>
            </a:r>
            <a:endParaRPr lang="ru-RU" dirty="0">
              <a:ln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6012160" y="2060848"/>
            <a:ext cx="2160240" cy="936104"/>
          </a:xfrm>
          <a:prstGeom prst="downArrowCallou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err="1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Нейроглія</a:t>
            </a:r>
            <a:endParaRPr lang="ru-RU" dirty="0">
              <a:ln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852936"/>
            <a:ext cx="3672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Основні клітини, сприймають, аналізують, зберігають і передають інформацію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2924944"/>
            <a:ext cx="316706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Клітини-супутники, постачають поживні речовини і кисень нейронам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89040"/>
            <a:ext cx="3580421" cy="2867278"/>
          </a:xfrm>
          <a:prstGeom prst="round2DiagRect">
            <a:avLst/>
          </a:prstGeom>
          <a:ln w="38100" cap="sq">
            <a:solidFill>
              <a:srgbClr val="0E969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933056"/>
            <a:ext cx="3499290" cy="2742568"/>
          </a:xfrm>
          <a:prstGeom prst="round2DiagRect">
            <a:avLst/>
          </a:prstGeom>
          <a:ln w="38100" cap="sq">
            <a:solidFill>
              <a:srgbClr val="0E969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763688" y="188640"/>
            <a:ext cx="5760640" cy="986408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Види нейронів за виконуваними функціями</a:t>
              </a:r>
              <a:endPara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7" name="Выноска со стрелкой вниз 6"/>
          <p:cNvSpPr/>
          <p:nvPr/>
        </p:nvSpPr>
        <p:spPr bwMode="auto">
          <a:xfrm>
            <a:off x="323528" y="1268760"/>
            <a:ext cx="2448666" cy="1007627"/>
          </a:xfrm>
          <a:prstGeom prst="downArrowCallout">
            <a:avLst>
              <a:gd name="adj1" fmla="val 69919"/>
              <a:gd name="adj2" fmla="val 59259"/>
              <a:gd name="adj3" fmla="val 16972"/>
              <a:gd name="adj4" fmla="val 66172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600" b="1" dirty="0">
                <a:latin typeface="Arial Black" pitchFamily="34" charset="0"/>
              </a:rPr>
              <a:t>Чутливі</a:t>
            </a:r>
            <a:r>
              <a:rPr lang="uk-UA" b="1" dirty="0">
                <a:latin typeface="Arial Black" pitchFamily="34" charset="0"/>
              </a:rPr>
              <a:t> </a:t>
            </a:r>
          </a:p>
        </p:txBody>
      </p:sp>
      <p:sp>
        <p:nvSpPr>
          <p:cNvPr id="18" name="Выноска со стрелкой вниз 17"/>
          <p:cNvSpPr/>
          <p:nvPr/>
        </p:nvSpPr>
        <p:spPr bwMode="auto">
          <a:xfrm>
            <a:off x="3419872" y="1268760"/>
            <a:ext cx="2448666" cy="1007627"/>
          </a:xfrm>
          <a:prstGeom prst="downArrowCallout">
            <a:avLst>
              <a:gd name="adj1" fmla="val 69919"/>
              <a:gd name="adj2" fmla="val 59259"/>
              <a:gd name="adj3" fmla="val 16972"/>
              <a:gd name="adj4" fmla="val 66172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600" b="1" dirty="0">
                <a:latin typeface="Arial Black" pitchFamily="34" charset="0"/>
              </a:rPr>
              <a:t>Вставні</a:t>
            </a:r>
            <a:r>
              <a:rPr lang="uk-UA" b="1" dirty="0">
                <a:latin typeface="Arial Black" pitchFamily="34" charset="0"/>
              </a:rPr>
              <a:t> </a:t>
            </a:r>
          </a:p>
        </p:txBody>
      </p:sp>
      <p:sp>
        <p:nvSpPr>
          <p:cNvPr id="19" name="Выноска со стрелкой вниз 18"/>
          <p:cNvSpPr/>
          <p:nvPr/>
        </p:nvSpPr>
        <p:spPr bwMode="auto">
          <a:xfrm>
            <a:off x="6444208" y="1268760"/>
            <a:ext cx="2448666" cy="1007627"/>
          </a:xfrm>
          <a:prstGeom prst="downArrowCallout">
            <a:avLst>
              <a:gd name="adj1" fmla="val 69919"/>
              <a:gd name="adj2" fmla="val 59259"/>
              <a:gd name="adj3" fmla="val 16972"/>
              <a:gd name="adj4" fmla="val 66172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600" b="1" dirty="0">
                <a:latin typeface="Arial Black" pitchFamily="34" charset="0"/>
              </a:rPr>
              <a:t>Рухові</a:t>
            </a:r>
            <a:r>
              <a:rPr lang="uk-UA" b="1" dirty="0">
                <a:latin typeface="Arial Black" pitchFamily="34" charset="0"/>
              </a:rPr>
              <a:t> </a:t>
            </a:r>
          </a:p>
        </p:txBody>
      </p:sp>
      <p:sp>
        <p:nvSpPr>
          <p:cNvPr id="6156" name="TextBox 19"/>
          <p:cNvSpPr txBox="1">
            <a:spLocks noChangeArrowheads="1"/>
          </p:cNvSpPr>
          <p:nvPr/>
        </p:nvSpPr>
        <p:spPr bwMode="auto">
          <a:xfrm>
            <a:off x="179388" y="2565400"/>
            <a:ext cx="27368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Arial Narrow" pitchFamily="34" charset="0"/>
              </a:rPr>
              <a:t>Сприймають інформацію і передають нервовий імпульс до ЦНС</a:t>
            </a:r>
            <a:endParaRPr lang="ru-RU" b="1">
              <a:latin typeface="Arial Narrow" pitchFamily="34" charset="0"/>
            </a:endParaRPr>
          </a:p>
        </p:txBody>
      </p:sp>
      <p:sp>
        <p:nvSpPr>
          <p:cNvPr id="6157" name="TextBox 20"/>
          <p:cNvSpPr txBox="1">
            <a:spLocks noChangeArrowheads="1"/>
          </p:cNvSpPr>
          <p:nvPr/>
        </p:nvSpPr>
        <p:spPr bwMode="auto">
          <a:xfrm>
            <a:off x="3276600" y="2708275"/>
            <a:ext cx="27352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Arial Narrow" pitchFamily="34" charset="0"/>
              </a:rPr>
              <a:t>Передають нервовий імпульс від чутливих до рухових нейронів</a:t>
            </a:r>
            <a:endParaRPr lang="ru-RU" b="1">
              <a:latin typeface="Arial Narrow" pitchFamily="34" charset="0"/>
            </a:endParaRPr>
          </a:p>
        </p:txBody>
      </p:sp>
      <p:sp>
        <p:nvSpPr>
          <p:cNvPr id="6158" name="TextBox 21"/>
          <p:cNvSpPr txBox="1">
            <a:spLocks noChangeArrowheads="1"/>
          </p:cNvSpPr>
          <p:nvPr/>
        </p:nvSpPr>
        <p:spPr bwMode="auto">
          <a:xfrm>
            <a:off x="6227763" y="2636838"/>
            <a:ext cx="2736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Arial Narrow" pitchFamily="34" charset="0"/>
              </a:rPr>
              <a:t>Передають нервовий імпульс від ЦНС до робочого органу</a:t>
            </a:r>
            <a:endParaRPr lang="ru-RU" b="1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763688" y="188640"/>
            <a:ext cx="5760640" cy="986408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B36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Зовнішня будова нейрона</a:t>
              </a:r>
              <a:endParaRPr lang="ru-RU" b="1" cap="all" dirty="0">
                <a:ln w="0"/>
                <a:solidFill>
                  <a:srgbClr val="001B36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5516"/>
          <a:stretch>
            <a:fillRect/>
          </a:stretch>
        </p:blipFill>
        <p:spPr bwMode="auto">
          <a:xfrm>
            <a:off x="1043608" y="1628800"/>
            <a:ext cx="7159532" cy="4536504"/>
          </a:xfrm>
          <a:prstGeom prst="rect">
            <a:avLst/>
          </a:prstGeom>
          <a:ln w="57150" cap="sq">
            <a:solidFill>
              <a:srgbClr val="0E969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Мои документы\Мои рисунки\Рисунок5.png"/>
          <p:cNvPicPr>
            <a:picLocks noChangeAspect="1" noChangeArrowheads="1"/>
          </p:cNvPicPr>
          <p:nvPr/>
        </p:nvPicPr>
        <p:blipFill>
          <a:blip r:embed="rId2" cstate="print"/>
          <a:srcRect l="2105" t="4771" r="3044" b="4743"/>
          <a:stretch>
            <a:fillRect/>
          </a:stretch>
        </p:blipFill>
        <p:spPr bwMode="auto">
          <a:xfrm>
            <a:off x="1619672" y="980728"/>
            <a:ext cx="5976664" cy="4142242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Группа 23"/>
          <p:cNvGrpSpPr/>
          <p:nvPr/>
        </p:nvGrpSpPr>
        <p:grpSpPr>
          <a:xfrm>
            <a:off x="1763688" y="116632"/>
            <a:ext cx="5760640" cy="986408"/>
            <a:chOff x="755576" y="836712"/>
            <a:chExt cx="7560840" cy="986408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3" name="Прямоугольник 2"/>
            <p:cNvSpPr/>
            <p:nvPr/>
          </p:nvSpPr>
          <p:spPr>
            <a:xfrm>
              <a:off x="755576" y="836712"/>
              <a:ext cx="7560840" cy="648072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4" name="Выноска со стрелкой вниз 3"/>
            <p:cNvSpPr/>
            <p:nvPr/>
          </p:nvSpPr>
          <p:spPr>
            <a:xfrm>
              <a:off x="899591" y="1052736"/>
              <a:ext cx="7272808" cy="770384"/>
            </a:xfrm>
            <a:prstGeom prst="downArrowCallout">
              <a:avLst>
                <a:gd name="adj1" fmla="val 253030"/>
                <a:gd name="adj2" fmla="val 152273"/>
                <a:gd name="adj3" fmla="val 25000"/>
                <a:gd name="adj4" fmla="val 64977"/>
              </a:avLst>
            </a:prstGeom>
            <a:solidFill>
              <a:srgbClr val="AFFFD7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cap="all" dirty="0">
                  <a:ln w="0"/>
                  <a:solidFill>
                    <a:srgbClr val="001B36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Внутрішня будова нейрона</a:t>
              </a:r>
              <a:endParaRPr lang="ru-RU" b="1" cap="all" dirty="0">
                <a:ln w="0"/>
                <a:solidFill>
                  <a:srgbClr val="001B36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95536" y="5373216"/>
            <a:ext cx="8280920" cy="1340768"/>
            <a:chOff x="683568" y="5517232"/>
            <a:chExt cx="8280920" cy="120243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83568" y="5517232"/>
              <a:ext cx="8280920" cy="12024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043608" y="5661248"/>
              <a:ext cx="7560840" cy="10527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71600" y="5661248"/>
              <a:ext cx="7776864" cy="87716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700" b="1" dirty="0" smtClean="0">
                  <a:latin typeface="Arial Narrow" pitchFamily="34" charset="0"/>
                </a:rPr>
                <a:t>Нервові клітини мають будову типову. Вони складаються із трьох основних частин: ядра, поверхневого апарату і цитоплазми. У цитоплазмі містяться мітохондрії, ЕПС, комплекс Гольджі, рибосоми. Характерними лише для нейронів є нейрофібрили</a:t>
              </a:r>
              <a:endParaRPr lang="ru-RU" sz="1700" b="1" dirty="0">
                <a:latin typeface="Arial Narrow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981</Words>
  <Application>Microsoft Office PowerPoint</Application>
  <PresentationFormat>Экран (4:3)</PresentationFormat>
  <Paragraphs>148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Юзер</cp:lastModifiedBy>
  <cp:revision>14</cp:revision>
  <dcterms:created xsi:type="dcterms:W3CDTF">2012-05-08T20:01:29Z</dcterms:created>
  <dcterms:modified xsi:type="dcterms:W3CDTF">2016-02-19T03:49:32Z</dcterms:modified>
</cp:coreProperties>
</file>