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2" r:id="rId3"/>
    <p:sldId id="273" r:id="rId4"/>
    <p:sldId id="257" r:id="rId5"/>
    <p:sldId id="258" r:id="rId6"/>
    <p:sldId id="266" r:id="rId7"/>
    <p:sldId id="259" r:id="rId8"/>
    <p:sldId id="267" r:id="rId9"/>
    <p:sldId id="260" r:id="rId10"/>
    <p:sldId id="261" r:id="rId11"/>
    <p:sldId id="262" r:id="rId12"/>
    <p:sldId id="263" r:id="rId13"/>
    <p:sldId id="264" r:id="rId14"/>
    <p:sldId id="268" r:id="rId15"/>
    <p:sldId id="271" r:id="rId16"/>
    <p:sldId id="265" r:id="rId17"/>
    <p:sldId id="269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2D2B"/>
    <a:srgbClr val="601700"/>
    <a:srgbClr val="FFB64B"/>
    <a:srgbClr val="F79B4F"/>
    <a:srgbClr val="8A2100"/>
    <a:srgbClr val="F6882E"/>
    <a:srgbClr val="351413"/>
    <a:srgbClr val="FFE9A3"/>
    <a:srgbClr val="FFDC6D"/>
    <a:srgbClr val="FFCE8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2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31646E-6A33-4F56-B8C6-570D0097F0A9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931FDA-3936-4164-8439-414141F8FC49}">
      <dgm:prSet phldrT="[Текст]" custT="1"/>
      <dgm:spPr>
        <a:solidFill>
          <a:srgbClr val="8A2100"/>
        </a:solidFill>
        <a:ln>
          <a:solidFill>
            <a:schemeClr val="accent2">
              <a:lumMod val="50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uk-UA" sz="1600" b="1" dirty="0" smtClean="0">
              <a:latin typeface="Arial Narrow" pitchFamily="34" charset="0"/>
            </a:rPr>
            <a:t>Центральна нервова система</a:t>
          </a:r>
          <a:endParaRPr lang="ru-RU" sz="1600" b="1" dirty="0">
            <a:latin typeface="Arial Narrow" pitchFamily="34" charset="0"/>
          </a:endParaRPr>
        </a:p>
      </dgm:t>
    </dgm:pt>
    <dgm:pt modelId="{FAB10608-38AE-449C-BB75-CB91C7A14936}" type="parTrans" cxnId="{6877F0F2-83C7-4F9F-95D5-8A497C79B17C}">
      <dgm:prSet/>
      <dgm:spPr/>
      <dgm:t>
        <a:bodyPr/>
        <a:lstStyle/>
        <a:p>
          <a:endParaRPr lang="ru-RU" sz="1600"/>
        </a:p>
      </dgm:t>
    </dgm:pt>
    <dgm:pt modelId="{5E29BF55-A5EB-4F12-926A-3AEB1F2D1CDD}" type="sibTrans" cxnId="{6877F0F2-83C7-4F9F-95D5-8A497C79B17C}">
      <dgm:prSet/>
      <dgm:spPr/>
      <dgm:t>
        <a:bodyPr/>
        <a:lstStyle/>
        <a:p>
          <a:endParaRPr lang="ru-RU" sz="1600"/>
        </a:p>
      </dgm:t>
    </dgm:pt>
    <dgm:pt modelId="{5FB7A63D-4689-4A5D-9EC3-00D381B04E87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uk-UA" sz="1600" b="1" dirty="0" smtClean="0">
              <a:solidFill>
                <a:srgbClr val="351413"/>
              </a:solidFill>
              <a:latin typeface="Arial Narrow" pitchFamily="34" charset="0"/>
            </a:rPr>
            <a:t>Верхній відділ – головний мозок </a:t>
          </a:r>
          <a:endParaRPr lang="ru-RU" sz="1600" b="1" dirty="0">
            <a:solidFill>
              <a:srgbClr val="351413"/>
            </a:solidFill>
            <a:latin typeface="Arial Narrow" pitchFamily="34" charset="0"/>
          </a:endParaRPr>
        </a:p>
      </dgm:t>
    </dgm:pt>
    <dgm:pt modelId="{A73AABE8-7527-41A6-BE66-6676755DA7FA}" type="parTrans" cxnId="{5E3C8E24-A385-459B-8031-95A7C35CDAF5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endParaRPr lang="ru-RU" sz="1600" b="1">
            <a:solidFill>
              <a:srgbClr val="351413"/>
            </a:solidFill>
            <a:latin typeface="Arial Narrow" pitchFamily="34" charset="0"/>
          </a:endParaRPr>
        </a:p>
      </dgm:t>
    </dgm:pt>
    <dgm:pt modelId="{7622B62B-80AB-4585-B783-3E7DE3C3CE39}" type="sibTrans" cxnId="{5E3C8E24-A385-459B-8031-95A7C35CDAF5}">
      <dgm:prSet/>
      <dgm:spPr/>
      <dgm:t>
        <a:bodyPr/>
        <a:lstStyle/>
        <a:p>
          <a:endParaRPr lang="ru-RU" sz="1600"/>
        </a:p>
      </dgm:t>
    </dgm:pt>
    <dgm:pt modelId="{ACB99779-A9C0-4C91-865D-2F42D7CD7C9A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uk-UA" sz="1600" b="1" dirty="0" smtClean="0">
              <a:solidFill>
                <a:srgbClr val="351413"/>
              </a:solidFill>
              <a:latin typeface="Arial Narrow" pitchFamily="34" charset="0"/>
            </a:rPr>
            <a:t>Нижній відділ – спинний мозок</a:t>
          </a:r>
          <a:endParaRPr lang="ru-RU" sz="1600" b="1" dirty="0">
            <a:solidFill>
              <a:srgbClr val="351413"/>
            </a:solidFill>
            <a:latin typeface="Arial Narrow" pitchFamily="34" charset="0"/>
          </a:endParaRPr>
        </a:p>
      </dgm:t>
    </dgm:pt>
    <dgm:pt modelId="{80B1C5B2-6FD6-45D6-BEE0-04C459D59E6A}" type="parTrans" cxnId="{8C56228A-DC01-4BD2-BA96-967FE20BDC22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endParaRPr lang="ru-RU" sz="1600" b="1">
            <a:solidFill>
              <a:srgbClr val="351413"/>
            </a:solidFill>
            <a:latin typeface="Arial Narrow" pitchFamily="34" charset="0"/>
          </a:endParaRPr>
        </a:p>
      </dgm:t>
    </dgm:pt>
    <dgm:pt modelId="{741F04E5-A197-4678-A4D8-2299688DC450}" type="sibTrans" cxnId="{8C56228A-DC01-4BD2-BA96-967FE20BDC22}">
      <dgm:prSet/>
      <dgm:spPr/>
      <dgm:t>
        <a:bodyPr/>
        <a:lstStyle/>
        <a:p>
          <a:endParaRPr lang="ru-RU" sz="1600"/>
        </a:p>
      </dgm:t>
    </dgm:pt>
    <dgm:pt modelId="{88E2960E-487F-4982-AF5C-D73398C26D7C}">
      <dgm:prSet phldrT="[Текст]" custT="1"/>
      <dgm:spPr>
        <a:solidFill>
          <a:srgbClr val="8A2100"/>
        </a:solidFill>
        <a:ln>
          <a:solidFill>
            <a:schemeClr val="accent2">
              <a:lumMod val="50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uk-UA" sz="1600" b="1" dirty="0" smtClean="0">
              <a:latin typeface="Arial Narrow" pitchFamily="34" charset="0"/>
            </a:rPr>
            <a:t>Периферична нервова система</a:t>
          </a:r>
          <a:endParaRPr lang="ru-RU" sz="1600" b="1" dirty="0">
            <a:latin typeface="Arial Narrow" pitchFamily="34" charset="0"/>
          </a:endParaRPr>
        </a:p>
      </dgm:t>
    </dgm:pt>
    <dgm:pt modelId="{3C94D464-4FED-403C-9B93-F9F6C505AD55}" type="parTrans" cxnId="{8D96217F-B82A-4A8B-84C8-229500F7D4A8}">
      <dgm:prSet/>
      <dgm:spPr/>
      <dgm:t>
        <a:bodyPr/>
        <a:lstStyle/>
        <a:p>
          <a:endParaRPr lang="ru-RU" sz="1600"/>
        </a:p>
      </dgm:t>
    </dgm:pt>
    <dgm:pt modelId="{41D731D3-4F00-4CCC-9D26-17A0DC44EA12}" type="sibTrans" cxnId="{8D96217F-B82A-4A8B-84C8-229500F7D4A8}">
      <dgm:prSet/>
      <dgm:spPr/>
      <dgm:t>
        <a:bodyPr/>
        <a:lstStyle/>
        <a:p>
          <a:endParaRPr lang="ru-RU" sz="1600"/>
        </a:p>
      </dgm:t>
    </dgm:pt>
    <dgm:pt modelId="{B6BC9FD1-53F2-46B4-AD9A-03624069B309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uk-UA" sz="1600" b="1" dirty="0" smtClean="0">
              <a:solidFill>
                <a:srgbClr val="351413"/>
              </a:solidFill>
              <a:latin typeface="Arial Narrow" pitchFamily="34" charset="0"/>
            </a:rPr>
            <a:t>Нерви</a:t>
          </a:r>
          <a:endParaRPr lang="ru-RU" sz="1600" b="1" dirty="0">
            <a:solidFill>
              <a:srgbClr val="351413"/>
            </a:solidFill>
            <a:latin typeface="Arial Narrow" pitchFamily="34" charset="0"/>
          </a:endParaRPr>
        </a:p>
      </dgm:t>
    </dgm:pt>
    <dgm:pt modelId="{17307BF3-50A1-4314-8DFF-2934BD31931B}" type="parTrans" cxnId="{836504F1-2073-4E39-B542-EA14F37271D4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endParaRPr lang="ru-RU" sz="1600" b="1">
            <a:solidFill>
              <a:srgbClr val="351413"/>
            </a:solidFill>
            <a:latin typeface="Arial Narrow" pitchFamily="34" charset="0"/>
          </a:endParaRPr>
        </a:p>
      </dgm:t>
    </dgm:pt>
    <dgm:pt modelId="{0FBB2650-5CA6-49B4-8E75-08007BCA45CD}" type="sibTrans" cxnId="{836504F1-2073-4E39-B542-EA14F37271D4}">
      <dgm:prSet/>
      <dgm:spPr/>
      <dgm:t>
        <a:bodyPr/>
        <a:lstStyle/>
        <a:p>
          <a:endParaRPr lang="ru-RU" sz="1600"/>
        </a:p>
      </dgm:t>
    </dgm:pt>
    <dgm:pt modelId="{19B39966-8D55-4C1A-9A19-A0A72A44A583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uk-UA" sz="1600" b="1" dirty="0" smtClean="0">
              <a:solidFill>
                <a:srgbClr val="351413"/>
              </a:solidFill>
              <a:latin typeface="Arial Narrow" pitchFamily="34" charset="0"/>
            </a:rPr>
            <a:t>Нервові вузли</a:t>
          </a:r>
          <a:endParaRPr lang="ru-RU" sz="1600" b="1" dirty="0">
            <a:solidFill>
              <a:srgbClr val="351413"/>
            </a:solidFill>
            <a:latin typeface="Arial Narrow" pitchFamily="34" charset="0"/>
          </a:endParaRPr>
        </a:p>
      </dgm:t>
    </dgm:pt>
    <dgm:pt modelId="{698149C6-FCB1-46DD-A4F0-9D0047069118}" type="parTrans" cxnId="{70528045-7057-40CC-A434-2F579980D2CB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endParaRPr lang="ru-RU" sz="1600" b="1">
            <a:solidFill>
              <a:srgbClr val="351413"/>
            </a:solidFill>
            <a:latin typeface="Arial Narrow" pitchFamily="34" charset="0"/>
          </a:endParaRPr>
        </a:p>
      </dgm:t>
    </dgm:pt>
    <dgm:pt modelId="{78CCF7E3-25DA-4989-9477-B293102BC506}" type="sibTrans" cxnId="{70528045-7057-40CC-A434-2F579980D2CB}">
      <dgm:prSet/>
      <dgm:spPr/>
      <dgm:t>
        <a:bodyPr/>
        <a:lstStyle/>
        <a:p>
          <a:endParaRPr lang="ru-RU" sz="1600"/>
        </a:p>
      </dgm:t>
    </dgm:pt>
    <dgm:pt modelId="{DB7ADEFE-26C6-440D-9D83-9692F37C0CAD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uk-UA" sz="1600" b="1" dirty="0" smtClean="0">
              <a:solidFill>
                <a:srgbClr val="351413"/>
              </a:solidFill>
              <a:latin typeface="Arial Narrow" pitchFamily="34" charset="0"/>
            </a:rPr>
            <a:t>Сплетіння</a:t>
          </a:r>
          <a:endParaRPr lang="ru-RU" sz="1600" b="1" dirty="0">
            <a:solidFill>
              <a:srgbClr val="351413"/>
            </a:solidFill>
            <a:latin typeface="Arial Narrow" pitchFamily="34" charset="0"/>
          </a:endParaRPr>
        </a:p>
      </dgm:t>
    </dgm:pt>
    <dgm:pt modelId="{F3F04C44-C489-4BED-A391-9A59BF182B01}" type="parTrans" cxnId="{A96A066D-D5B0-49A9-B785-59574D53E7B5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endParaRPr lang="ru-RU" sz="1600" b="1">
            <a:solidFill>
              <a:srgbClr val="351413"/>
            </a:solidFill>
            <a:latin typeface="Arial Narrow" pitchFamily="34" charset="0"/>
          </a:endParaRPr>
        </a:p>
      </dgm:t>
    </dgm:pt>
    <dgm:pt modelId="{8E55C2A7-9278-42B8-96CE-D783CB399567}" type="sibTrans" cxnId="{A96A066D-D5B0-49A9-B785-59574D53E7B5}">
      <dgm:prSet/>
      <dgm:spPr/>
      <dgm:t>
        <a:bodyPr/>
        <a:lstStyle/>
        <a:p>
          <a:endParaRPr lang="ru-RU" sz="1600"/>
        </a:p>
      </dgm:t>
    </dgm:pt>
    <dgm:pt modelId="{0E59F318-77F0-4AEA-81F2-2B4E5E6A6C61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uk-UA" sz="1600" b="1" dirty="0" smtClean="0">
              <a:solidFill>
                <a:srgbClr val="351413"/>
              </a:solidFill>
              <a:latin typeface="Arial Narrow" pitchFamily="34" charset="0"/>
            </a:rPr>
            <a:t>Нервові закінчення</a:t>
          </a:r>
          <a:endParaRPr lang="ru-RU" sz="1600" b="1" dirty="0">
            <a:solidFill>
              <a:srgbClr val="351413"/>
            </a:solidFill>
            <a:latin typeface="Arial Narrow" pitchFamily="34" charset="0"/>
          </a:endParaRPr>
        </a:p>
      </dgm:t>
    </dgm:pt>
    <dgm:pt modelId="{0B150D4C-1ED1-45AC-9F6F-0D8005E6E00E}" type="parTrans" cxnId="{68826EB7-D45A-4BA3-BC0C-5645B7EDF65D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endParaRPr lang="ru-RU" sz="1600" b="1">
            <a:solidFill>
              <a:srgbClr val="351413"/>
            </a:solidFill>
            <a:latin typeface="Arial Narrow" pitchFamily="34" charset="0"/>
          </a:endParaRPr>
        </a:p>
      </dgm:t>
    </dgm:pt>
    <dgm:pt modelId="{BA5FFB65-F22E-49CF-89A6-92C049F25DDD}" type="sibTrans" cxnId="{68826EB7-D45A-4BA3-BC0C-5645B7EDF65D}">
      <dgm:prSet/>
      <dgm:spPr/>
      <dgm:t>
        <a:bodyPr/>
        <a:lstStyle/>
        <a:p>
          <a:endParaRPr lang="ru-RU" sz="1600"/>
        </a:p>
      </dgm:t>
    </dgm:pt>
    <dgm:pt modelId="{A90F1DBF-C003-4EA9-B206-E1BF56B84BC9}" type="pres">
      <dgm:prSet presAssocID="{5131646E-6A33-4F56-B8C6-570D0097F0A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18356D2-0C33-4E1F-9ED2-C45A406D8DC9}" type="pres">
      <dgm:prSet presAssocID="{7B931FDA-3936-4164-8439-414141F8FC49}" presName="root" presStyleCnt="0"/>
      <dgm:spPr/>
    </dgm:pt>
    <dgm:pt modelId="{95027C55-EDA1-48F0-B5D6-B381B16358AB}" type="pres">
      <dgm:prSet presAssocID="{7B931FDA-3936-4164-8439-414141F8FC49}" presName="rootComposite" presStyleCnt="0"/>
      <dgm:spPr/>
    </dgm:pt>
    <dgm:pt modelId="{ED4DE47A-578B-4AA3-ACB3-1829EE79ACFF}" type="pres">
      <dgm:prSet presAssocID="{7B931FDA-3936-4164-8439-414141F8FC49}" presName="rootText" presStyleLbl="node1" presStyleIdx="0" presStyleCnt="2"/>
      <dgm:spPr/>
      <dgm:t>
        <a:bodyPr/>
        <a:lstStyle/>
        <a:p>
          <a:endParaRPr lang="ru-RU"/>
        </a:p>
      </dgm:t>
    </dgm:pt>
    <dgm:pt modelId="{75AFF9A5-A780-409A-A579-D59A643489D2}" type="pres">
      <dgm:prSet presAssocID="{7B931FDA-3936-4164-8439-414141F8FC49}" presName="rootConnector" presStyleLbl="node1" presStyleIdx="0" presStyleCnt="2"/>
      <dgm:spPr/>
      <dgm:t>
        <a:bodyPr/>
        <a:lstStyle/>
        <a:p>
          <a:endParaRPr lang="ru-RU"/>
        </a:p>
      </dgm:t>
    </dgm:pt>
    <dgm:pt modelId="{2004FB33-9220-4EAB-A678-A2935558F139}" type="pres">
      <dgm:prSet presAssocID="{7B931FDA-3936-4164-8439-414141F8FC49}" presName="childShape" presStyleCnt="0"/>
      <dgm:spPr/>
    </dgm:pt>
    <dgm:pt modelId="{1AA95CBC-5C48-406F-9B7B-7E0ACCED2D5F}" type="pres">
      <dgm:prSet presAssocID="{A73AABE8-7527-41A6-BE66-6676755DA7FA}" presName="Name13" presStyleLbl="parChTrans1D2" presStyleIdx="0" presStyleCnt="6"/>
      <dgm:spPr/>
      <dgm:t>
        <a:bodyPr/>
        <a:lstStyle/>
        <a:p>
          <a:endParaRPr lang="ru-RU"/>
        </a:p>
      </dgm:t>
    </dgm:pt>
    <dgm:pt modelId="{C1C7D364-048F-47FE-A603-EA0EF9017E76}" type="pres">
      <dgm:prSet presAssocID="{5FB7A63D-4689-4A5D-9EC3-00D381B04E87}" presName="childText" presStyleLbl="b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EA87D-4F4E-4A7A-AC79-6F33154C017E}" type="pres">
      <dgm:prSet presAssocID="{80B1C5B2-6FD6-45D6-BEE0-04C459D59E6A}" presName="Name13" presStyleLbl="parChTrans1D2" presStyleIdx="1" presStyleCnt="6"/>
      <dgm:spPr/>
      <dgm:t>
        <a:bodyPr/>
        <a:lstStyle/>
        <a:p>
          <a:endParaRPr lang="ru-RU"/>
        </a:p>
      </dgm:t>
    </dgm:pt>
    <dgm:pt modelId="{5F188BEF-EE4A-4F80-B25E-270D8E8B895A}" type="pres">
      <dgm:prSet presAssocID="{ACB99779-A9C0-4C91-865D-2F42D7CD7C9A}" presName="childText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8738B8-422F-4262-9AFB-5E0397BACAFE}" type="pres">
      <dgm:prSet presAssocID="{88E2960E-487F-4982-AF5C-D73398C26D7C}" presName="root" presStyleCnt="0"/>
      <dgm:spPr/>
    </dgm:pt>
    <dgm:pt modelId="{94A3E848-86AC-4788-8633-9DB49497ABAB}" type="pres">
      <dgm:prSet presAssocID="{88E2960E-487F-4982-AF5C-D73398C26D7C}" presName="rootComposite" presStyleCnt="0"/>
      <dgm:spPr/>
    </dgm:pt>
    <dgm:pt modelId="{57FE96F3-45AE-4212-9D59-99D8D8E83631}" type="pres">
      <dgm:prSet presAssocID="{88E2960E-487F-4982-AF5C-D73398C26D7C}" presName="rootText" presStyleLbl="node1" presStyleIdx="1" presStyleCnt="2"/>
      <dgm:spPr/>
      <dgm:t>
        <a:bodyPr/>
        <a:lstStyle/>
        <a:p>
          <a:endParaRPr lang="ru-RU"/>
        </a:p>
      </dgm:t>
    </dgm:pt>
    <dgm:pt modelId="{D8B8C9E5-3775-4021-9802-1A70A33B5BF2}" type="pres">
      <dgm:prSet presAssocID="{88E2960E-487F-4982-AF5C-D73398C26D7C}" presName="rootConnector" presStyleLbl="node1" presStyleIdx="1" presStyleCnt="2"/>
      <dgm:spPr/>
      <dgm:t>
        <a:bodyPr/>
        <a:lstStyle/>
        <a:p>
          <a:endParaRPr lang="ru-RU"/>
        </a:p>
      </dgm:t>
    </dgm:pt>
    <dgm:pt modelId="{832CB014-3BEA-40A6-AE77-8D899EE23914}" type="pres">
      <dgm:prSet presAssocID="{88E2960E-487F-4982-AF5C-D73398C26D7C}" presName="childShape" presStyleCnt="0"/>
      <dgm:spPr/>
    </dgm:pt>
    <dgm:pt modelId="{18618188-4C6B-4542-B18C-0657B6244B9F}" type="pres">
      <dgm:prSet presAssocID="{17307BF3-50A1-4314-8DFF-2934BD31931B}" presName="Name13" presStyleLbl="parChTrans1D2" presStyleIdx="2" presStyleCnt="6"/>
      <dgm:spPr/>
      <dgm:t>
        <a:bodyPr/>
        <a:lstStyle/>
        <a:p>
          <a:endParaRPr lang="ru-RU"/>
        </a:p>
      </dgm:t>
    </dgm:pt>
    <dgm:pt modelId="{168B2126-8118-46B1-A16D-9823EDF2FCD9}" type="pres">
      <dgm:prSet presAssocID="{B6BC9FD1-53F2-46B4-AD9A-03624069B309}" presName="childTex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0E4BB-71EC-4D45-8FE7-CE1FEE639834}" type="pres">
      <dgm:prSet presAssocID="{698149C6-FCB1-46DD-A4F0-9D0047069118}" presName="Name13" presStyleLbl="parChTrans1D2" presStyleIdx="3" presStyleCnt="6"/>
      <dgm:spPr/>
      <dgm:t>
        <a:bodyPr/>
        <a:lstStyle/>
        <a:p>
          <a:endParaRPr lang="ru-RU"/>
        </a:p>
      </dgm:t>
    </dgm:pt>
    <dgm:pt modelId="{39559B49-2880-4359-A504-BDC0916204CE}" type="pres">
      <dgm:prSet presAssocID="{19B39966-8D55-4C1A-9A19-A0A72A44A583}" presName="childTex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336120-8E08-414B-B445-E89DE867CD95}" type="pres">
      <dgm:prSet presAssocID="{F3F04C44-C489-4BED-A391-9A59BF182B01}" presName="Name13" presStyleLbl="parChTrans1D2" presStyleIdx="4" presStyleCnt="6"/>
      <dgm:spPr/>
      <dgm:t>
        <a:bodyPr/>
        <a:lstStyle/>
        <a:p>
          <a:endParaRPr lang="ru-RU"/>
        </a:p>
      </dgm:t>
    </dgm:pt>
    <dgm:pt modelId="{DCEE2902-FB4F-4A7B-BC67-2A77E3EAF03C}" type="pres">
      <dgm:prSet presAssocID="{DB7ADEFE-26C6-440D-9D83-9692F37C0CAD}" presName="childTex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55299D-B610-42A0-8812-7709EC33233B}" type="pres">
      <dgm:prSet presAssocID="{0B150D4C-1ED1-45AC-9F6F-0D8005E6E00E}" presName="Name13" presStyleLbl="parChTrans1D2" presStyleIdx="5" presStyleCnt="6"/>
      <dgm:spPr/>
      <dgm:t>
        <a:bodyPr/>
        <a:lstStyle/>
        <a:p>
          <a:endParaRPr lang="ru-RU"/>
        </a:p>
      </dgm:t>
    </dgm:pt>
    <dgm:pt modelId="{4E83B297-7A3A-42E4-B515-43E4964CADEE}" type="pres">
      <dgm:prSet presAssocID="{0E59F318-77F0-4AEA-81F2-2B4E5E6A6C61}" presName="childTex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F70AC6-0224-4497-A6EB-DD6094BFFDFF}" type="presOf" srcId="{698149C6-FCB1-46DD-A4F0-9D0047069118}" destId="{7E50E4BB-71EC-4D45-8FE7-CE1FEE639834}" srcOrd="0" destOrd="0" presId="urn:microsoft.com/office/officeart/2005/8/layout/hierarchy3"/>
    <dgm:cxn modelId="{B738FF16-FDD5-4C42-8B90-A5A932C65B3A}" type="presOf" srcId="{7B931FDA-3936-4164-8439-414141F8FC49}" destId="{ED4DE47A-578B-4AA3-ACB3-1829EE79ACFF}" srcOrd="0" destOrd="0" presId="urn:microsoft.com/office/officeart/2005/8/layout/hierarchy3"/>
    <dgm:cxn modelId="{07827023-8CDA-4A31-998F-8E0A86B83CBE}" type="presOf" srcId="{5FB7A63D-4689-4A5D-9EC3-00D381B04E87}" destId="{C1C7D364-048F-47FE-A603-EA0EF9017E76}" srcOrd="0" destOrd="0" presId="urn:microsoft.com/office/officeart/2005/8/layout/hierarchy3"/>
    <dgm:cxn modelId="{4E3E65FB-22F4-45F4-8614-CF9200B2B2F1}" type="presOf" srcId="{0B150D4C-1ED1-45AC-9F6F-0D8005E6E00E}" destId="{E455299D-B610-42A0-8812-7709EC33233B}" srcOrd="0" destOrd="0" presId="urn:microsoft.com/office/officeart/2005/8/layout/hierarchy3"/>
    <dgm:cxn modelId="{DA79A55C-8D3F-43F7-8B33-F497BC0CDA72}" type="presOf" srcId="{B6BC9FD1-53F2-46B4-AD9A-03624069B309}" destId="{168B2126-8118-46B1-A16D-9823EDF2FCD9}" srcOrd="0" destOrd="0" presId="urn:microsoft.com/office/officeart/2005/8/layout/hierarchy3"/>
    <dgm:cxn modelId="{5E3C8E24-A385-459B-8031-95A7C35CDAF5}" srcId="{7B931FDA-3936-4164-8439-414141F8FC49}" destId="{5FB7A63D-4689-4A5D-9EC3-00D381B04E87}" srcOrd="0" destOrd="0" parTransId="{A73AABE8-7527-41A6-BE66-6676755DA7FA}" sibTransId="{7622B62B-80AB-4585-B783-3E7DE3C3CE39}"/>
    <dgm:cxn modelId="{43FEC2A6-153C-4D5E-8263-EBA2234114AC}" type="presOf" srcId="{DB7ADEFE-26C6-440D-9D83-9692F37C0CAD}" destId="{DCEE2902-FB4F-4A7B-BC67-2A77E3EAF03C}" srcOrd="0" destOrd="0" presId="urn:microsoft.com/office/officeart/2005/8/layout/hierarchy3"/>
    <dgm:cxn modelId="{68826EB7-D45A-4BA3-BC0C-5645B7EDF65D}" srcId="{88E2960E-487F-4982-AF5C-D73398C26D7C}" destId="{0E59F318-77F0-4AEA-81F2-2B4E5E6A6C61}" srcOrd="3" destOrd="0" parTransId="{0B150D4C-1ED1-45AC-9F6F-0D8005E6E00E}" sibTransId="{BA5FFB65-F22E-49CF-89A6-92C049F25DDD}"/>
    <dgm:cxn modelId="{139F0F42-EAAC-4FC1-9AA8-9BC7939A1208}" type="presOf" srcId="{F3F04C44-C489-4BED-A391-9A59BF182B01}" destId="{4B336120-8E08-414B-B445-E89DE867CD95}" srcOrd="0" destOrd="0" presId="urn:microsoft.com/office/officeart/2005/8/layout/hierarchy3"/>
    <dgm:cxn modelId="{99684E44-55A3-4E15-8A04-CD5A4F610C40}" type="presOf" srcId="{17307BF3-50A1-4314-8DFF-2934BD31931B}" destId="{18618188-4C6B-4542-B18C-0657B6244B9F}" srcOrd="0" destOrd="0" presId="urn:microsoft.com/office/officeart/2005/8/layout/hierarchy3"/>
    <dgm:cxn modelId="{9B3104E9-10E4-4EB5-AC28-5DF8754EB417}" type="presOf" srcId="{0E59F318-77F0-4AEA-81F2-2B4E5E6A6C61}" destId="{4E83B297-7A3A-42E4-B515-43E4964CADEE}" srcOrd="0" destOrd="0" presId="urn:microsoft.com/office/officeart/2005/8/layout/hierarchy3"/>
    <dgm:cxn modelId="{02B3DC09-9419-4CD8-843E-52F8B113097B}" type="presOf" srcId="{88E2960E-487F-4982-AF5C-D73398C26D7C}" destId="{57FE96F3-45AE-4212-9D59-99D8D8E83631}" srcOrd="0" destOrd="0" presId="urn:microsoft.com/office/officeart/2005/8/layout/hierarchy3"/>
    <dgm:cxn modelId="{32729A67-29D6-4898-B6D8-F6EC9EF2EAB0}" type="presOf" srcId="{19B39966-8D55-4C1A-9A19-A0A72A44A583}" destId="{39559B49-2880-4359-A504-BDC0916204CE}" srcOrd="0" destOrd="0" presId="urn:microsoft.com/office/officeart/2005/8/layout/hierarchy3"/>
    <dgm:cxn modelId="{ED78286C-ED26-412B-A690-7C5212252488}" type="presOf" srcId="{5131646E-6A33-4F56-B8C6-570D0097F0A9}" destId="{A90F1DBF-C003-4EA9-B206-E1BF56B84BC9}" srcOrd="0" destOrd="0" presId="urn:microsoft.com/office/officeart/2005/8/layout/hierarchy3"/>
    <dgm:cxn modelId="{4B669DC4-8E06-4283-8D02-6550FD02901D}" type="presOf" srcId="{ACB99779-A9C0-4C91-865D-2F42D7CD7C9A}" destId="{5F188BEF-EE4A-4F80-B25E-270D8E8B895A}" srcOrd="0" destOrd="0" presId="urn:microsoft.com/office/officeart/2005/8/layout/hierarchy3"/>
    <dgm:cxn modelId="{A96A066D-D5B0-49A9-B785-59574D53E7B5}" srcId="{88E2960E-487F-4982-AF5C-D73398C26D7C}" destId="{DB7ADEFE-26C6-440D-9D83-9692F37C0CAD}" srcOrd="2" destOrd="0" parTransId="{F3F04C44-C489-4BED-A391-9A59BF182B01}" sibTransId="{8E55C2A7-9278-42B8-96CE-D783CB399567}"/>
    <dgm:cxn modelId="{FC2E5103-20ED-4E16-BC30-65D2B15B6212}" type="presOf" srcId="{80B1C5B2-6FD6-45D6-BEE0-04C459D59E6A}" destId="{790EA87D-4F4E-4A7A-AC79-6F33154C017E}" srcOrd="0" destOrd="0" presId="urn:microsoft.com/office/officeart/2005/8/layout/hierarchy3"/>
    <dgm:cxn modelId="{7211A7C7-9752-49C5-83B4-E295306F2645}" type="presOf" srcId="{A73AABE8-7527-41A6-BE66-6676755DA7FA}" destId="{1AA95CBC-5C48-406F-9B7B-7E0ACCED2D5F}" srcOrd="0" destOrd="0" presId="urn:microsoft.com/office/officeart/2005/8/layout/hierarchy3"/>
    <dgm:cxn modelId="{836504F1-2073-4E39-B542-EA14F37271D4}" srcId="{88E2960E-487F-4982-AF5C-D73398C26D7C}" destId="{B6BC9FD1-53F2-46B4-AD9A-03624069B309}" srcOrd="0" destOrd="0" parTransId="{17307BF3-50A1-4314-8DFF-2934BD31931B}" sibTransId="{0FBB2650-5CA6-49B4-8E75-08007BCA45CD}"/>
    <dgm:cxn modelId="{D52961DB-B7A1-4830-9637-1E3AF0429202}" type="presOf" srcId="{88E2960E-487F-4982-AF5C-D73398C26D7C}" destId="{D8B8C9E5-3775-4021-9802-1A70A33B5BF2}" srcOrd="1" destOrd="0" presId="urn:microsoft.com/office/officeart/2005/8/layout/hierarchy3"/>
    <dgm:cxn modelId="{8D96217F-B82A-4A8B-84C8-229500F7D4A8}" srcId="{5131646E-6A33-4F56-B8C6-570D0097F0A9}" destId="{88E2960E-487F-4982-AF5C-D73398C26D7C}" srcOrd="1" destOrd="0" parTransId="{3C94D464-4FED-403C-9B93-F9F6C505AD55}" sibTransId="{41D731D3-4F00-4CCC-9D26-17A0DC44EA12}"/>
    <dgm:cxn modelId="{70528045-7057-40CC-A434-2F579980D2CB}" srcId="{88E2960E-487F-4982-AF5C-D73398C26D7C}" destId="{19B39966-8D55-4C1A-9A19-A0A72A44A583}" srcOrd="1" destOrd="0" parTransId="{698149C6-FCB1-46DD-A4F0-9D0047069118}" sibTransId="{78CCF7E3-25DA-4989-9477-B293102BC506}"/>
    <dgm:cxn modelId="{6877F0F2-83C7-4F9F-95D5-8A497C79B17C}" srcId="{5131646E-6A33-4F56-B8C6-570D0097F0A9}" destId="{7B931FDA-3936-4164-8439-414141F8FC49}" srcOrd="0" destOrd="0" parTransId="{FAB10608-38AE-449C-BB75-CB91C7A14936}" sibTransId="{5E29BF55-A5EB-4F12-926A-3AEB1F2D1CDD}"/>
    <dgm:cxn modelId="{E4634542-4082-4093-9853-03C2899B36BC}" type="presOf" srcId="{7B931FDA-3936-4164-8439-414141F8FC49}" destId="{75AFF9A5-A780-409A-A579-D59A643489D2}" srcOrd="1" destOrd="0" presId="urn:microsoft.com/office/officeart/2005/8/layout/hierarchy3"/>
    <dgm:cxn modelId="{8C56228A-DC01-4BD2-BA96-967FE20BDC22}" srcId="{7B931FDA-3936-4164-8439-414141F8FC49}" destId="{ACB99779-A9C0-4C91-865D-2F42D7CD7C9A}" srcOrd="1" destOrd="0" parTransId="{80B1C5B2-6FD6-45D6-BEE0-04C459D59E6A}" sibTransId="{741F04E5-A197-4678-A4D8-2299688DC450}"/>
    <dgm:cxn modelId="{7A8CF37A-05FB-45BA-97D7-0F296B14D168}" type="presParOf" srcId="{A90F1DBF-C003-4EA9-B206-E1BF56B84BC9}" destId="{918356D2-0C33-4E1F-9ED2-C45A406D8DC9}" srcOrd="0" destOrd="0" presId="urn:microsoft.com/office/officeart/2005/8/layout/hierarchy3"/>
    <dgm:cxn modelId="{B18E4D5E-7175-471D-8D16-7D0FD777E050}" type="presParOf" srcId="{918356D2-0C33-4E1F-9ED2-C45A406D8DC9}" destId="{95027C55-EDA1-48F0-B5D6-B381B16358AB}" srcOrd="0" destOrd="0" presId="urn:microsoft.com/office/officeart/2005/8/layout/hierarchy3"/>
    <dgm:cxn modelId="{D7998E30-2726-48A4-95EB-3317E5F620E2}" type="presParOf" srcId="{95027C55-EDA1-48F0-B5D6-B381B16358AB}" destId="{ED4DE47A-578B-4AA3-ACB3-1829EE79ACFF}" srcOrd="0" destOrd="0" presId="urn:microsoft.com/office/officeart/2005/8/layout/hierarchy3"/>
    <dgm:cxn modelId="{B3C50927-8307-4C1C-BE20-9E2D5B204D35}" type="presParOf" srcId="{95027C55-EDA1-48F0-B5D6-B381B16358AB}" destId="{75AFF9A5-A780-409A-A579-D59A643489D2}" srcOrd="1" destOrd="0" presId="urn:microsoft.com/office/officeart/2005/8/layout/hierarchy3"/>
    <dgm:cxn modelId="{EBE45CC3-D761-4A3E-A839-5B702AB412D2}" type="presParOf" srcId="{918356D2-0C33-4E1F-9ED2-C45A406D8DC9}" destId="{2004FB33-9220-4EAB-A678-A2935558F139}" srcOrd="1" destOrd="0" presId="urn:microsoft.com/office/officeart/2005/8/layout/hierarchy3"/>
    <dgm:cxn modelId="{71BAB054-7225-4288-9DD3-53256CBAD814}" type="presParOf" srcId="{2004FB33-9220-4EAB-A678-A2935558F139}" destId="{1AA95CBC-5C48-406F-9B7B-7E0ACCED2D5F}" srcOrd="0" destOrd="0" presId="urn:microsoft.com/office/officeart/2005/8/layout/hierarchy3"/>
    <dgm:cxn modelId="{65F3C5BE-0F04-496E-B04F-7F47C6557159}" type="presParOf" srcId="{2004FB33-9220-4EAB-A678-A2935558F139}" destId="{C1C7D364-048F-47FE-A603-EA0EF9017E76}" srcOrd="1" destOrd="0" presId="urn:microsoft.com/office/officeart/2005/8/layout/hierarchy3"/>
    <dgm:cxn modelId="{910924C6-6DC6-4326-A9D3-346AD307B1E2}" type="presParOf" srcId="{2004FB33-9220-4EAB-A678-A2935558F139}" destId="{790EA87D-4F4E-4A7A-AC79-6F33154C017E}" srcOrd="2" destOrd="0" presId="urn:microsoft.com/office/officeart/2005/8/layout/hierarchy3"/>
    <dgm:cxn modelId="{B39D23A1-49DC-4362-BA24-0AC6C98B6BD1}" type="presParOf" srcId="{2004FB33-9220-4EAB-A678-A2935558F139}" destId="{5F188BEF-EE4A-4F80-B25E-270D8E8B895A}" srcOrd="3" destOrd="0" presId="urn:microsoft.com/office/officeart/2005/8/layout/hierarchy3"/>
    <dgm:cxn modelId="{6A585A9D-4F1B-436C-AFC0-5C2F626DBA5D}" type="presParOf" srcId="{A90F1DBF-C003-4EA9-B206-E1BF56B84BC9}" destId="{518738B8-422F-4262-9AFB-5E0397BACAFE}" srcOrd="1" destOrd="0" presId="urn:microsoft.com/office/officeart/2005/8/layout/hierarchy3"/>
    <dgm:cxn modelId="{B1F2D8B0-C90C-434E-8057-1A41A12BB5D3}" type="presParOf" srcId="{518738B8-422F-4262-9AFB-5E0397BACAFE}" destId="{94A3E848-86AC-4788-8633-9DB49497ABAB}" srcOrd="0" destOrd="0" presId="urn:microsoft.com/office/officeart/2005/8/layout/hierarchy3"/>
    <dgm:cxn modelId="{066AC63C-5327-4DF5-A61E-1E31596D7803}" type="presParOf" srcId="{94A3E848-86AC-4788-8633-9DB49497ABAB}" destId="{57FE96F3-45AE-4212-9D59-99D8D8E83631}" srcOrd="0" destOrd="0" presId="urn:microsoft.com/office/officeart/2005/8/layout/hierarchy3"/>
    <dgm:cxn modelId="{649826EB-E911-4C17-A2BD-9565052F06E0}" type="presParOf" srcId="{94A3E848-86AC-4788-8633-9DB49497ABAB}" destId="{D8B8C9E5-3775-4021-9802-1A70A33B5BF2}" srcOrd="1" destOrd="0" presId="urn:microsoft.com/office/officeart/2005/8/layout/hierarchy3"/>
    <dgm:cxn modelId="{5C0E075D-3B04-4860-A0A4-733CC1C9592C}" type="presParOf" srcId="{518738B8-422F-4262-9AFB-5E0397BACAFE}" destId="{832CB014-3BEA-40A6-AE77-8D899EE23914}" srcOrd="1" destOrd="0" presId="urn:microsoft.com/office/officeart/2005/8/layout/hierarchy3"/>
    <dgm:cxn modelId="{DA8975DA-3065-4E1B-BB73-9FAAA7D4927B}" type="presParOf" srcId="{832CB014-3BEA-40A6-AE77-8D899EE23914}" destId="{18618188-4C6B-4542-B18C-0657B6244B9F}" srcOrd="0" destOrd="0" presId="urn:microsoft.com/office/officeart/2005/8/layout/hierarchy3"/>
    <dgm:cxn modelId="{60B40E9B-6A42-47E7-B39D-C1EBB388CCD5}" type="presParOf" srcId="{832CB014-3BEA-40A6-AE77-8D899EE23914}" destId="{168B2126-8118-46B1-A16D-9823EDF2FCD9}" srcOrd="1" destOrd="0" presId="urn:microsoft.com/office/officeart/2005/8/layout/hierarchy3"/>
    <dgm:cxn modelId="{E60936EE-8DBB-4FB1-BDC5-CD9D30C175EB}" type="presParOf" srcId="{832CB014-3BEA-40A6-AE77-8D899EE23914}" destId="{7E50E4BB-71EC-4D45-8FE7-CE1FEE639834}" srcOrd="2" destOrd="0" presId="urn:microsoft.com/office/officeart/2005/8/layout/hierarchy3"/>
    <dgm:cxn modelId="{DBA05006-32D1-4E0C-88CD-983A39E28F18}" type="presParOf" srcId="{832CB014-3BEA-40A6-AE77-8D899EE23914}" destId="{39559B49-2880-4359-A504-BDC0916204CE}" srcOrd="3" destOrd="0" presId="urn:microsoft.com/office/officeart/2005/8/layout/hierarchy3"/>
    <dgm:cxn modelId="{759C1B35-C85F-4B2B-8DC1-E4005C7E2C5F}" type="presParOf" srcId="{832CB014-3BEA-40A6-AE77-8D899EE23914}" destId="{4B336120-8E08-414B-B445-E89DE867CD95}" srcOrd="4" destOrd="0" presId="urn:microsoft.com/office/officeart/2005/8/layout/hierarchy3"/>
    <dgm:cxn modelId="{AB188719-4336-4F9D-BA27-2A6E5DFF1D01}" type="presParOf" srcId="{832CB014-3BEA-40A6-AE77-8D899EE23914}" destId="{DCEE2902-FB4F-4A7B-BC67-2A77E3EAF03C}" srcOrd="5" destOrd="0" presId="urn:microsoft.com/office/officeart/2005/8/layout/hierarchy3"/>
    <dgm:cxn modelId="{9602D521-425A-472E-AD16-FD41B8F13A07}" type="presParOf" srcId="{832CB014-3BEA-40A6-AE77-8D899EE23914}" destId="{E455299D-B610-42A0-8812-7709EC33233B}" srcOrd="6" destOrd="0" presId="urn:microsoft.com/office/officeart/2005/8/layout/hierarchy3"/>
    <dgm:cxn modelId="{B8A5B5CB-B967-4348-925E-2D9AA62D39C3}" type="presParOf" srcId="{832CB014-3BEA-40A6-AE77-8D899EE23914}" destId="{4E83B297-7A3A-42E4-B515-43E4964CADEE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4DE47A-578B-4AA3-ACB3-1829EE79ACFF}">
      <dsp:nvSpPr>
        <dsp:cNvPr id="0" name=""/>
        <dsp:cNvSpPr/>
      </dsp:nvSpPr>
      <dsp:spPr>
        <a:xfrm>
          <a:off x="550579" y="2363"/>
          <a:ext cx="1702613" cy="851306"/>
        </a:xfrm>
        <a:prstGeom prst="roundRect">
          <a:avLst>
            <a:gd name="adj" fmla="val 10000"/>
          </a:avLst>
        </a:prstGeom>
        <a:solidFill>
          <a:srgbClr val="8A2100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Arial Narrow" pitchFamily="34" charset="0"/>
            </a:rPr>
            <a:t>Центральна нервова система</a:t>
          </a:r>
          <a:endParaRPr lang="ru-RU" sz="1600" b="1" kern="1200" dirty="0">
            <a:latin typeface="Arial Narrow" pitchFamily="34" charset="0"/>
          </a:endParaRPr>
        </a:p>
      </dsp:txBody>
      <dsp:txXfrm>
        <a:off x="550579" y="2363"/>
        <a:ext cx="1702613" cy="851306"/>
      </dsp:txXfrm>
    </dsp:sp>
    <dsp:sp modelId="{1AA95CBC-5C48-406F-9B7B-7E0ACCED2D5F}">
      <dsp:nvSpPr>
        <dsp:cNvPr id="0" name=""/>
        <dsp:cNvSpPr/>
      </dsp:nvSpPr>
      <dsp:spPr>
        <a:xfrm>
          <a:off x="720841" y="853670"/>
          <a:ext cx="170261" cy="6384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8480"/>
              </a:lnTo>
              <a:lnTo>
                <a:pt x="170261" y="638480"/>
              </a:lnTo>
            </a:path>
          </a:pathLst>
        </a:custGeom>
        <a:noFill/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C1C7D364-048F-47FE-A603-EA0EF9017E76}">
      <dsp:nvSpPr>
        <dsp:cNvPr id="0" name=""/>
        <dsp:cNvSpPr/>
      </dsp:nvSpPr>
      <dsp:spPr>
        <a:xfrm>
          <a:off x="891102" y="1066497"/>
          <a:ext cx="1362090" cy="85130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rgbClr val="351413"/>
              </a:solidFill>
              <a:latin typeface="Arial Narrow" pitchFamily="34" charset="0"/>
            </a:rPr>
            <a:t>Верхній відділ – головний мозок </a:t>
          </a:r>
          <a:endParaRPr lang="ru-RU" sz="1600" b="1" kern="1200" dirty="0">
            <a:solidFill>
              <a:srgbClr val="351413"/>
            </a:solidFill>
            <a:latin typeface="Arial Narrow" pitchFamily="34" charset="0"/>
          </a:endParaRPr>
        </a:p>
      </dsp:txBody>
      <dsp:txXfrm>
        <a:off x="891102" y="1066497"/>
        <a:ext cx="1362090" cy="851306"/>
      </dsp:txXfrm>
    </dsp:sp>
    <dsp:sp modelId="{790EA87D-4F4E-4A7A-AC79-6F33154C017E}">
      <dsp:nvSpPr>
        <dsp:cNvPr id="0" name=""/>
        <dsp:cNvSpPr/>
      </dsp:nvSpPr>
      <dsp:spPr>
        <a:xfrm>
          <a:off x="720841" y="853670"/>
          <a:ext cx="170261" cy="17026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2613"/>
              </a:lnTo>
              <a:lnTo>
                <a:pt x="170261" y="1702613"/>
              </a:lnTo>
            </a:path>
          </a:pathLst>
        </a:custGeom>
        <a:noFill/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5F188BEF-EE4A-4F80-B25E-270D8E8B895A}">
      <dsp:nvSpPr>
        <dsp:cNvPr id="0" name=""/>
        <dsp:cNvSpPr/>
      </dsp:nvSpPr>
      <dsp:spPr>
        <a:xfrm>
          <a:off x="891102" y="2130630"/>
          <a:ext cx="1362090" cy="85130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rgbClr val="351413"/>
              </a:solidFill>
              <a:latin typeface="Arial Narrow" pitchFamily="34" charset="0"/>
            </a:rPr>
            <a:t>Нижній відділ – спинний мозок</a:t>
          </a:r>
          <a:endParaRPr lang="ru-RU" sz="1600" b="1" kern="1200" dirty="0">
            <a:solidFill>
              <a:srgbClr val="351413"/>
            </a:solidFill>
            <a:latin typeface="Arial Narrow" pitchFamily="34" charset="0"/>
          </a:endParaRPr>
        </a:p>
      </dsp:txBody>
      <dsp:txXfrm>
        <a:off x="891102" y="2130630"/>
        <a:ext cx="1362090" cy="851306"/>
      </dsp:txXfrm>
    </dsp:sp>
    <dsp:sp modelId="{57FE96F3-45AE-4212-9D59-99D8D8E83631}">
      <dsp:nvSpPr>
        <dsp:cNvPr id="0" name=""/>
        <dsp:cNvSpPr/>
      </dsp:nvSpPr>
      <dsp:spPr>
        <a:xfrm>
          <a:off x="2678846" y="2363"/>
          <a:ext cx="1702613" cy="851306"/>
        </a:xfrm>
        <a:prstGeom prst="roundRect">
          <a:avLst>
            <a:gd name="adj" fmla="val 10000"/>
          </a:avLst>
        </a:prstGeom>
        <a:solidFill>
          <a:srgbClr val="8A2100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Arial Narrow" pitchFamily="34" charset="0"/>
            </a:rPr>
            <a:t>Периферична нервова система</a:t>
          </a:r>
          <a:endParaRPr lang="ru-RU" sz="1600" b="1" kern="1200" dirty="0">
            <a:latin typeface="Arial Narrow" pitchFamily="34" charset="0"/>
          </a:endParaRPr>
        </a:p>
      </dsp:txBody>
      <dsp:txXfrm>
        <a:off x="2678846" y="2363"/>
        <a:ext cx="1702613" cy="851306"/>
      </dsp:txXfrm>
    </dsp:sp>
    <dsp:sp modelId="{18618188-4C6B-4542-B18C-0657B6244B9F}">
      <dsp:nvSpPr>
        <dsp:cNvPr id="0" name=""/>
        <dsp:cNvSpPr/>
      </dsp:nvSpPr>
      <dsp:spPr>
        <a:xfrm>
          <a:off x="2849108" y="853670"/>
          <a:ext cx="170261" cy="6384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8480"/>
              </a:lnTo>
              <a:lnTo>
                <a:pt x="170261" y="638480"/>
              </a:lnTo>
            </a:path>
          </a:pathLst>
        </a:custGeom>
        <a:noFill/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168B2126-8118-46B1-A16D-9823EDF2FCD9}">
      <dsp:nvSpPr>
        <dsp:cNvPr id="0" name=""/>
        <dsp:cNvSpPr/>
      </dsp:nvSpPr>
      <dsp:spPr>
        <a:xfrm>
          <a:off x="3019369" y="1066497"/>
          <a:ext cx="1362090" cy="85130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rgbClr val="351413"/>
              </a:solidFill>
              <a:latin typeface="Arial Narrow" pitchFamily="34" charset="0"/>
            </a:rPr>
            <a:t>Нерви</a:t>
          </a:r>
          <a:endParaRPr lang="ru-RU" sz="1600" b="1" kern="1200" dirty="0">
            <a:solidFill>
              <a:srgbClr val="351413"/>
            </a:solidFill>
            <a:latin typeface="Arial Narrow" pitchFamily="34" charset="0"/>
          </a:endParaRPr>
        </a:p>
      </dsp:txBody>
      <dsp:txXfrm>
        <a:off x="3019369" y="1066497"/>
        <a:ext cx="1362090" cy="851306"/>
      </dsp:txXfrm>
    </dsp:sp>
    <dsp:sp modelId="{7E50E4BB-71EC-4D45-8FE7-CE1FEE639834}">
      <dsp:nvSpPr>
        <dsp:cNvPr id="0" name=""/>
        <dsp:cNvSpPr/>
      </dsp:nvSpPr>
      <dsp:spPr>
        <a:xfrm>
          <a:off x="2849108" y="853670"/>
          <a:ext cx="170261" cy="17026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2613"/>
              </a:lnTo>
              <a:lnTo>
                <a:pt x="170261" y="1702613"/>
              </a:lnTo>
            </a:path>
          </a:pathLst>
        </a:custGeom>
        <a:noFill/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39559B49-2880-4359-A504-BDC0916204CE}">
      <dsp:nvSpPr>
        <dsp:cNvPr id="0" name=""/>
        <dsp:cNvSpPr/>
      </dsp:nvSpPr>
      <dsp:spPr>
        <a:xfrm>
          <a:off x="3019369" y="2130630"/>
          <a:ext cx="1362090" cy="85130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rgbClr val="351413"/>
              </a:solidFill>
              <a:latin typeface="Arial Narrow" pitchFamily="34" charset="0"/>
            </a:rPr>
            <a:t>Нервові вузли</a:t>
          </a:r>
          <a:endParaRPr lang="ru-RU" sz="1600" b="1" kern="1200" dirty="0">
            <a:solidFill>
              <a:srgbClr val="351413"/>
            </a:solidFill>
            <a:latin typeface="Arial Narrow" pitchFamily="34" charset="0"/>
          </a:endParaRPr>
        </a:p>
      </dsp:txBody>
      <dsp:txXfrm>
        <a:off x="3019369" y="2130630"/>
        <a:ext cx="1362090" cy="851306"/>
      </dsp:txXfrm>
    </dsp:sp>
    <dsp:sp modelId="{4B336120-8E08-414B-B445-E89DE867CD95}">
      <dsp:nvSpPr>
        <dsp:cNvPr id="0" name=""/>
        <dsp:cNvSpPr/>
      </dsp:nvSpPr>
      <dsp:spPr>
        <a:xfrm>
          <a:off x="2849108" y="853670"/>
          <a:ext cx="170261" cy="27667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66746"/>
              </a:lnTo>
              <a:lnTo>
                <a:pt x="170261" y="2766746"/>
              </a:lnTo>
            </a:path>
          </a:pathLst>
        </a:custGeom>
        <a:noFill/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DCEE2902-FB4F-4A7B-BC67-2A77E3EAF03C}">
      <dsp:nvSpPr>
        <dsp:cNvPr id="0" name=""/>
        <dsp:cNvSpPr/>
      </dsp:nvSpPr>
      <dsp:spPr>
        <a:xfrm>
          <a:off x="3019369" y="3194764"/>
          <a:ext cx="1362090" cy="85130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rgbClr val="351413"/>
              </a:solidFill>
              <a:latin typeface="Arial Narrow" pitchFamily="34" charset="0"/>
            </a:rPr>
            <a:t>Сплетіння</a:t>
          </a:r>
          <a:endParaRPr lang="ru-RU" sz="1600" b="1" kern="1200" dirty="0">
            <a:solidFill>
              <a:srgbClr val="351413"/>
            </a:solidFill>
            <a:latin typeface="Arial Narrow" pitchFamily="34" charset="0"/>
          </a:endParaRPr>
        </a:p>
      </dsp:txBody>
      <dsp:txXfrm>
        <a:off x="3019369" y="3194764"/>
        <a:ext cx="1362090" cy="851306"/>
      </dsp:txXfrm>
    </dsp:sp>
    <dsp:sp modelId="{E455299D-B610-42A0-8812-7709EC33233B}">
      <dsp:nvSpPr>
        <dsp:cNvPr id="0" name=""/>
        <dsp:cNvSpPr/>
      </dsp:nvSpPr>
      <dsp:spPr>
        <a:xfrm>
          <a:off x="2849108" y="853670"/>
          <a:ext cx="170261" cy="38308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30880"/>
              </a:lnTo>
              <a:lnTo>
                <a:pt x="170261" y="3830880"/>
              </a:lnTo>
            </a:path>
          </a:pathLst>
        </a:custGeom>
        <a:noFill/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4E83B297-7A3A-42E4-B515-43E4964CADEE}">
      <dsp:nvSpPr>
        <dsp:cNvPr id="0" name=""/>
        <dsp:cNvSpPr/>
      </dsp:nvSpPr>
      <dsp:spPr>
        <a:xfrm>
          <a:off x="3019369" y="4258897"/>
          <a:ext cx="1362090" cy="85130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rgbClr val="351413"/>
              </a:solidFill>
              <a:latin typeface="Arial Narrow" pitchFamily="34" charset="0"/>
            </a:rPr>
            <a:t>Нервові закінчення</a:t>
          </a:r>
          <a:endParaRPr lang="ru-RU" sz="1600" b="1" kern="1200" dirty="0">
            <a:solidFill>
              <a:srgbClr val="351413"/>
            </a:solidFill>
            <a:latin typeface="Arial Narrow" pitchFamily="34" charset="0"/>
          </a:endParaRPr>
        </a:p>
      </dsp:txBody>
      <dsp:txXfrm>
        <a:off x="3019369" y="4258897"/>
        <a:ext cx="1362090" cy="8513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C133-2F21-4EA4-9DF3-D0B4395EDA36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1CCC2-40E4-4503-862E-4A7A21911E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err="1" smtClean="0"/>
              <a:t>Их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1CCC2-40E4-4503-862E-4A7A21911E8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539552" y="332656"/>
            <a:ext cx="7858180" cy="1141868"/>
          </a:xfrm>
          <a:prstGeom prst="ribbon2">
            <a:avLst>
              <a:gd name="adj1" fmla="val 16667"/>
              <a:gd name="adj2" fmla="val 69334"/>
            </a:avLst>
          </a:prstGeom>
          <a:solidFill>
            <a:srgbClr val="FFCE85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spc="50" dirty="0" smtClean="0">
                <a:ln w="11430">
                  <a:solidFill>
                    <a:srgbClr val="8A2100"/>
                  </a:solidFill>
                </a:ln>
                <a:solidFill>
                  <a:srgbClr val="8A21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Центральна і периферична нервова система людини</a:t>
            </a:r>
            <a:endParaRPr lang="ru-RU" sz="2400" b="1" spc="50" dirty="0">
              <a:ln w="11430">
                <a:solidFill>
                  <a:srgbClr val="8A2100"/>
                </a:solidFill>
              </a:ln>
              <a:solidFill>
                <a:srgbClr val="8A21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357301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b="1" dirty="0">
                <a:ln w="1905">
                  <a:solidFill>
                    <a:srgbClr val="8A2100"/>
                  </a:solidFill>
                </a:ln>
                <a:solidFill>
                  <a:srgbClr val="8A21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Рибачок Наталія Борисівна, </a:t>
            </a:r>
          </a:p>
          <a:p>
            <a:pPr algn="ctr">
              <a:lnSpc>
                <a:spcPct val="150000"/>
              </a:lnSpc>
              <a:defRPr/>
            </a:pPr>
            <a:r>
              <a:rPr lang="uk-UA" b="1" dirty="0">
                <a:ln w="1905">
                  <a:solidFill>
                    <a:srgbClr val="8A2100"/>
                  </a:solidFill>
                </a:ln>
                <a:solidFill>
                  <a:srgbClr val="8A21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учитель біології і хімії, Христинівської спеціалізованої школи І-ІІІ ступенів №1 ім.О.Є.Корнійчука</a:t>
            </a:r>
            <a:endParaRPr lang="ru-RU" b="1" dirty="0">
              <a:ln w="1905">
                <a:solidFill>
                  <a:srgbClr val="8A2100"/>
                </a:solidFill>
              </a:ln>
              <a:solidFill>
                <a:srgbClr val="8A21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Narrow" pitchFamily="34" charset="0"/>
            </a:endParaRPr>
          </a:p>
        </p:txBody>
      </p:sp>
      <p:pic>
        <p:nvPicPr>
          <p:cNvPr id="1026" name="Picture 2" descr="D:\Documents and Settings\Юзер\Рабочий стол\Нервова система Д.jpg"/>
          <p:cNvPicPr>
            <a:picLocks noChangeAspect="1" noChangeArrowheads="1"/>
          </p:cNvPicPr>
          <p:nvPr/>
        </p:nvPicPr>
        <p:blipFill>
          <a:blip r:embed="rId2" cstate="print"/>
          <a:srcRect l="9838" r="44488"/>
          <a:stretch>
            <a:fillRect/>
          </a:stretch>
        </p:blipFill>
        <p:spPr bwMode="auto">
          <a:xfrm>
            <a:off x="1115616" y="2204864"/>
            <a:ext cx="2736304" cy="4256690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Горизонтальный свиток 9"/>
          <p:cNvSpPr/>
          <p:nvPr/>
        </p:nvSpPr>
        <p:spPr>
          <a:xfrm>
            <a:off x="2483768" y="260648"/>
            <a:ext cx="4248472" cy="864096"/>
          </a:xfrm>
          <a:prstGeom prst="horizontalScroll">
            <a:avLst>
              <a:gd name="adj" fmla="val 17035"/>
            </a:avLst>
          </a:prstGeom>
          <a:solidFill>
            <a:srgbClr val="FFCE8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rPr>
              <a:t>Види нервів</a:t>
            </a:r>
            <a:endParaRPr lang="ru-RU" sz="2400" dirty="0">
              <a:ln>
                <a:solidFill>
                  <a:srgbClr val="8A2100"/>
                </a:solidFill>
              </a:ln>
              <a:solidFill>
                <a:srgbClr val="8A2100"/>
              </a:solidFill>
              <a:latin typeface="Arial Narrow" pitchFamily="34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971600" y="1268760"/>
            <a:ext cx="1800200" cy="864096"/>
          </a:xfrm>
          <a:prstGeom prst="downArrowCallout">
            <a:avLst>
              <a:gd name="adj1" fmla="val 208333"/>
              <a:gd name="adj2" fmla="val 104167"/>
              <a:gd name="adj3" fmla="val 25000"/>
              <a:gd name="adj4" fmla="val 63462"/>
            </a:avLst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Чутливі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3707904" y="1196752"/>
            <a:ext cx="1800200" cy="864096"/>
          </a:xfrm>
          <a:prstGeom prst="downArrowCallout">
            <a:avLst>
              <a:gd name="adj1" fmla="val 208333"/>
              <a:gd name="adj2" fmla="val 104167"/>
              <a:gd name="adj3" fmla="val 25000"/>
              <a:gd name="adj4" fmla="val 63462"/>
            </a:avLst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Змішані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6660232" y="1196752"/>
            <a:ext cx="1800200" cy="864096"/>
          </a:xfrm>
          <a:prstGeom prst="downArrowCallout">
            <a:avLst>
              <a:gd name="adj1" fmla="val 208333"/>
              <a:gd name="adj2" fmla="val 104167"/>
              <a:gd name="adj3" fmla="val 25000"/>
              <a:gd name="adj4" fmla="val 63462"/>
            </a:avLst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Рухові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2204864"/>
            <a:ext cx="2592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Складаються із </a:t>
            </a: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дендритів </a:t>
            </a: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чутливих нейронів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6216" y="2204864"/>
            <a:ext cx="2267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Складаються із аксонів рухових нейронів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7824" y="2204864"/>
            <a:ext cx="3240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Містять і аксони і дендрити нейронів, проводять імпульс в обох напрямках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pic>
        <p:nvPicPr>
          <p:cNvPr id="1026" name="Picture 2" descr="D:\Documents and Settings\Юзер\Рабочий стол\Нервова система Н.jpg"/>
          <p:cNvPicPr>
            <a:picLocks noChangeAspect="1" noChangeArrowheads="1"/>
          </p:cNvPicPr>
          <p:nvPr/>
        </p:nvPicPr>
        <p:blipFill>
          <a:blip r:embed="rId2" cstate="print"/>
          <a:srcRect l="12201" t="16400" r="14563" b="24800"/>
          <a:stretch>
            <a:fillRect/>
          </a:stretch>
        </p:blipFill>
        <p:spPr bwMode="auto">
          <a:xfrm>
            <a:off x="1475656" y="3212976"/>
            <a:ext cx="5760640" cy="3468772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uments and Settings\Юзер\Рабочий стол\Нервова система В.jpg"/>
          <p:cNvPicPr>
            <a:picLocks noChangeAspect="1" noChangeArrowheads="1"/>
          </p:cNvPicPr>
          <p:nvPr/>
        </p:nvPicPr>
        <p:blipFill>
          <a:blip r:embed="rId2" cstate="print"/>
          <a:srcRect l="24013" t="8001" r="20075" b="12200"/>
          <a:stretch>
            <a:fillRect/>
          </a:stretch>
        </p:blipFill>
        <p:spPr bwMode="auto">
          <a:xfrm>
            <a:off x="395536" y="1124744"/>
            <a:ext cx="4776215" cy="5112568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7" name="Группа 6"/>
          <p:cNvGrpSpPr/>
          <p:nvPr/>
        </p:nvGrpSpPr>
        <p:grpSpPr>
          <a:xfrm>
            <a:off x="1691680" y="188640"/>
            <a:ext cx="7056784" cy="2066528"/>
            <a:chOff x="1691680" y="188640"/>
            <a:chExt cx="7056784" cy="2066528"/>
          </a:xfrm>
        </p:grpSpPr>
        <p:sp>
          <p:nvSpPr>
            <p:cNvPr id="8" name="Овал 7"/>
            <p:cNvSpPr/>
            <p:nvPr/>
          </p:nvSpPr>
          <p:spPr>
            <a:xfrm>
              <a:off x="6588224" y="1340768"/>
              <a:ext cx="2160240" cy="9144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b="1" dirty="0" smtClean="0">
                  <a:latin typeface="Arial Narrow" pitchFamily="34" charset="0"/>
                </a:rPr>
                <a:t>Нервові сплетення</a:t>
              </a:r>
              <a:endParaRPr lang="ru-RU" sz="2400" b="1" dirty="0">
                <a:latin typeface="Arial Narrow" pitchFamily="34" charset="0"/>
              </a:endParaRPr>
            </a:p>
          </p:txBody>
        </p:sp>
        <p:sp>
          <p:nvSpPr>
            <p:cNvPr id="9" name="Горизонтальный свиток 8"/>
            <p:cNvSpPr/>
            <p:nvPr/>
          </p:nvSpPr>
          <p:spPr>
            <a:xfrm>
              <a:off x="1691680" y="188640"/>
              <a:ext cx="5328592" cy="864096"/>
            </a:xfrm>
            <a:prstGeom prst="horizontalScroll">
              <a:avLst>
                <a:gd name="adj" fmla="val 17035"/>
              </a:avLst>
            </a:prstGeom>
            <a:solidFill>
              <a:srgbClr val="FFCE85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dirty="0" smtClean="0">
                  <a:ln>
                    <a:solidFill>
                      <a:srgbClr val="8A2100"/>
                    </a:solidFill>
                  </a:ln>
                  <a:solidFill>
                    <a:srgbClr val="8A2100"/>
                  </a:solidFill>
                  <a:latin typeface="Arial Narrow" pitchFamily="34" charset="0"/>
                </a:rPr>
                <a:t>Периферична нервова система</a:t>
              </a:r>
              <a:endParaRPr lang="ru-RU" sz="2400" dirty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endParaRPr>
            </a:p>
          </p:txBody>
        </p:sp>
        <p:sp>
          <p:nvSpPr>
            <p:cNvPr id="10" name="Стрелка вниз 9"/>
            <p:cNvSpPr/>
            <p:nvPr/>
          </p:nvSpPr>
          <p:spPr>
            <a:xfrm rot="19540228">
              <a:off x="7027881" y="863730"/>
              <a:ext cx="484632" cy="432048"/>
            </a:xfrm>
            <a:prstGeom prst="downArrow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724128" y="2636912"/>
            <a:ext cx="3168352" cy="3122771"/>
          </a:xfrm>
          <a:prstGeom prst="verticalScroll">
            <a:avLst/>
          </a:prstGeom>
          <a:solidFill>
            <a:srgbClr val="FFB64B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Нервові сплетення – це з’єднання крупних нервів та їх гілок. Розрізняють плечове, шийне, поперекове, крижово-куприкове сплетення тощо.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6309320"/>
            <a:ext cx="3096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Плечове нервове сплетення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196752"/>
            <a:ext cx="5544616" cy="10215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B64B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Скупчення нервових клітин за межами ЦНС (спинного і головного мозку), розташовані на нервах, вкриті сполучною тканиною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691680" y="188640"/>
            <a:ext cx="7056784" cy="2066528"/>
            <a:chOff x="1691680" y="188640"/>
            <a:chExt cx="7056784" cy="2066528"/>
          </a:xfrm>
        </p:grpSpPr>
        <p:sp>
          <p:nvSpPr>
            <p:cNvPr id="6" name="Овал 5"/>
            <p:cNvSpPr/>
            <p:nvPr/>
          </p:nvSpPr>
          <p:spPr>
            <a:xfrm>
              <a:off x="6588224" y="1340768"/>
              <a:ext cx="2160240" cy="9144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b="1" dirty="0" smtClean="0">
                  <a:latin typeface="Arial Narrow" pitchFamily="34" charset="0"/>
                </a:rPr>
                <a:t>Нервові вузли</a:t>
              </a:r>
              <a:endParaRPr lang="ru-RU" sz="2400" b="1" dirty="0">
                <a:latin typeface="Arial Narrow" pitchFamily="34" charset="0"/>
              </a:endParaRPr>
            </a:p>
          </p:txBody>
        </p:sp>
        <p:sp>
          <p:nvSpPr>
            <p:cNvPr id="7" name="Горизонтальный свиток 6"/>
            <p:cNvSpPr/>
            <p:nvPr/>
          </p:nvSpPr>
          <p:spPr>
            <a:xfrm>
              <a:off x="1691680" y="188640"/>
              <a:ext cx="5328592" cy="864096"/>
            </a:xfrm>
            <a:prstGeom prst="horizontalScroll">
              <a:avLst>
                <a:gd name="adj" fmla="val 17035"/>
              </a:avLst>
            </a:prstGeom>
            <a:solidFill>
              <a:srgbClr val="FFCE85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dirty="0" smtClean="0">
                  <a:ln>
                    <a:solidFill>
                      <a:srgbClr val="8A2100"/>
                    </a:solidFill>
                  </a:ln>
                  <a:solidFill>
                    <a:srgbClr val="8A2100"/>
                  </a:solidFill>
                  <a:latin typeface="Arial Narrow" pitchFamily="34" charset="0"/>
                </a:rPr>
                <a:t>Периферична нервова система</a:t>
              </a:r>
              <a:endParaRPr lang="ru-RU" sz="2400" dirty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endParaRPr>
            </a:p>
          </p:txBody>
        </p:sp>
        <p:sp>
          <p:nvSpPr>
            <p:cNvPr id="8" name="Стрелка вниз 7"/>
            <p:cNvSpPr/>
            <p:nvPr/>
          </p:nvSpPr>
          <p:spPr>
            <a:xfrm rot="19540228">
              <a:off x="7027881" y="863730"/>
              <a:ext cx="484632" cy="432048"/>
            </a:xfrm>
            <a:prstGeom prst="downArrow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403648" y="5934670"/>
            <a:ext cx="5328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Нервові вузли </a:t>
            </a:r>
          </a:p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1 – спинний мозок, 2 – нерви, 3 – нервові вузли на  нервах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0" y="2276872"/>
            <a:ext cx="7646502" cy="3712478"/>
            <a:chOff x="1115616" y="2204864"/>
            <a:chExt cx="7646502" cy="3712478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31703" r="44448" b="2453"/>
            <a:stretch>
              <a:fillRect/>
            </a:stretch>
          </p:blipFill>
          <p:spPr bwMode="auto">
            <a:xfrm>
              <a:off x="1907704" y="2420888"/>
              <a:ext cx="5888655" cy="3456384"/>
            </a:xfrm>
            <a:prstGeom prst="rect">
              <a:avLst/>
            </a:prstGeom>
            <a:ln w="38100" cap="sq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804248" y="2348880"/>
              <a:ext cx="1152128" cy="1152128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4499992" y="3717032"/>
              <a:ext cx="3888432" cy="2016224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7524328" y="3933056"/>
              <a:ext cx="864096" cy="1800200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6588224" y="4941168"/>
              <a:ext cx="1800200" cy="792088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1475656" y="2996952"/>
              <a:ext cx="1152128" cy="1152128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1475656" y="4149080"/>
              <a:ext cx="1224136" cy="576064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V="1">
              <a:off x="4644008" y="2348880"/>
              <a:ext cx="3312368" cy="648072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8028384" y="2204864"/>
              <a:ext cx="3016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000" b="1" dirty="0" smtClean="0">
                  <a:latin typeface="Arial Narrow" pitchFamily="34" charset="0"/>
                </a:rPr>
                <a:t>2</a:t>
              </a:r>
              <a:endParaRPr lang="ru-RU" sz="2000" b="1" dirty="0">
                <a:latin typeface="Arial Narrow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15616" y="4005064"/>
              <a:ext cx="3016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000" b="1" dirty="0" smtClean="0">
                  <a:latin typeface="Arial Narrow" pitchFamily="34" charset="0"/>
                </a:rPr>
                <a:t>1</a:t>
              </a:r>
              <a:endParaRPr lang="ru-RU" sz="2000" b="1" dirty="0">
                <a:latin typeface="Arial Narrow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460432" y="5517232"/>
              <a:ext cx="3016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000" b="1" dirty="0" smtClean="0">
                  <a:latin typeface="Arial Narrow" pitchFamily="34" charset="0"/>
                </a:rPr>
                <a:t>3</a:t>
              </a:r>
              <a:endParaRPr lang="ru-RU" sz="2000" b="1" dirty="0">
                <a:latin typeface="Arial Narrow" pitchFamily="34" charset="0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40152" y="1052736"/>
            <a:ext cx="3024336" cy="18047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B64B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Нервові закінчення – це кінцеві ділянки нервових волокон, що контактують з нейронами чи тканинами органів 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691680" y="188640"/>
            <a:ext cx="5328592" cy="2138536"/>
            <a:chOff x="1691680" y="188640"/>
            <a:chExt cx="5328592" cy="2138536"/>
          </a:xfrm>
        </p:grpSpPr>
        <p:sp>
          <p:nvSpPr>
            <p:cNvPr id="12" name="Овал 11"/>
            <p:cNvSpPr/>
            <p:nvPr/>
          </p:nvSpPr>
          <p:spPr>
            <a:xfrm>
              <a:off x="3635896" y="1412776"/>
              <a:ext cx="2160240" cy="9144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b="1" dirty="0" smtClean="0">
                  <a:latin typeface="Arial Narrow" pitchFamily="34" charset="0"/>
                </a:rPr>
                <a:t>Нервові закінчення</a:t>
              </a:r>
              <a:endParaRPr lang="ru-RU" sz="2400" b="1" dirty="0">
                <a:latin typeface="Arial Narrow" pitchFamily="34" charset="0"/>
              </a:endParaRPr>
            </a:p>
          </p:txBody>
        </p:sp>
        <p:sp>
          <p:nvSpPr>
            <p:cNvPr id="13" name="Горизонтальный свиток 12"/>
            <p:cNvSpPr/>
            <p:nvPr/>
          </p:nvSpPr>
          <p:spPr>
            <a:xfrm>
              <a:off x="1691680" y="188640"/>
              <a:ext cx="5328592" cy="864096"/>
            </a:xfrm>
            <a:prstGeom prst="horizontalScroll">
              <a:avLst>
                <a:gd name="adj" fmla="val 17035"/>
              </a:avLst>
            </a:prstGeom>
            <a:solidFill>
              <a:srgbClr val="FFCE85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dirty="0" smtClean="0">
                  <a:ln>
                    <a:solidFill>
                      <a:srgbClr val="8A2100"/>
                    </a:solidFill>
                  </a:ln>
                  <a:solidFill>
                    <a:srgbClr val="8A2100"/>
                  </a:solidFill>
                  <a:latin typeface="Arial Narrow" pitchFamily="34" charset="0"/>
                </a:rPr>
                <a:t>Периферична нервова система</a:t>
              </a:r>
              <a:endParaRPr lang="ru-RU" sz="2400" dirty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endParaRPr>
            </a:p>
          </p:txBody>
        </p:sp>
        <p:sp>
          <p:nvSpPr>
            <p:cNvPr id="14" name="Стрелка вниз 13"/>
            <p:cNvSpPr/>
            <p:nvPr/>
          </p:nvSpPr>
          <p:spPr>
            <a:xfrm>
              <a:off x="4427984" y="980728"/>
              <a:ext cx="484632" cy="432048"/>
            </a:xfrm>
            <a:prstGeom prst="downArrow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996952"/>
            <a:ext cx="3468245" cy="3024336"/>
          </a:xfrm>
          <a:prstGeom prst="rect">
            <a:avLst/>
          </a:prstGeom>
          <a:ln w="38100" cap="sq">
            <a:solidFill>
              <a:srgbClr val="FFB64B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323528" y="5661248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Внутрішня будова зуба</a:t>
            </a:r>
          </a:p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1 – нервові закінчення, що розташовується у пульпі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323528" y="1916832"/>
            <a:ext cx="3199904" cy="3528392"/>
            <a:chOff x="323528" y="1916832"/>
            <a:chExt cx="3199904" cy="3528392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528" y="1916832"/>
              <a:ext cx="3199904" cy="3528392"/>
            </a:xfrm>
            <a:prstGeom prst="rect">
              <a:avLst/>
            </a:prstGeom>
            <a:ln w="38100" cap="sq">
              <a:solidFill>
                <a:srgbClr val="FFB64B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467544" y="4869160"/>
              <a:ext cx="3016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000" b="1" dirty="0" smtClean="0">
                  <a:latin typeface="Arial Narrow" pitchFamily="34" charset="0"/>
                </a:rPr>
                <a:t>1</a:t>
              </a:r>
              <a:endParaRPr lang="ru-RU" sz="2000" b="1" dirty="0">
                <a:latin typeface="Arial Narrow" pitchFamily="34" charset="0"/>
              </a:endParaRPr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683568" y="3140968"/>
              <a:ext cx="1584176" cy="1944216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Прямоугольник 23"/>
          <p:cNvSpPr/>
          <p:nvPr/>
        </p:nvSpPr>
        <p:spPr>
          <a:xfrm>
            <a:off x="4716016" y="5934670"/>
            <a:ext cx="360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Будова шкіри людини</a:t>
            </a:r>
          </a:p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10 – нервові закінчення, волосяного мішка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359024" y="1124744"/>
            <a:ext cx="8784976" cy="1962219"/>
            <a:chOff x="179512" y="1412776"/>
            <a:chExt cx="8784976" cy="1962219"/>
          </a:xfrm>
        </p:grpSpPr>
        <p:sp>
          <p:nvSpPr>
            <p:cNvPr id="3" name="Выноска со стрелкой вниз 2"/>
            <p:cNvSpPr/>
            <p:nvPr/>
          </p:nvSpPr>
          <p:spPr>
            <a:xfrm>
              <a:off x="467544" y="1484784"/>
              <a:ext cx="1800200" cy="864096"/>
            </a:xfrm>
            <a:prstGeom prst="downArrowCallout">
              <a:avLst>
                <a:gd name="adj1" fmla="val 208333"/>
                <a:gd name="adj2" fmla="val 104167"/>
                <a:gd name="adj3" fmla="val 25000"/>
                <a:gd name="adj4" fmla="val 63462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b="1" dirty="0" smtClean="0">
                  <a:solidFill>
                    <a:schemeClr val="tx1"/>
                  </a:solidFill>
                  <a:latin typeface="Arial Narrow" pitchFamily="34" charset="0"/>
                </a:rPr>
                <a:t>Чутливі</a:t>
              </a:r>
              <a:endParaRPr lang="ru-RU" sz="2400" b="1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6588224" y="1412776"/>
              <a:ext cx="1800200" cy="864096"/>
            </a:xfrm>
            <a:prstGeom prst="downArrowCallout">
              <a:avLst>
                <a:gd name="adj1" fmla="val 208333"/>
                <a:gd name="adj2" fmla="val 104167"/>
                <a:gd name="adj3" fmla="val 25000"/>
                <a:gd name="adj4" fmla="val 63462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b="1" dirty="0" err="1" smtClean="0">
                  <a:solidFill>
                    <a:schemeClr val="tx1"/>
                  </a:solidFill>
                  <a:latin typeface="Arial Narrow" pitchFamily="34" charset="0"/>
                </a:rPr>
                <a:t>Синаптичні</a:t>
              </a:r>
              <a:endParaRPr lang="ru-RU" sz="2400" b="1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  <p:sp>
          <p:nvSpPr>
            <p:cNvPr id="5" name="Выноска со стрелкой вниз 4"/>
            <p:cNvSpPr/>
            <p:nvPr/>
          </p:nvSpPr>
          <p:spPr>
            <a:xfrm>
              <a:off x="3851920" y="1484784"/>
              <a:ext cx="1800200" cy="864096"/>
            </a:xfrm>
            <a:prstGeom prst="downArrowCallout">
              <a:avLst>
                <a:gd name="adj1" fmla="val 208333"/>
                <a:gd name="adj2" fmla="val 104167"/>
                <a:gd name="adj3" fmla="val 25000"/>
                <a:gd name="adj4" fmla="val 63462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b="1" dirty="0" smtClean="0">
                  <a:solidFill>
                    <a:schemeClr val="tx1"/>
                  </a:solidFill>
                  <a:latin typeface="Arial Narrow" pitchFamily="34" charset="0"/>
                </a:rPr>
                <a:t>Рухові</a:t>
              </a:r>
              <a:endParaRPr lang="ru-RU" sz="2400" b="1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79512" y="2420888"/>
              <a:ext cx="316835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>
                  <a:solidFill>
                    <a:srgbClr val="351413"/>
                  </a:solidFill>
                  <a:latin typeface="Arial Narrow" pitchFamily="34" charset="0"/>
                </a:rPr>
                <a:t>Рецептори, кінцеві ділянки дендритів чутливих нейронів, сприймають подразнення, утворюють нервовий імпульс</a:t>
              </a:r>
              <a:endParaRPr lang="ru-RU" sz="1400" b="1" dirty="0">
                <a:solidFill>
                  <a:srgbClr val="351413"/>
                </a:solidFill>
                <a:latin typeface="Arial Narrow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635896" y="2492896"/>
              <a:ext cx="24482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>
                  <a:solidFill>
                    <a:srgbClr val="351413"/>
                  </a:solidFill>
                  <a:latin typeface="Arial Narrow" pitchFamily="34" charset="0"/>
                </a:rPr>
                <a:t>Розгалуження рухових нейронів у м’язові тканині і залозах</a:t>
              </a:r>
              <a:endParaRPr lang="ru-RU" sz="1400" b="1" dirty="0">
                <a:solidFill>
                  <a:srgbClr val="351413"/>
                </a:solidFill>
                <a:latin typeface="Arial Narrow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12160" y="2492896"/>
              <a:ext cx="29523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 smtClean="0">
                  <a:solidFill>
                    <a:srgbClr val="351413"/>
                  </a:solidFill>
                  <a:latin typeface="Arial Narrow" pitchFamily="34" charset="0"/>
                </a:rPr>
                <a:t>Розгалуження аксонів чи дендритів , які за допомогою </a:t>
              </a:r>
              <a:r>
                <a:rPr lang="uk-UA" sz="1400" b="1" dirty="0" err="1" smtClean="0">
                  <a:solidFill>
                    <a:srgbClr val="351413"/>
                  </a:solidFill>
                  <a:latin typeface="Arial Narrow" pitchFamily="34" charset="0"/>
                </a:rPr>
                <a:t>синапсів</a:t>
              </a:r>
              <a:r>
                <a:rPr lang="uk-UA" sz="1400" b="1" dirty="0" smtClean="0">
                  <a:solidFill>
                    <a:srgbClr val="351413"/>
                  </a:solidFill>
                  <a:latin typeface="Arial Narrow" pitchFamily="34" charset="0"/>
                </a:rPr>
                <a:t> з’єднуються у рефлекторні дуги</a:t>
              </a:r>
              <a:endParaRPr lang="ru-RU" sz="1400" b="1" dirty="0">
                <a:solidFill>
                  <a:srgbClr val="351413"/>
                </a:solidFill>
                <a:latin typeface="Arial Narrow" pitchFamily="34" charset="0"/>
              </a:endParaRPr>
            </a:p>
          </p:txBody>
        </p:sp>
      </p:grpSp>
      <p:sp>
        <p:nvSpPr>
          <p:cNvPr id="9" name="Горизонтальный свиток 8"/>
          <p:cNvSpPr/>
          <p:nvPr/>
        </p:nvSpPr>
        <p:spPr>
          <a:xfrm>
            <a:off x="2483768" y="260648"/>
            <a:ext cx="4248472" cy="864096"/>
          </a:xfrm>
          <a:prstGeom prst="horizontalScroll">
            <a:avLst>
              <a:gd name="adj" fmla="val 17035"/>
            </a:avLst>
          </a:prstGeom>
          <a:solidFill>
            <a:srgbClr val="FFCE8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rPr>
              <a:t>Види нервових закінчень</a:t>
            </a:r>
            <a:endParaRPr lang="ru-RU" sz="2400" dirty="0">
              <a:ln>
                <a:solidFill>
                  <a:srgbClr val="8A2100"/>
                </a:solidFill>
              </a:ln>
              <a:solidFill>
                <a:srgbClr val="8A2100"/>
              </a:solidFill>
              <a:latin typeface="Arial Narrow" pitchFamily="34" charset="0"/>
            </a:endParaRPr>
          </a:p>
        </p:txBody>
      </p:sp>
      <p:pic>
        <p:nvPicPr>
          <p:cNvPr id="3074" name="Picture 2" descr="D:\Documents and Settings\Юзер\Рабочий стол\Нервова система 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140968"/>
            <a:ext cx="4680520" cy="3510390"/>
          </a:xfrm>
          <a:prstGeom prst="rect">
            <a:avLst/>
          </a:prstGeom>
          <a:ln w="38100" cap="sq">
            <a:solidFill>
              <a:srgbClr val="F6882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2483768" y="0"/>
            <a:ext cx="4248472" cy="864096"/>
          </a:xfrm>
          <a:prstGeom prst="horizontalScroll">
            <a:avLst>
              <a:gd name="adj" fmla="val 17035"/>
            </a:avLst>
          </a:prstGeom>
          <a:solidFill>
            <a:srgbClr val="FFCE8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rPr>
              <a:t>Висновки</a:t>
            </a:r>
            <a:endParaRPr lang="ru-RU" sz="2400" dirty="0">
              <a:ln>
                <a:solidFill>
                  <a:srgbClr val="8A2100"/>
                </a:solidFill>
              </a:ln>
              <a:solidFill>
                <a:srgbClr val="8A2100"/>
              </a:solidFill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908720"/>
            <a:ext cx="7992888" cy="5586145"/>
          </a:xfrm>
          <a:prstGeom prst="round1Rect">
            <a:avLst/>
          </a:prstGeom>
          <a:solidFill>
            <a:srgbClr val="F79B4F">
              <a:alpha val="45000"/>
            </a:srgbClr>
          </a:solidFill>
          <a:ln w="38100" cmpd="thinThick">
            <a:solidFill>
              <a:srgbClr val="8A21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1700" b="1" dirty="0" smtClean="0">
                <a:solidFill>
                  <a:srgbClr val="351413"/>
                </a:solidFill>
                <a:latin typeface="Arial Narrow" pitchFamily="34" charset="0"/>
              </a:rPr>
              <a:t>Нервова система людини – трубчастого типу.</a:t>
            </a:r>
          </a:p>
          <a:p>
            <a:pPr marL="342900" indent="-342900">
              <a:buAutoNum type="arabicPeriod"/>
            </a:pPr>
            <a:endParaRPr lang="uk-UA" sz="1700" b="1" dirty="0" smtClean="0">
              <a:solidFill>
                <a:srgbClr val="351413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1700" b="1" dirty="0" smtClean="0">
                <a:solidFill>
                  <a:srgbClr val="351413"/>
                </a:solidFill>
                <a:latin typeface="Arial Narrow" pitchFamily="34" charset="0"/>
              </a:rPr>
              <a:t>За будовою нервову систему поділяють на центральну  і периферичну.</a:t>
            </a:r>
          </a:p>
          <a:p>
            <a:pPr marL="342900" indent="-342900">
              <a:buAutoNum type="arabicPeriod"/>
            </a:pPr>
            <a:endParaRPr lang="uk-UA" sz="1700" b="1" dirty="0" smtClean="0">
              <a:solidFill>
                <a:srgbClr val="351413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1700" b="1" dirty="0" smtClean="0">
                <a:solidFill>
                  <a:srgbClr val="351413"/>
                </a:solidFill>
                <a:latin typeface="Arial Narrow" pitchFamily="34" charset="0"/>
              </a:rPr>
              <a:t>До центральної нервової системи належить спинний і головний мозок.</a:t>
            </a:r>
          </a:p>
          <a:p>
            <a:pPr marL="342900" indent="-342900">
              <a:buAutoNum type="arabicPeriod"/>
            </a:pPr>
            <a:endParaRPr lang="uk-UA" sz="1700" b="1" dirty="0" smtClean="0">
              <a:solidFill>
                <a:srgbClr val="351413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1700" b="1" dirty="0" smtClean="0">
                <a:solidFill>
                  <a:srgbClr val="351413"/>
                </a:solidFill>
                <a:latin typeface="Arial Narrow" pitchFamily="34" charset="0"/>
              </a:rPr>
              <a:t>До периферичної нервової системи належать нервові вузли, сплетення , нерви і нервові закінчення.</a:t>
            </a:r>
          </a:p>
          <a:p>
            <a:pPr marL="342900" indent="-342900">
              <a:buAutoNum type="arabicPeriod"/>
            </a:pPr>
            <a:endParaRPr lang="uk-UA" sz="1700" b="1" dirty="0" smtClean="0">
              <a:solidFill>
                <a:srgbClr val="351413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1700" b="1" dirty="0" smtClean="0">
                <a:solidFill>
                  <a:srgbClr val="351413"/>
                </a:solidFill>
                <a:latin typeface="Arial Narrow" pitchFamily="34" charset="0"/>
              </a:rPr>
              <a:t>Головний і спинний мозок вкритий трьома захисними оболонками: твердою, м‘якою та павутинною, під якими розташовується сіра та біла речовина.</a:t>
            </a:r>
          </a:p>
          <a:p>
            <a:pPr marL="342900" indent="-342900">
              <a:buAutoNum type="arabicPeriod"/>
            </a:pPr>
            <a:endParaRPr lang="uk-UA" sz="1700" b="1" dirty="0" smtClean="0">
              <a:solidFill>
                <a:srgbClr val="351413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1700" b="1" dirty="0" smtClean="0">
                <a:solidFill>
                  <a:srgbClr val="351413"/>
                </a:solidFill>
                <a:latin typeface="Arial Narrow" pitchFamily="34" charset="0"/>
              </a:rPr>
              <a:t>Нерви бувають чутливими, руховими  і змішаними.</a:t>
            </a:r>
          </a:p>
          <a:p>
            <a:pPr marL="342900" indent="-342900">
              <a:buAutoNum type="arabicPeriod"/>
            </a:pPr>
            <a:endParaRPr lang="uk-UA" sz="1700" b="1" dirty="0" smtClean="0">
              <a:solidFill>
                <a:srgbClr val="351413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1700" b="1" dirty="0" smtClean="0">
                <a:solidFill>
                  <a:srgbClr val="351413"/>
                </a:solidFill>
                <a:latin typeface="Arial Narrow" pitchFamily="34" charset="0"/>
              </a:rPr>
              <a:t>Сплетення  - це з’єднання крупних гілок нервів.</a:t>
            </a:r>
          </a:p>
          <a:p>
            <a:pPr marL="342900" indent="-342900">
              <a:buAutoNum type="arabicPeriod"/>
            </a:pPr>
            <a:endParaRPr lang="uk-UA" sz="1700" b="1" dirty="0" smtClean="0">
              <a:solidFill>
                <a:srgbClr val="351413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1700" b="1" dirty="0" smtClean="0">
                <a:solidFill>
                  <a:srgbClr val="351413"/>
                </a:solidFill>
                <a:latin typeface="Arial Narrow" pitchFamily="34" charset="0"/>
              </a:rPr>
              <a:t>Скупленнями нервових клітин за межами спинного і головного мозку називають вузлами.</a:t>
            </a:r>
          </a:p>
          <a:p>
            <a:pPr marL="342900" indent="-342900">
              <a:buAutoNum type="arabicPeriod"/>
            </a:pPr>
            <a:endParaRPr lang="uk-UA" sz="1700" b="1" dirty="0" smtClean="0">
              <a:solidFill>
                <a:srgbClr val="351413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1700" b="1" dirty="0" smtClean="0">
                <a:solidFill>
                  <a:srgbClr val="351413"/>
                </a:solidFill>
                <a:latin typeface="Arial Narrow" pitchFamily="34" charset="0"/>
              </a:rPr>
              <a:t>Кінцевими ділянками нервових волокон є нервові закінченнями. Вони бувають  чутливими, руховими і змішаними.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483768" y="0"/>
            <a:ext cx="4752528" cy="864096"/>
          </a:xfrm>
          <a:prstGeom prst="horizontalScroll">
            <a:avLst>
              <a:gd name="adj" fmla="val 17035"/>
            </a:avLst>
          </a:prstGeom>
          <a:solidFill>
            <a:srgbClr val="FFCE8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rPr>
              <a:t>Узагальнення і систематизація знань</a:t>
            </a:r>
            <a:endParaRPr lang="ru-RU" sz="2400" dirty="0">
              <a:ln>
                <a:solidFill>
                  <a:srgbClr val="8A2100"/>
                </a:solidFill>
              </a:ln>
              <a:solidFill>
                <a:srgbClr val="8A2100"/>
              </a:solidFill>
              <a:latin typeface="Arial Narrow" pitchFamily="34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539552" y="908720"/>
            <a:ext cx="7992888" cy="5688632"/>
          </a:xfrm>
          <a:prstGeom prst="verticalScroll">
            <a:avLst>
              <a:gd name="adj" fmla="val 7026"/>
            </a:avLst>
          </a:prstGeom>
          <a:solidFill>
            <a:srgbClr val="FFDC6D"/>
          </a:solidFill>
          <a:ln>
            <a:solidFill>
              <a:srgbClr val="F688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600" b="1" dirty="0" smtClean="0">
                <a:solidFill>
                  <a:srgbClr val="351413"/>
                </a:solidFill>
                <a:latin typeface="Arial Narrow" pitchFamily="34" charset="0"/>
              </a:rPr>
              <a:t>Вставте пропущені слова: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Нервова система людини … типу.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Нервову систему за будовою поділяють на … і …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До складу центральної нервової системи входить … і … мозок.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Нижні відділ центральної нервової системи, що забезпечує просту рефлекторну діяльність, називається …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Головний мозок – це … відділ центральної нервової системи, координує діяльність … органів організму.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Мозок вкритий трьома захисними оболонками: …, … і …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… оболонка не заходить до </a:t>
            </a:r>
            <a:r>
              <a:rPr lang="uk-UA" sz="2000" b="1" dirty="0" err="1" smtClean="0">
                <a:solidFill>
                  <a:srgbClr val="351413"/>
                </a:solidFill>
                <a:latin typeface="Arial Narrow" pitchFamily="34" charset="0"/>
              </a:rPr>
              <a:t>борозн</a:t>
            </a: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 і звивин.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До периферичної нервової системи належать нерви, сплетення, … і …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Скупчення нервових клітин поза спинним і головним мозком називаються…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З’єднання крупних … та їх гілок, що розташовані у певній частині тіла, називають сплетеннями.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2483768" y="0"/>
            <a:ext cx="4752528" cy="864096"/>
          </a:xfrm>
          <a:prstGeom prst="horizontalScroll">
            <a:avLst>
              <a:gd name="adj" fmla="val 17035"/>
            </a:avLst>
          </a:prstGeom>
          <a:solidFill>
            <a:srgbClr val="FFCE8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rPr>
              <a:t>Узагальнення і систематизація знань</a:t>
            </a:r>
            <a:endParaRPr lang="ru-RU" sz="2400" dirty="0">
              <a:ln>
                <a:solidFill>
                  <a:srgbClr val="8A2100"/>
                </a:solidFill>
              </a:ln>
              <a:solidFill>
                <a:srgbClr val="8A2100"/>
              </a:solidFill>
              <a:latin typeface="Arial Narrow" pitchFamily="34" charset="0"/>
            </a:endParaRPr>
          </a:p>
        </p:txBody>
      </p:sp>
      <p:sp>
        <p:nvSpPr>
          <p:cNvPr id="3" name="Вертикальный свиток 2"/>
          <p:cNvSpPr/>
          <p:nvPr/>
        </p:nvSpPr>
        <p:spPr>
          <a:xfrm>
            <a:off x="539552" y="908720"/>
            <a:ext cx="7992888" cy="5688632"/>
          </a:xfrm>
          <a:prstGeom prst="verticalScroll">
            <a:avLst>
              <a:gd name="adj" fmla="val 7026"/>
            </a:avLst>
          </a:prstGeom>
          <a:solidFill>
            <a:srgbClr val="FFE9A3"/>
          </a:solidFill>
          <a:ln>
            <a:solidFill>
              <a:srgbClr val="F688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600" b="1" dirty="0" smtClean="0">
                <a:solidFill>
                  <a:srgbClr val="351413"/>
                </a:solidFill>
                <a:latin typeface="Arial Narrow" pitchFamily="34" charset="0"/>
              </a:rPr>
              <a:t>Вкажіть, які твердження є правильними:</a:t>
            </a:r>
          </a:p>
          <a:p>
            <a:pPr marL="457200" indent="-457200" algn="ctr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Нервові закінчення – це рецептори.</a:t>
            </a:r>
          </a:p>
          <a:p>
            <a:pPr marL="457200" indent="-457200" algn="ctr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Чутливі нерви складаються із дендритів чутливих нейронів.</a:t>
            </a:r>
          </a:p>
          <a:p>
            <a:pPr marL="457200" indent="-457200" algn="ctr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Змішані нерви проводять нервові імпульси в обох напрямках.</a:t>
            </a:r>
          </a:p>
          <a:p>
            <a:pPr marL="457200" indent="-457200" algn="ctr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Спинномозкова рідина розташовується між павутинною і м’якою оболонкою мозку.</a:t>
            </a:r>
          </a:p>
          <a:p>
            <a:pPr marL="457200" indent="-457200" algn="ctr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Сіра речовина розташовується на поверхні спинного мозку</a:t>
            </a:r>
          </a:p>
          <a:p>
            <a:pPr marL="457200" indent="-457200" algn="ctr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Сіра речовина спинного і головного мозку не містить тіл нейронів, лише відростки нервових клітин.</a:t>
            </a:r>
          </a:p>
          <a:p>
            <a:pPr marL="457200" indent="-457200" algn="ctr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Рухові нервові закінчення є розгалуженнями рухових нейронів у м’язах і залозах.</a:t>
            </a:r>
          </a:p>
          <a:p>
            <a:pPr marL="457200" indent="-457200" algn="ctr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Нервові вузли мають сполучнотканинну капсулу, в середині якої знаходяться кровоносні судини для кращого живлення нервів.</a:t>
            </a:r>
          </a:p>
          <a:p>
            <a:pPr marL="457200" indent="-457200" algn="ctr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Оболонки мозку виконують виключно захисну функцію.</a:t>
            </a:r>
          </a:p>
          <a:p>
            <a:pPr marL="457200" indent="-457200" algn="ctr">
              <a:buAutoNum type="arabicPeriod"/>
            </a:pP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Від головного мозку відходить 12 пар черепно-мозкових нервів та 32 пари </a:t>
            </a:r>
            <a:r>
              <a:rPr lang="uk-UA" sz="2000" b="1" dirty="0" err="1" smtClean="0">
                <a:solidFill>
                  <a:srgbClr val="351413"/>
                </a:solidFill>
                <a:latin typeface="Arial Narrow" pitchFamily="34" charset="0"/>
              </a:rPr>
              <a:t>спинно-мозкових</a:t>
            </a:r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.</a:t>
            </a:r>
          </a:p>
          <a:p>
            <a:pPr marL="457200" indent="-457200" algn="ctr">
              <a:buAutoNum type="arabicPeriod"/>
            </a:pPr>
            <a:endParaRPr lang="uk-UA" sz="2000" b="1" dirty="0" smtClean="0">
              <a:solidFill>
                <a:srgbClr val="351413"/>
              </a:solidFill>
              <a:latin typeface="Arial Narrow" pitchFamily="34" charset="0"/>
            </a:endParaRPr>
          </a:p>
          <a:p>
            <a:pPr algn="ctr"/>
            <a:endParaRPr lang="uk-UA" sz="2600" b="1" dirty="0" smtClean="0">
              <a:solidFill>
                <a:srgbClr val="351413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340768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Програма для загальноосвітніх </a:t>
            </a:r>
            <a:r>
              <a:rPr lang="ru-RU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навчальних закладів. Біологія.</a:t>
            </a:r>
            <a:r>
              <a:rPr lang="ru-RU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7 – 11 класи. – </a:t>
            </a:r>
          </a:p>
          <a:p>
            <a:pPr marL="342900" indent="-342900"/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Київ: Ірпінь: Перун, 2005. – 85с.</a:t>
            </a:r>
          </a:p>
          <a:p>
            <a:pPr marL="342900" indent="-342900"/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2. </a:t>
            </a:r>
            <a:r>
              <a:rPr lang="uk-UA" b="1" dirty="0" err="1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Сигида</a:t>
            </a:r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 В.П., Миколайко В.П., </a:t>
            </a:r>
            <a:r>
              <a:rPr lang="uk-UA" b="1" dirty="0" err="1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Миронюк</a:t>
            </a:r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 Т.М. Біологія: навчальний посібник. – Умань,2009. – 318с.</a:t>
            </a:r>
          </a:p>
          <a:p>
            <a:pPr marL="342900" indent="-342900"/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3. Степанюк А., Міщук Н., </a:t>
            </a:r>
            <a:r>
              <a:rPr lang="uk-UA" b="1" dirty="0" err="1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Гладюк</a:t>
            </a:r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 Т., </a:t>
            </a:r>
            <a:r>
              <a:rPr lang="uk-UA" b="1" dirty="0" err="1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Жирська</a:t>
            </a:r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 Г., Барна Л. Біологія: Підручник для 9кл. </a:t>
            </a:r>
            <a:r>
              <a:rPr lang="uk-UA" b="1" dirty="0" err="1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загальноосвіт</a:t>
            </a:r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. </a:t>
            </a:r>
            <a:r>
              <a:rPr lang="uk-UA" b="1" dirty="0" err="1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навч</a:t>
            </a:r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. </a:t>
            </a:r>
            <a:r>
              <a:rPr lang="uk-UA" b="1" dirty="0" err="1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закл</a:t>
            </a:r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. – Тернопіль: Підручники і посібники, 2009. – </a:t>
            </a:r>
          </a:p>
          <a:p>
            <a:pPr marL="342900" indent="-342900"/>
            <a:r>
              <a:rPr lang="uk-UA" b="1" dirty="0" smtClean="0">
                <a:solidFill>
                  <a:srgbClr val="351413"/>
                </a:solidFill>
                <a:ea typeface="Calibri" pitchFamily="34" charset="0"/>
                <a:cs typeface="Times New Roman" pitchFamily="18" charset="0"/>
              </a:rPr>
              <a:t>288с. </a:t>
            </a:r>
          </a:p>
          <a:p>
            <a:pPr marL="342900" indent="-342900" algn="ctr"/>
            <a:r>
              <a:rPr lang="uk-UA" b="1" dirty="0" smtClean="0">
                <a:solidFill>
                  <a:srgbClr val="351413"/>
                </a:solidFill>
              </a:rPr>
              <a:t>Інтернет-ресурси </a:t>
            </a:r>
          </a:p>
          <a:p>
            <a:pPr marL="342900" indent="-342900"/>
            <a:r>
              <a:rPr lang="en-US" b="1" dirty="0" smtClean="0">
                <a:solidFill>
                  <a:srgbClr val="351413"/>
                </a:solidFill>
              </a:rPr>
              <a:t>4. http</a:t>
            </a:r>
            <a:r>
              <a:rPr lang="uk-UA" b="1" dirty="0" smtClean="0">
                <a:solidFill>
                  <a:srgbClr val="351413"/>
                </a:solidFill>
              </a:rPr>
              <a:t>: //</a:t>
            </a:r>
            <a:r>
              <a:rPr lang="en-US" b="1" dirty="0" smtClean="0">
                <a:solidFill>
                  <a:srgbClr val="351413"/>
                </a:solidFill>
              </a:rPr>
              <a:t>www.vikipedia.ua</a:t>
            </a:r>
            <a:endParaRPr lang="uk-UA" b="1" dirty="0" smtClean="0">
              <a:solidFill>
                <a:srgbClr val="351413"/>
              </a:solidFill>
            </a:endParaRPr>
          </a:p>
          <a:p>
            <a:pPr marL="342900" indent="-342900"/>
            <a:r>
              <a:rPr lang="uk-UA" b="1" dirty="0" smtClean="0">
                <a:solidFill>
                  <a:srgbClr val="351413"/>
                </a:solidFill>
                <a:latin typeface="+mn-lt"/>
                <a:ea typeface="Calibri" pitchFamily="34" charset="0"/>
                <a:cs typeface="Times New Roman" pitchFamily="18" charset="0"/>
              </a:rPr>
              <a:t>5. </a:t>
            </a:r>
            <a:r>
              <a:rPr lang="en-US" b="1" dirty="0" smtClean="0">
                <a:solidFill>
                  <a:srgbClr val="351413"/>
                </a:solidFill>
              </a:rPr>
              <a:t>http</a:t>
            </a:r>
            <a:r>
              <a:rPr lang="uk-UA" b="1" dirty="0" smtClean="0">
                <a:solidFill>
                  <a:srgbClr val="351413"/>
                </a:solidFill>
              </a:rPr>
              <a:t>: // </a:t>
            </a:r>
            <a:r>
              <a:rPr lang="en-US" b="1" i="1" dirty="0" smtClean="0">
                <a:solidFill>
                  <a:srgbClr val="351413"/>
                </a:solidFill>
              </a:rPr>
              <a:t>biomedicina.com.ua</a:t>
            </a:r>
            <a:endParaRPr lang="uk-UA" b="1" i="1" dirty="0" smtClean="0">
              <a:solidFill>
                <a:srgbClr val="351413"/>
              </a:solidFill>
              <a:latin typeface="+mn-lt"/>
            </a:endParaRPr>
          </a:p>
          <a:p>
            <a:pPr marL="342900" indent="-342900"/>
            <a:r>
              <a:rPr lang="uk-UA" b="1" i="1" dirty="0" smtClean="0">
                <a:solidFill>
                  <a:srgbClr val="351413"/>
                </a:solidFill>
                <a:latin typeface="+mn-lt"/>
              </a:rPr>
              <a:t>6. </a:t>
            </a:r>
            <a:r>
              <a:rPr lang="en-US" b="1" dirty="0" smtClean="0">
                <a:solidFill>
                  <a:srgbClr val="351413"/>
                </a:solidFill>
              </a:rPr>
              <a:t>http</a:t>
            </a:r>
            <a:r>
              <a:rPr lang="uk-UA" b="1" dirty="0" smtClean="0">
                <a:solidFill>
                  <a:srgbClr val="351413"/>
                </a:solidFill>
              </a:rPr>
              <a:t>: // </a:t>
            </a:r>
            <a:r>
              <a:rPr lang="en-US" b="1" i="1" dirty="0" smtClean="0">
                <a:solidFill>
                  <a:srgbClr val="351413"/>
                </a:solidFill>
                <a:latin typeface="+mn-lt"/>
              </a:rPr>
              <a:t>intranet.tdmu.edu.te.ua</a:t>
            </a:r>
            <a:endParaRPr lang="uk-UA" b="1" i="1" dirty="0" smtClean="0">
              <a:solidFill>
                <a:srgbClr val="351413"/>
              </a:solidFill>
              <a:latin typeface="+mn-lt"/>
            </a:endParaRPr>
          </a:p>
          <a:p>
            <a:pPr marL="342900" indent="-342900"/>
            <a:r>
              <a:rPr lang="uk-UA" b="1" i="1" dirty="0" smtClean="0">
                <a:solidFill>
                  <a:srgbClr val="351413"/>
                </a:solidFill>
                <a:latin typeface="+mn-lt"/>
              </a:rPr>
              <a:t>7. </a:t>
            </a:r>
            <a:r>
              <a:rPr lang="en-US" b="1" dirty="0" smtClean="0">
                <a:solidFill>
                  <a:srgbClr val="351413"/>
                </a:solidFill>
              </a:rPr>
              <a:t>http</a:t>
            </a:r>
            <a:r>
              <a:rPr lang="uk-UA" b="1" dirty="0" smtClean="0">
                <a:solidFill>
                  <a:srgbClr val="351413"/>
                </a:solidFill>
              </a:rPr>
              <a:t>: // </a:t>
            </a:r>
            <a:r>
              <a:rPr lang="en-US" b="1" i="1" dirty="0" smtClean="0">
                <a:solidFill>
                  <a:srgbClr val="351413"/>
                </a:solidFill>
                <a:latin typeface="+mn-lt"/>
              </a:rPr>
              <a:t>school.xvatit.com</a:t>
            </a:r>
            <a:endParaRPr lang="uk-UA" b="1" i="1" dirty="0" smtClean="0">
              <a:solidFill>
                <a:srgbClr val="351413"/>
              </a:solidFill>
              <a:latin typeface="+mn-lt"/>
            </a:endParaRPr>
          </a:p>
          <a:p>
            <a:pPr marL="342900" indent="-342900"/>
            <a:r>
              <a:rPr lang="uk-UA" b="1" i="1" dirty="0" smtClean="0">
                <a:solidFill>
                  <a:srgbClr val="351413"/>
                </a:solidFill>
                <a:latin typeface="+mn-lt"/>
              </a:rPr>
              <a:t>8. </a:t>
            </a:r>
            <a:r>
              <a:rPr lang="en-US" b="1" dirty="0" smtClean="0">
                <a:solidFill>
                  <a:srgbClr val="351413"/>
                </a:solidFill>
              </a:rPr>
              <a:t>http</a:t>
            </a:r>
            <a:r>
              <a:rPr lang="uk-UA" b="1" dirty="0" smtClean="0">
                <a:solidFill>
                  <a:srgbClr val="351413"/>
                </a:solidFill>
              </a:rPr>
              <a:t>: // </a:t>
            </a:r>
            <a:r>
              <a:rPr lang="en-US" b="1" i="1" dirty="0" smtClean="0">
                <a:solidFill>
                  <a:srgbClr val="351413"/>
                </a:solidFill>
              </a:rPr>
              <a:t>pti.kiev.ua</a:t>
            </a:r>
            <a:endParaRPr lang="uk-UA" b="1" i="1" dirty="0" smtClean="0">
              <a:solidFill>
                <a:srgbClr val="351413"/>
              </a:solidFill>
              <a:latin typeface="+mn-lt"/>
            </a:endParaRPr>
          </a:p>
          <a:p>
            <a:pPr marL="342900" indent="-342900"/>
            <a:r>
              <a:rPr lang="uk-UA" b="1" i="1" dirty="0" smtClean="0">
                <a:solidFill>
                  <a:srgbClr val="351413"/>
                </a:solidFill>
                <a:latin typeface="+mn-lt"/>
              </a:rPr>
              <a:t>9. </a:t>
            </a:r>
            <a:r>
              <a:rPr lang="en-US" b="1" dirty="0" smtClean="0">
                <a:solidFill>
                  <a:srgbClr val="351413"/>
                </a:solidFill>
              </a:rPr>
              <a:t>http</a:t>
            </a:r>
            <a:r>
              <a:rPr lang="uk-UA" b="1" dirty="0" smtClean="0">
                <a:solidFill>
                  <a:srgbClr val="351413"/>
                </a:solidFill>
              </a:rPr>
              <a:t>: // </a:t>
            </a:r>
            <a:r>
              <a:rPr lang="en-US" b="1" dirty="0" smtClean="0">
                <a:solidFill>
                  <a:srgbClr val="351413"/>
                </a:solidFill>
                <a:latin typeface="+mn-lt"/>
              </a:rPr>
              <a:t>veterinarua.ru</a:t>
            </a:r>
            <a:endParaRPr lang="ru-RU" b="1" dirty="0">
              <a:solidFill>
                <a:srgbClr val="351413"/>
              </a:solidFill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2483768" y="260648"/>
            <a:ext cx="4752528" cy="864096"/>
          </a:xfrm>
          <a:prstGeom prst="horizontalScroll">
            <a:avLst>
              <a:gd name="adj" fmla="val 17035"/>
            </a:avLst>
          </a:prstGeom>
          <a:solidFill>
            <a:srgbClr val="FFCE8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rPr>
              <a:t>Список використаних джерел</a:t>
            </a:r>
            <a:endParaRPr lang="ru-RU" sz="2400" dirty="0">
              <a:ln>
                <a:solidFill>
                  <a:srgbClr val="8A2100"/>
                </a:solidFill>
              </a:ln>
              <a:solidFill>
                <a:srgbClr val="8A21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>
            <a:grpSpLocks/>
          </p:cNvGrpSpPr>
          <p:nvPr/>
        </p:nvGrpSpPr>
        <p:grpSpPr bwMode="auto">
          <a:xfrm>
            <a:off x="179512" y="260648"/>
            <a:ext cx="8748712" cy="5760641"/>
            <a:chOff x="251520" y="0"/>
            <a:chExt cx="8676456" cy="611082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51521" y="735641"/>
              <a:ext cx="8676455" cy="1194382"/>
            </a:xfrm>
            <a:prstGeom prst="roundRect">
              <a:avLst/>
            </a:prstGeom>
            <a:ln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uk-UA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endParaRPr>
            </a:p>
            <a:p>
              <a:pPr algn="ctr">
                <a:defRPr/>
              </a:pPr>
              <a:r>
                <a:rPr lang="uk-UA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Black" pitchFamily="34" charset="0"/>
                </a:rPr>
                <a:t>Встановити </a:t>
              </a:r>
              <a:r>
                <a:rPr lang="uk-UA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Black" pitchFamily="34" charset="0"/>
                </a:rPr>
                <a:t>особливості будови центральної і периферичної нервової системи</a:t>
              </a:r>
              <a:endParaRPr lang="uk-UA" sz="2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251520" y="3208181"/>
              <a:ext cx="8676456" cy="2902639"/>
            </a:xfrm>
            <a:prstGeom prst="roundRect">
              <a:avLst/>
            </a:prstGeom>
            <a:ln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342900" indent="-342900">
                <a:lnSpc>
                  <a:spcPct val="80000"/>
                </a:lnSpc>
                <a:buFont typeface="Wingdings 2" pitchFamily="18" charset="2"/>
                <a:buAutoNum type="arabicPeriod"/>
                <a:defRPr/>
              </a:pPr>
              <a:r>
                <a:rPr lang="uk-UA" altLang="uk-UA" sz="1600" dirty="0" smtClean="0">
                  <a:solidFill>
                    <a:schemeClr val="tx1"/>
                  </a:solidFill>
                  <a:latin typeface="Arial Black" pitchFamily="34" charset="0"/>
                </a:rPr>
                <a:t>Назвати структурні одиниці центральної і периферичної нервової системи</a:t>
              </a:r>
              <a:endParaRPr lang="uk-UA" altLang="uk-UA" sz="1600" dirty="0">
                <a:solidFill>
                  <a:schemeClr val="tx1"/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80000"/>
                </a:lnSpc>
                <a:buFont typeface="Wingdings 2" pitchFamily="18" charset="2"/>
                <a:buAutoNum type="arabicPeriod"/>
                <a:defRPr/>
              </a:pPr>
              <a:r>
                <a:rPr lang="uk-UA" altLang="uk-UA" sz="1600" dirty="0" smtClean="0">
                  <a:solidFill>
                    <a:schemeClr val="tx1"/>
                  </a:solidFill>
                  <a:latin typeface="Arial Black" pitchFamily="34" charset="0"/>
                </a:rPr>
                <a:t>Встановити їх функції </a:t>
              </a:r>
              <a:endParaRPr lang="uk-UA" altLang="uk-UA" sz="1600" dirty="0">
                <a:solidFill>
                  <a:schemeClr val="tx1"/>
                </a:solidFill>
                <a:latin typeface="Arial Black" pitchFamily="34" charset="0"/>
              </a:endParaRPr>
            </a:p>
            <a:p>
              <a:pPr marL="342900" indent="-342900">
                <a:lnSpc>
                  <a:spcPct val="80000"/>
                </a:lnSpc>
                <a:buFont typeface="Wingdings 2" pitchFamily="18" charset="2"/>
                <a:buAutoNum type="arabicPeriod"/>
                <a:defRPr/>
              </a:pPr>
              <a:r>
                <a:rPr lang="uk-UA" altLang="uk-UA" sz="1600" dirty="0" smtClean="0">
                  <a:solidFill>
                    <a:schemeClr val="tx1"/>
                  </a:solidFill>
                  <a:latin typeface="Arial Black" pitchFamily="34" charset="0"/>
                </a:rPr>
                <a:t>Розглянути внутрішню будову спинного і головного мозку, порівняти відмінні риси</a:t>
              </a:r>
              <a:endParaRPr lang="uk-UA" altLang="uk-UA" sz="1600" dirty="0">
                <a:solidFill>
                  <a:schemeClr val="tx1"/>
                </a:solidFill>
                <a:latin typeface="Arial Black" pitchFamily="34" charset="0"/>
              </a:endParaRPr>
            </a:p>
            <a:p>
              <a:pPr marL="457200" indent="-457200">
                <a:lnSpc>
                  <a:spcPct val="80000"/>
                </a:lnSpc>
                <a:buFont typeface="Wingdings 2" pitchFamily="18" charset="2"/>
                <a:buAutoNum type="arabicPeriod"/>
                <a:defRPr/>
              </a:pPr>
              <a:r>
                <a:rPr lang="uk-UA" altLang="uk-UA" sz="1600" dirty="0" smtClean="0">
                  <a:solidFill>
                    <a:schemeClr val="tx1"/>
                  </a:solidFill>
                  <a:latin typeface="Arial Black" pitchFamily="34" charset="0"/>
                </a:rPr>
                <a:t>Охарактеризувати внутрішню будову нервів, сплетень, </a:t>
              </a:r>
              <a:r>
                <a:rPr lang="uk-UA" altLang="uk-UA" sz="1600" dirty="0" err="1" smtClean="0">
                  <a:solidFill>
                    <a:schemeClr val="tx1"/>
                  </a:solidFill>
                  <a:latin typeface="Arial Black" pitchFamily="34" charset="0"/>
                </a:rPr>
                <a:t>неввових</a:t>
              </a:r>
              <a:r>
                <a:rPr lang="uk-UA" altLang="uk-UA" sz="1600" dirty="0" smtClean="0">
                  <a:solidFill>
                    <a:schemeClr val="tx1"/>
                  </a:solidFill>
                  <a:latin typeface="Arial Black" pitchFamily="34" charset="0"/>
                </a:rPr>
                <a:t> закінчень і вузлів </a:t>
              </a:r>
              <a:endParaRPr lang="uk-UA" altLang="uk-UA" sz="1600" dirty="0">
                <a:solidFill>
                  <a:schemeClr val="tx1"/>
                </a:solidFill>
                <a:latin typeface="Arial Black" pitchFamily="34" charset="0"/>
              </a:endParaRPr>
            </a:p>
            <a:p>
              <a:pPr marL="457200" indent="-457200">
                <a:lnSpc>
                  <a:spcPct val="80000"/>
                </a:lnSpc>
                <a:buFont typeface="Wingdings 2" pitchFamily="18" charset="2"/>
                <a:buAutoNum type="arabicPeriod"/>
                <a:defRPr/>
              </a:pPr>
              <a:r>
                <a:rPr lang="uk-UA" altLang="uk-UA" sz="1600" dirty="0" smtClean="0">
                  <a:solidFill>
                    <a:schemeClr val="tx1"/>
                  </a:solidFill>
                  <a:latin typeface="Arial Black" pitchFamily="34" charset="0"/>
                </a:rPr>
                <a:t>Назвати види нервів і нервових закінчень </a:t>
              </a:r>
              <a:endParaRPr lang="uk-UA" altLang="uk-UA" sz="1600" dirty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627784" y="0"/>
              <a:ext cx="3626115" cy="734020"/>
            </a:xfrm>
            <a:prstGeom prst="downArrow">
              <a:avLst>
                <a:gd name="adj1" fmla="val 75015"/>
                <a:gd name="adj2" fmla="val 50000"/>
              </a:avLst>
            </a:prstGeom>
            <a:solidFill>
              <a:srgbClr val="FFB64B"/>
            </a:solidFill>
            <a:ln>
              <a:solidFill>
                <a:schemeClr val="accent6">
                  <a:lumMod val="75000"/>
                </a:schemeClr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>
              <a:bevelT w="114300" prst="artDeco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uk-UA" sz="2400" b="1" cap="all" dirty="0">
                  <a:ln w="0">
                    <a:solidFill>
                      <a:schemeClr val="tx1"/>
                    </a:solidFill>
                  </a:ln>
                  <a:solidFill>
                    <a:srgbClr val="000000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Мета  уроку:</a:t>
              </a:r>
              <a:endParaRPr lang="ru-RU" sz="2400" b="1" cap="all" dirty="0">
                <a:ln w="0">
                  <a:solidFill>
                    <a:schemeClr val="tx1"/>
                  </a:solidFill>
                </a:ln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822471" y="2467421"/>
              <a:ext cx="3627048" cy="648072"/>
            </a:xfrm>
            <a:prstGeom prst="downArrow">
              <a:avLst>
                <a:gd name="adj1" fmla="val 83383"/>
                <a:gd name="adj2" fmla="val 50000"/>
              </a:avLst>
            </a:prstGeom>
            <a:solidFill>
              <a:srgbClr val="FFB64B"/>
            </a:solidFill>
            <a:ln>
              <a:solidFill>
                <a:schemeClr val="accent6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uk-UA" b="1" cap="all" dirty="0">
                  <a:ln w="0"/>
                  <a:effectLst>
                    <a:reflection blurRad="12700" stA="50000" endPos="50000" dist="5000" dir="5400000" sy="-100000" rotWithShape="0"/>
                  </a:effectLst>
                  <a:latin typeface="Arial Black" pitchFamily="34" charset="0"/>
                </a:rPr>
                <a:t>Завдання:</a:t>
              </a:r>
              <a:endParaRPr lang="ru-RU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619672" y="116632"/>
            <a:ext cx="5904656" cy="792088"/>
          </a:xfrm>
          <a:prstGeom prst="horizontalScroll">
            <a:avLst>
              <a:gd name="adj" fmla="val 17035"/>
            </a:avLst>
          </a:prstGeom>
          <a:solidFill>
            <a:srgbClr val="FFCE8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dirty="0" smtClean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rPr>
              <a:t>Актуалізація опорних знань</a:t>
            </a:r>
            <a:endParaRPr lang="ru-RU" sz="2200" dirty="0">
              <a:ln>
                <a:solidFill>
                  <a:srgbClr val="8A2100"/>
                </a:solidFill>
              </a:ln>
              <a:solidFill>
                <a:srgbClr val="8A2100"/>
              </a:solidFill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484784"/>
            <a:ext cx="84249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400" b="1" dirty="0" smtClean="0">
                <a:solidFill>
                  <a:srgbClr val="601700"/>
                </a:solidFill>
                <a:latin typeface="Arial Narrow" pitchFamily="34" charset="0"/>
              </a:rPr>
              <a:t>Із якої тканини побудована нервова система?</a:t>
            </a:r>
          </a:p>
          <a:p>
            <a:pPr marL="342900" indent="-342900">
              <a:buAutoNum type="arabicPeriod"/>
            </a:pPr>
            <a:endParaRPr lang="uk-UA" sz="2400" b="1" dirty="0" smtClean="0">
              <a:solidFill>
                <a:srgbClr val="601700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2400" b="1" dirty="0" smtClean="0">
                <a:solidFill>
                  <a:srgbClr val="601700"/>
                </a:solidFill>
                <a:latin typeface="Arial Narrow" pitchFamily="34" charset="0"/>
              </a:rPr>
              <a:t>Яка основні функції нейронів і </a:t>
            </a:r>
            <a:r>
              <a:rPr lang="uk-UA" sz="2400" b="1" dirty="0" err="1" smtClean="0">
                <a:solidFill>
                  <a:srgbClr val="601700"/>
                </a:solidFill>
                <a:latin typeface="Arial Narrow" pitchFamily="34" charset="0"/>
              </a:rPr>
              <a:t>нейроглії</a:t>
            </a:r>
            <a:r>
              <a:rPr lang="uk-UA" sz="2400" b="1" dirty="0" smtClean="0">
                <a:solidFill>
                  <a:srgbClr val="601700"/>
                </a:solidFill>
                <a:latin typeface="Arial Narrow" pitchFamily="34" charset="0"/>
              </a:rPr>
              <a:t>?</a:t>
            </a:r>
          </a:p>
          <a:p>
            <a:pPr marL="342900" indent="-342900">
              <a:buAutoNum type="arabicPeriod"/>
            </a:pPr>
            <a:endParaRPr lang="uk-UA" sz="2400" b="1" dirty="0" smtClean="0">
              <a:solidFill>
                <a:srgbClr val="601700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2400" b="1" dirty="0" smtClean="0">
                <a:solidFill>
                  <a:srgbClr val="601700"/>
                </a:solidFill>
                <a:latin typeface="Arial Narrow" pitchFamily="34" charset="0"/>
              </a:rPr>
              <a:t>За допомогою яких структур з‘єднуються між собою нервові клітини?</a:t>
            </a:r>
          </a:p>
          <a:p>
            <a:pPr marL="342900" indent="-342900">
              <a:buAutoNum type="arabicPeriod"/>
            </a:pPr>
            <a:endParaRPr lang="uk-UA" sz="2400" b="1" dirty="0" smtClean="0">
              <a:solidFill>
                <a:srgbClr val="601700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2400" b="1" dirty="0" smtClean="0">
                <a:solidFill>
                  <a:srgbClr val="601700"/>
                </a:solidFill>
                <a:latin typeface="Arial Narrow" pitchFamily="34" charset="0"/>
              </a:rPr>
              <a:t>Який механізм передачі нервового імпульсу?</a:t>
            </a:r>
          </a:p>
          <a:p>
            <a:pPr marL="342900" indent="-342900">
              <a:buAutoNum type="arabicPeriod"/>
            </a:pPr>
            <a:endParaRPr lang="uk-UA" sz="2400" b="1" dirty="0" smtClean="0">
              <a:solidFill>
                <a:srgbClr val="601700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2400" b="1" dirty="0" smtClean="0">
                <a:solidFill>
                  <a:srgbClr val="601700"/>
                </a:solidFill>
                <a:latin typeface="Arial Narrow" pitchFamily="34" charset="0"/>
              </a:rPr>
              <a:t>На які відділи поділяють нервову систему тварин?</a:t>
            </a:r>
          </a:p>
          <a:p>
            <a:pPr marL="342900" indent="-342900">
              <a:buAutoNum type="arabicPeriod"/>
            </a:pPr>
            <a:endParaRPr lang="uk-UA" sz="2400" b="1" dirty="0" smtClean="0">
              <a:solidFill>
                <a:srgbClr val="601700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2400" b="1" dirty="0" smtClean="0">
                <a:solidFill>
                  <a:srgbClr val="601700"/>
                </a:solidFill>
                <a:latin typeface="Arial Narrow" pitchFamily="34" charset="0"/>
              </a:rPr>
              <a:t>Чи є серед відділів нервової системи більш і менш важливі?</a:t>
            </a:r>
            <a:endParaRPr lang="ru-RU" sz="2400" b="1" dirty="0">
              <a:solidFill>
                <a:srgbClr val="6017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1619672" y="116632"/>
            <a:ext cx="5904656" cy="792088"/>
          </a:xfrm>
          <a:prstGeom prst="horizontalScroll">
            <a:avLst>
              <a:gd name="adj" fmla="val 17035"/>
            </a:avLst>
          </a:prstGeom>
          <a:solidFill>
            <a:srgbClr val="FFCE8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dirty="0" smtClean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rPr>
              <a:t>Загальний план будови нервової системи людини</a:t>
            </a:r>
            <a:endParaRPr lang="ru-RU" sz="2200" dirty="0">
              <a:ln>
                <a:solidFill>
                  <a:srgbClr val="8A2100"/>
                </a:solidFill>
              </a:ln>
              <a:solidFill>
                <a:srgbClr val="8A2100"/>
              </a:solidFill>
              <a:latin typeface="Arial Narrow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484784"/>
          <a:ext cx="493204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9" name="Группа 18"/>
          <p:cNvGrpSpPr/>
          <p:nvPr/>
        </p:nvGrpSpPr>
        <p:grpSpPr>
          <a:xfrm>
            <a:off x="5076056" y="836712"/>
            <a:ext cx="3773585" cy="5832648"/>
            <a:chOff x="251520" y="0"/>
            <a:chExt cx="3991292" cy="6669360"/>
          </a:xfrm>
        </p:grpSpPr>
        <p:pic>
          <p:nvPicPr>
            <p:cNvPr id="20" name="Picture 2" descr="D:\Documents and Settings\Юзер\Рабочий стол\Нервова система.jpg"/>
            <p:cNvPicPr>
              <a:picLocks noChangeAspect="1" noChangeArrowheads="1"/>
            </p:cNvPicPr>
            <p:nvPr/>
          </p:nvPicPr>
          <p:blipFill>
            <a:blip r:embed="rId7" cstate="print"/>
            <a:srcRect l="2751" r="53937" b="2751"/>
            <a:stretch>
              <a:fillRect/>
            </a:stretch>
          </p:blipFill>
          <p:spPr bwMode="auto">
            <a:xfrm>
              <a:off x="251520" y="0"/>
              <a:ext cx="3960440" cy="6669360"/>
            </a:xfrm>
            <a:prstGeom prst="roundRect">
              <a:avLst/>
            </a:prstGeom>
            <a:ln w="38100" cap="sq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1" name="TextBox 20"/>
            <p:cNvSpPr txBox="1"/>
            <p:nvPr/>
          </p:nvSpPr>
          <p:spPr>
            <a:xfrm>
              <a:off x="3369902" y="1268760"/>
              <a:ext cx="872910" cy="661924"/>
            </a:xfrm>
            <a:prstGeom prst="round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uk-UA" sz="1400" b="1" dirty="0" smtClean="0">
                  <a:solidFill>
                    <a:schemeClr val="bg2">
                      <a:lumMod val="10000"/>
                    </a:schemeClr>
                  </a:solidFill>
                  <a:latin typeface="Arial Narrow" pitchFamily="34" charset="0"/>
                </a:rPr>
                <a:t>Нервові</a:t>
              </a:r>
            </a:p>
            <a:p>
              <a:pPr algn="ctr"/>
              <a:r>
                <a:rPr lang="uk-UA" sz="1400" b="1" dirty="0" smtClean="0">
                  <a:solidFill>
                    <a:schemeClr val="bg2">
                      <a:lumMod val="10000"/>
                    </a:schemeClr>
                  </a:solidFill>
                  <a:latin typeface="Arial Narrow" pitchFamily="34" charset="0"/>
                </a:rPr>
                <a:t>вузли</a:t>
              </a:r>
              <a:endParaRPr lang="ru-RU" sz="1400" b="1" dirty="0">
                <a:solidFill>
                  <a:schemeClr val="bg2">
                    <a:lumMod val="10000"/>
                  </a:schemeClr>
                </a:solidFill>
                <a:latin typeface="Arial Narrow" pitchFamily="34" charset="0"/>
              </a:endParaRPr>
            </a:p>
          </p:txBody>
        </p:sp>
        <p:cxnSp>
          <p:nvCxnSpPr>
            <p:cNvPr id="22" name="Прямая соединительная линия 21"/>
            <p:cNvCxnSpPr>
              <a:stCxn id="21" idx="1"/>
            </p:cNvCxnSpPr>
            <p:nvPr/>
          </p:nvCxnSpPr>
          <p:spPr>
            <a:xfrm flipH="1" flipV="1">
              <a:off x="2051720" y="1340769"/>
              <a:ext cx="1318182" cy="258953"/>
            </a:xfrm>
            <a:prstGeom prst="line">
              <a:avLst/>
            </a:prstGeom>
            <a:ln w="1905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H="1">
              <a:off x="2123728" y="1628800"/>
              <a:ext cx="1296144" cy="288032"/>
            </a:xfrm>
            <a:prstGeom prst="line">
              <a:avLst/>
            </a:prstGeom>
            <a:ln w="1905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899592" y="1340768"/>
            <a:ext cx="2376264" cy="576064"/>
          </a:xfrm>
          <a:prstGeom prst="roundRect">
            <a:avLst/>
          </a:prstGeom>
          <a:solidFill>
            <a:srgbClr val="8A2100"/>
          </a:solidFill>
          <a:ln>
            <a:solidFill>
              <a:srgbClr val="6017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Arial Narrow" pitchFamily="34" charset="0"/>
              </a:rPr>
              <a:t>Головний мозок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32040" y="1340768"/>
            <a:ext cx="2376264" cy="576064"/>
          </a:xfrm>
          <a:prstGeom prst="roundRect">
            <a:avLst/>
          </a:prstGeom>
          <a:solidFill>
            <a:srgbClr val="8A2100"/>
          </a:solidFill>
          <a:ln>
            <a:solidFill>
              <a:srgbClr val="6017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Arial Narrow" pitchFamily="34" charset="0"/>
              </a:rPr>
              <a:t>Спинний мозок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95936" y="2780928"/>
            <a:ext cx="2160240" cy="576064"/>
          </a:xfrm>
          <a:prstGeom prst="roundRect">
            <a:avLst/>
          </a:prstGeom>
          <a:solidFill>
            <a:srgbClr val="FFDC6D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Рефлекторна</a:t>
            </a:r>
          </a:p>
          <a:p>
            <a:pPr algn="ctr"/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 функція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60232" y="2780928"/>
            <a:ext cx="2088232" cy="576064"/>
          </a:xfrm>
          <a:prstGeom prst="roundRect">
            <a:avLst/>
          </a:prstGeom>
          <a:solidFill>
            <a:srgbClr val="FFDC6D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Провідникова функція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3968" y="3573016"/>
            <a:ext cx="22677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Забезпечує просту рефлекторну діяльність (рух)</a:t>
            </a:r>
          </a:p>
          <a:p>
            <a:pPr marL="342900" indent="-342900">
              <a:buAutoNum type="arabicPeriod"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Регулює роботу внутрішніх органів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8224" y="3573016"/>
            <a:ext cx="23762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Передача до головного мозку інформації від органів чуття</a:t>
            </a:r>
          </a:p>
          <a:p>
            <a:pPr marL="342900" indent="-342900">
              <a:buAutoNum type="arabicPeriod"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Виконання команд головного мозку у відповідь на подразнення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3608" y="2852936"/>
            <a:ext cx="2160240" cy="576064"/>
          </a:xfrm>
          <a:prstGeom prst="roundRect">
            <a:avLst/>
          </a:prstGeom>
          <a:solidFill>
            <a:srgbClr val="FFDC6D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Рефлекторна</a:t>
            </a:r>
          </a:p>
          <a:p>
            <a:pPr algn="ctr"/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 функція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3645024"/>
            <a:ext cx="2736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Регулює фізіологічні процеси</a:t>
            </a:r>
          </a:p>
          <a:p>
            <a:pPr marL="342900" indent="-342900">
              <a:buAutoNum type="arabicPeriod"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Координує діяльність усіх систем організму</a:t>
            </a:r>
          </a:p>
          <a:p>
            <a:pPr marL="342900" indent="-342900">
              <a:buAutoNum type="arabicPeriod"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Формує поведінку людини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1907704" y="2204864"/>
            <a:ext cx="484632" cy="432048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876256" y="2060848"/>
            <a:ext cx="484632" cy="432048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004048" y="2060848"/>
            <a:ext cx="484632" cy="432048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1619672" y="116632"/>
            <a:ext cx="5904656" cy="864096"/>
          </a:xfrm>
          <a:prstGeom prst="horizontalScroll">
            <a:avLst>
              <a:gd name="adj" fmla="val 17035"/>
            </a:avLst>
          </a:prstGeom>
          <a:solidFill>
            <a:srgbClr val="FFCE8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dirty="0" smtClean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rPr>
              <a:t>Функції центральної нервової системи (ЦНС)</a:t>
            </a:r>
            <a:endParaRPr lang="ru-RU" sz="2200" dirty="0">
              <a:ln>
                <a:solidFill>
                  <a:srgbClr val="8A2100"/>
                </a:solidFill>
              </a:ln>
              <a:solidFill>
                <a:srgbClr val="8A21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9"/>
            <a:ext cx="3744416" cy="2605458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1619672" y="116632"/>
            <a:ext cx="6624736" cy="864096"/>
          </a:xfrm>
          <a:prstGeom prst="horizontalScroll">
            <a:avLst>
              <a:gd name="adj" fmla="val 17035"/>
            </a:avLst>
          </a:prstGeom>
          <a:solidFill>
            <a:srgbClr val="FFCE8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dirty="0" smtClean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rPr>
              <a:t>Загальний план будови спинного і головного мозку (ЦНС)</a:t>
            </a:r>
            <a:endParaRPr lang="ru-RU" sz="2200" dirty="0">
              <a:ln>
                <a:solidFill>
                  <a:srgbClr val="8A2100"/>
                </a:solidFill>
              </a:ln>
              <a:solidFill>
                <a:srgbClr val="8A2100"/>
              </a:solidFill>
              <a:latin typeface="Arial Narrow" pitchFamily="34" charset="0"/>
            </a:endParaRP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5076056" y="1916832"/>
            <a:ext cx="3851920" cy="3816424"/>
          </a:xfrm>
          <a:prstGeom prst="verticalScroll">
            <a:avLst>
              <a:gd name="adj" fmla="val 8483"/>
            </a:avLst>
          </a:prstGeom>
          <a:solidFill>
            <a:srgbClr val="FFC819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601700"/>
                </a:solidFill>
                <a:latin typeface="Arial Narrow" pitchFamily="34" charset="0"/>
              </a:rPr>
              <a:t>Спинний та головний мозок мають три захисні оболонки, сіру та білу речовину. Сіра речовина у спинному мозку розташовується всередині у вигляді метелика, а у головному  мозку – на поверхні та у вигляді  підкіркових ядер. </a:t>
            </a:r>
            <a:endParaRPr lang="ru-RU" sz="2000" b="1" dirty="0">
              <a:solidFill>
                <a:srgbClr val="601700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3573016"/>
            <a:ext cx="21643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solidFill>
                  <a:srgbClr val="351413"/>
                </a:solidFill>
                <a:latin typeface="Arial Narrow" pitchFamily="34" charset="0"/>
              </a:rPr>
              <a:t>Будова спинного мозку</a:t>
            </a:r>
            <a:endParaRPr lang="ru-RU" sz="16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6519446"/>
            <a:ext cx="22525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solidFill>
                  <a:srgbClr val="351413"/>
                </a:solidFill>
                <a:latin typeface="Arial Narrow" pitchFamily="34" charset="0"/>
              </a:rPr>
              <a:t>Будова головного мозку</a:t>
            </a:r>
            <a:endParaRPr lang="ru-RU" sz="16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pic>
        <p:nvPicPr>
          <p:cNvPr id="1027" name="Picture 3" descr="D:\Documents and Settings\Юзер\Рабочий стол\Нервова система Б.jpg"/>
          <p:cNvPicPr>
            <a:picLocks noChangeAspect="1" noChangeArrowheads="1"/>
          </p:cNvPicPr>
          <p:nvPr/>
        </p:nvPicPr>
        <p:blipFill>
          <a:blip r:embed="rId3" cstate="print"/>
          <a:srcRect l="5583" t="9051" r="11503" b="12201"/>
          <a:stretch>
            <a:fillRect/>
          </a:stretch>
        </p:blipFill>
        <p:spPr bwMode="auto">
          <a:xfrm>
            <a:off x="611560" y="3933056"/>
            <a:ext cx="3744416" cy="2667255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499992" y="1052736"/>
            <a:ext cx="2664296" cy="64807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B64B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Тверда (зовнішня)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9952" y="1844824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Зростається з окістям і охрястям черепа та хребетного каналу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644008" y="2852936"/>
            <a:ext cx="2664296" cy="64807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B64B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Павутинна</a:t>
            </a:r>
          </a:p>
          <a:p>
            <a:pPr algn="ctr"/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(середня)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572000" y="4869160"/>
            <a:ext cx="2808312" cy="64807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B64B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М’яка</a:t>
            </a:r>
          </a:p>
          <a:p>
            <a:pPr algn="ctr"/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(внутрішня)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7944" y="3573016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Тонка, прозора, не заходить у щілини і борозни, павутинні простори в них заповнені спинномозковою рідиною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5976" y="5733256"/>
            <a:ext cx="3600400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Щільно покриває поверхню, містить кровоносні судини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52320" y="1052736"/>
            <a:ext cx="1512168" cy="923330"/>
          </a:xfrm>
          <a:prstGeom prst="leftArrowCallout">
            <a:avLst/>
          </a:prstGeom>
          <a:solidFill>
            <a:srgbClr val="FFCE85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Захисна</a:t>
            </a:r>
          </a:p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 функція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0312" y="2708920"/>
            <a:ext cx="1656184" cy="923330"/>
          </a:xfrm>
          <a:prstGeom prst="leftArrowCallout">
            <a:avLst/>
          </a:prstGeom>
          <a:solidFill>
            <a:srgbClr val="FFCE85"/>
          </a:solidFill>
          <a:ln>
            <a:solidFill>
              <a:srgbClr val="FFB64B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Захисна і трофічна функція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l="13527" t="32400" r="5314" b="9281"/>
          <a:stretch>
            <a:fillRect/>
          </a:stretch>
        </p:blipFill>
        <p:spPr bwMode="auto">
          <a:xfrm>
            <a:off x="251520" y="1124744"/>
            <a:ext cx="3888432" cy="2016224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2" descr="D:\Documents and Settings\Юзер\Рабочий стол\Нервова система А.jpg"/>
          <p:cNvPicPr>
            <a:picLocks noChangeAspect="1" noChangeArrowheads="1"/>
          </p:cNvPicPr>
          <p:nvPr/>
        </p:nvPicPr>
        <p:blipFill>
          <a:blip r:embed="rId3" cstate="print"/>
          <a:srcRect t="3801" r="27163" b="29000"/>
          <a:stretch>
            <a:fillRect/>
          </a:stretch>
        </p:blipFill>
        <p:spPr bwMode="auto">
          <a:xfrm>
            <a:off x="251520" y="3717032"/>
            <a:ext cx="3816424" cy="2640754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Горизонтальный свиток 14"/>
          <p:cNvSpPr/>
          <p:nvPr/>
        </p:nvSpPr>
        <p:spPr>
          <a:xfrm>
            <a:off x="1691680" y="188640"/>
            <a:ext cx="5328592" cy="864096"/>
          </a:xfrm>
          <a:prstGeom prst="horizontalScroll">
            <a:avLst>
              <a:gd name="adj" fmla="val 17035"/>
            </a:avLst>
          </a:prstGeom>
          <a:solidFill>
            <a:srgbClr val="FFCE8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rPr>
              <a:t>Захисні оболонки мозку</a:t>
            </a:r>
            <a:endParaRPr lang="ru-RU" sz="2400" dirty="0">
              <a:ln>
                <a:solidFill>
                  <a:srgbClr val="8A2100"/>
                </a:solidFill>
              </a:ln>
              <a:solidFill>
                <a:srgbClr val="8A2100"/>
              </a:solidFill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80312" y="4725144"/>
            <a:ext cx="1656184" cy="923330"/>
          </a:xfrm>
          <a:prstGeom prst="leftArrowCallout">
            <a:avLst/>
          </a:prstGeom>
          <a:solidFill>
            <a:srgbClr val="FFCE85"/>
          </a:solidFill>
          <a:ln>
            <a:solidFill>
              <a:srgbClr val="FFB64B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Захисна і трофічна функція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3212976"/>
            <a:ext cx="26548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Оболонки спинного мозку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43608" y="6309320"/>
            <a:ext cx="2751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Оболонки головного мозку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1691680" y="188640"/>
            <a:ext cx="5328592" cy="936104"/>
          </a:xfrm>
          <a:prstGeom prst="horizontalScroll">
            <a:avLst>
              <a:gd name="adj" fmla="val 17035"/>
            </a:avLst>
          </a:prstGeom>
          <a:solidFill>
            <a:srgbClr val="FFCE85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rPr>
              <a:t>Мікроскопічна будова сірої речовини</a:t>
            </a:r>
            <a:endParaRPr lang="ru-RU" sz="2400" dirty="0">
              <a:ln>
                <a:solidFill>
                  <a:srgbClr val="8A2100"/>
                </a:solidFill>
              </a:ln>
              <a:solidFill>
                <a:srgbClr val="8A2100"/>
              </a:solidFill>
              <a:latin typeface="Arial Narrow" pitchFamily="34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251520" y="2060848"/>
            <a:ext cx="8561329" cy="4257765"/>
            <a:chOff x="323527" y="1484783"/>
            <a:chExt cx="8561329" cy="4257765"/>
          </a:xfrm>
        </p:grpSpPr>
        <p:pic>
          <p:nvPicPr>
            <p:cNvPr id="3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t="1695" b="11864"/>
            <a:stretch>
              <a:fillRect/>
            </a:stretch>
          </p:blipFill>
          <p:spPr bwMode="auto">
            <a:xfrm>
              <a:off x="5436096" y="1484784"/>
              <a:ext cx="3448760" cy="3672408"/>
            </a:xfrm>
            <a:prstGeom prst="rect">
              <a:avLst/>
            </a:prstGeom>
            <a:ln w="38100" cap="sq">
              <a:solidFill>
                <a:srgbClr val="8A21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 l="4790" t="2128"/>
            <a:stretch>
              <a:fillRect/>
            </a:stretch>
          </p:blipFill>
          <p:spPr bwMode="auto">
            <a:xfrm>
              <a:off x="323527" y="1484783"/>
              <a:ext cx="4760473" cy="3672409"/>
            </a:xfrm>
            <a:prstGeom prst="rect">
              <a:avLst/>
            </a:prstGeom>
            <a:ln w="38100" cap="sq">
              <a:solidFill>
                <a:srgbClr val="8A21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2483768" y="5301208"/>
              <a:ext cx="3016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000" b="1" dirty="0" smtClean="0">
                  <a:latin typeface="Arial Narrow" pitchFamily="34" charset="0"/>
                </a:rPr>
                <a:t>1</a:t>
              </a:r>
              <a:endParaRPr lang="ru-RU" sz="2000" b="1" dirty="0">
                <a:latin typeface="Arial Narrow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203848" y="5301208"/>
              <a:ext cx="2904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uk-UA" b="1" dirty="0" smtClean="0">
                  <a:latin typeface="Arial Narrow" pitchFamily="34" charset="0"/>
                </a:rPr>
                <a:t>2</a:t>
              </a:r>
              <a:endParaRPr lang="ru-RU" b="1" dirty="0">
                <a:latin typeface="Arial Narrow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316416" y="5301208"/>
              <a:ext cx="2904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uk-UA" b="1" dirty="0" smtClean="0">
                  <a:latin typeface="Arial Narrow" pitchFamily="34" charset="0"/>
                </a:rPr>
                <a:t>1</a:t>
              </a:r>
              <a:endParaRPr lang="ru-RU" b="1" dirty="0">
                <a:latin typeface="Arial Narrow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940152" y="5373216"/>
              <a:ext cx="2904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uk-UA" b="1" dirty="0" smtClean="0">
                  <a:latin typeface="Arial Narrow" pitchFamily="34" charset="0"/>
                </a:rPr>
                <a:t>2</a:t>
              </a:r>
              <a:endParaRPr lang="ru-RU" b="1" dirty="0">
                <a:latin typeface="Arial Narrow" pitchFamily="34" charset="0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5796136" y="2204864"/>
              <a:ext cx="266328" cy="3146648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6062464" y="3573016"/>
              <a:ext cx="453752" cy="1778496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7524328" y="3501008"/>
              <a:ext cx="842392" cy="1850504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7596336" y="2492896"/>
              <a:ext cx="770384" cy="2858616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>
              <a:endCxn id="7" idx="0"/>
            </p:cNvCxnSpPr>
            <p:nvPr/>
          </p:nvCxnSpPr>
          <p:spPr>
            <a:xfrm>
              <a:off x="2699792" y="2708920"/>
              <a:ext cx="649288" cy="2592288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2627784" y="3356992"/>
              <a:ext cx="50304" cy="1922512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endCxn id="6" idx="0"/>
            </p:cNvCxnSpPr>
            <p:nvPr/>
          </p:nvCxnSpPr>
          <p:spPr>
            <a:xfrm>
              <a:off x="1979712" y="2996952"/>
              <a:ext cx="654899" cy="2304256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3347864" y="2492896"/>
              <a:ext cx="72008" cy="2808312"/>
            </a:xfrm>
            <a:prstGeom prst="line">
              <a:avLst/>
            </a:prstGeom>
            <a:ln w="38100">
              <a:solidFill>
                <a:srgbClr val="3514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Скругленный прямоугольник 33"/>
          <p:cNvSpPr/>
          <p:nvPr/>
        </p:nvSpPr>
        <p:spPr>
          <a:xfrm>
            <a:off x="1547664" y="1196752"/>
            <a:ext cx="6408712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Сіра речовина спинного і головного мозку містить тіла нейронів (1) та нервові волокна(2)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547664" y="6211669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Сіра речовина спинного мозку  на зафарбованих мікропрепаратах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23520" y="2492896"/>
            <a:ext cx="4320480" cy="4114438"/>
          </a:xfrm>
          <a:prstGeom prst="verticalScroll">
            <a:avLst>
              <a:gd name="adj" fmla="val 903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351413"/>
                </a:solidFill>
                <a:latin typeface="Arial Narrow" pitchFamily="34" charset="0"/>
              </a:rPr>
              <a:t>Це пучки нервових волокон, що вкриті загальною сполучнотканинною оболонкою. Кожен пучок всередині нерва відмежований власною, більш тонкою сполучною оболонкою. Вони мають власні кровоносні судини, що їх живлять. Вони пронизують усі органи і тканини організму.</a:t>
            </a:r>
            <a:endParaRPr lang="ru-RU" sz="2000" b="1" dirty="0">
              <a:solidFill>
                <a:srgbClr val="351413"/>
              </a:solidFill>
              <a:latin typeface="Arial Narrow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3528392" cy="5009473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1" name="Группа 10"/>
          <p:cNvGrpSpPr/>
          <p:nvPr/>
        </p:nvGrpSpPr>
        <p:grpSpPr>
          <a:xfrm>
            <a:off x="1691680" y="188640"/>
            <a:ext cx="7056784" cy="2066528"/>
            <a:chOff x="1691680" y="188640"/>
            <a:chExt cx="7056784" cy="2066528"/>
          </a:xfrm>
        </p:grpSpPr>
        <p:sp>
          <p:nvSpPr>
            <p:cNvPr id="4" name="Овал 3"/>
            <p:cNvSpPr/>
            <p:nvPr/>
          </p:nvSpPr>
          <p:spPr>
            <a:xfrm>
              <a:off x="6588224" y="1340768"/>
              <a:ext cx="2160240" cy="9144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b="1" dirty="0" smtClean="0">
                  <a:latin typeface="Arial Narrow" pitchFamily="34" charset="0"/>
                </a:rPr>
                <a:t>Нерви</a:t>
              </a:r>
              <a:endParaRPr lang="ru-RU" sz="2400" b="1" dirty="0">
                <a:latin typeface="Arial Narrow" pitchFamily="34" charset="0"/>
              </a:endParaRPr>
            </a:p>
          </p:txBody>
        </p:sp>
        <p:sp>
          <p:nvSpPr>
            <p:cNvPr id="8" name="Горизонтальный свиток 7"/>
            <p:cNvSpPr/>
            <p:nvPr/>
          </p:nvSpPr>
          <p:spPr>
            <a:xfrm>
              <a:off x="1691680" y="188640"/>
              <a:ext cx="5328592" cy="864096"/>
            </a:xfrm>
            <a:prstGeom prst="horizontalScroll">
              <a:avLst>
                <a:gd name="adj" fmla="val 17035"/>
              </a:avLst>
            </a:prstGeom>
            <a:solidFill>
              <a:srgbClr val="FFCE85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dirty="0" smtClean="0">
                  <a:ln>
                    <a:solidFill>
                      <a:srgbClr val="8A2100"/>
                    </a:solidFill>
                  </a:ln>
                  <a:solidFill>
                    <a:srgbClr val="8A2100"/>
                  </a:solidFill>
                  <a:latin typeface="Arial Narrow" pitchFamily="34" charset="0"/>
                </a:rPr>
                <a:t>Периферична нервова система</a:t>
              </a:r>
              <a:endParaRPr lang="ru-RU" sz="2400" dirty="0">
                <a:ln>
                  <a:solidFill>
                    <a:srgbClr val="8A2100"/>
                  </a:solidFill>
                </a:ln>
                <a:solidFill>
                  <a:srgbClr val="8A2100"/>
                </a:solidFill>
                <a:latin typeface="Arial Narrow" pitchFamily="34" charset="0"/>
              </a:endParaRPr>
            </a:p>
          </p:txBody>
        </p:sp>
        <p:sp>
          <p:nvSpPr>
            <p:cNvPr id="9" name="Стрелка вниз 8"/>
            <p:cNvSpPr/>
            <p:nvPr/>
          </p:nvSpPr>
          <p:spPr>
            <a:xfrm rot="19540228">
              <a:off x="7027881" y="863730"/>
              <a:ext cx="484632" cy="432048"/>
            </a:xfrm>
            <a:prstGeom prst="downArrow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827584" y="6309320"/>
            <a:ext cx="2744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351413"/>
                </a:solidFill>
                <a:latin typeface="Arial Narrow" pitchFamily="34" charset="0"/>
              </a:rPr>
              <a:t>Внутрішня будова нерва</a:t>
            </a:r>
            <a:endParaRPr lang="ru-RU" b="1" dirty="0">
              <a:solidFill>
                <a:srgbClr val="351413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</TotalTime>
  <Words>1077</Words>
  <Application>Microsoft Office PowerPoint</Application>
  <PresentationFormat>Экран (4:3)</PresentationFormat>
  <Paragraphs>171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Юзер</cp:lastModifiedBy>
  <cp:revision>8</cp:revision>
  <dcterms:modified xsi:type="dcterms:W3CDTF">2016-02-19T04:03:23Z</dcterms:modified>
</cp:coreProperties>
</file>