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69" r:id="rId5"/>
    <p:sldId id="267" r:id="rId6"/>
    <p:sldId id="259" r:id="rId7"/>
    <p:sldId id="270" r:id="rId8"/>
    <p:sldId id="258" r:id="rId9"/>
    <p:sldId id="271" r:id="rId10"/>
    <p:sldId id="265" r:id="rId11"/>
    <p:sldId id="263" r:id="rId12"/>
    <p:sldId id="261" r:id="rId13"/>
    <p:sldId id="264" r:id="rId14"/>
    <p:sldId id="275" r:id="rId15"/>
    <p:sldId id="260" r:id="rId16"/>
    <p:sldId id="262" r:id="rId17"/>
    <p:sldId id="266" r:id="rId18"/>
    <p:sldId id="273" r:id="rId19"/>
    <p:sldId id="272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669"/>
    <a:srgbClr val="312D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142E46-22F3-4A36-B650-6CBCD3DA9BA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84C5E-9BB6-420F-9094-82C04947F9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САЛЬВАДОР</a:t>
            </a:r>
            <a:r>
              <a:rPr lang="uk-UA" sz="9600" b="1" i="1" dirty="0" smtClean="0"/>
              <a:t> </a:t>
            </a:r>
            <a:r>
              <a:rPr lang="uk-UA" sz="9600" dirty="0" smtClean="0"/>
              <a:t> 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00570"/>
            <a:ext cx="8334404" cy="2328882"/>
          </a:xfrm>
        </p:spPr>
        <p:txBody>
          <a:bodyPr>
            <a:normAutofit/>
          </a:bodyPr>
          <a:lstStyle/>
          <a:p>
            <a:pPr algn="r"/>
            <a:r>
              <a:rPr lang="uk-UA" dirty="0" err="1" smtClean="0"/>
              <a:t>Цьоменко</a:t>
            </a:r>
            <a:r>
              <a:rPr lang="uk-UA" dirty="0" smtClean="0"/>
              <a:t> Анна Федорівна, </a:t>
            </a:r>
          </a:p>
          <a:p>
            <a:pPr algn="r"/>
            <a:r>
              <a:rPr lang="uk-UA" dirty="0" smtClean="0"/>
              <a:t>вчитель географії</a:t>
            </a:r>
          </a:p>
          <a:p>
            <a:pPr algn="r"/>
            <a:r>
              <a:rPr lang="uk-UA" dirty="0" err="1" smtClean="0"/>
              <a:t>Катеринопільського</a:t>
            </a:r>
            <a:r>
              <a:rPr lang="uk-UA" dirty="0" smtClean="0"/>
              <a:t> ліцею</a:t>
            </a:r>
          </a:p>
          <a:p>
            <a:pPr algn="r"/>
            <a:r>
              <a:rPr lang="uk-UA" dirty="0" err="1" smtClean="0"/>
              <a:t>Катеринопільської</a:t>
            </a:r>
            <a:r>
              <a:rPr lang="uk-UA" dirty="0" smtClean="0"/>
              <a:t> районної ради</a:t>
            </a:r>
          </a:p>
          <a:p>
            <a:pPr algn="r"/>
            <a:r>
              <a:rPr lang="uk-UA" dirty="0" smtClean="0"/>
              <a:t>Черкаської області</a:t>
            </a:r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428604"/>
            <a:ext cx="8458200" cy="1357322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населення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43050"/>
            <a:ext cx="8458200" cy="4214842"/>
          </a:xfrm>
        </p:spPr>
        <p:txBody>
          <a:bodyPr/>
          <a:lstStyle/>
          <a:p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становить 7,3 млн.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(2009 р.).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- 322 ос./км2</a:t>
            </a:r>
          </a:p>
          <a:p>
            <a:r>
              <a:rPr lang="ru-RU" sz="2000" dirty="0" err="1" smtClean="0"/>
              <a:t>Міське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- 59,6%, </a:t>
            </a:r>
            <a:r>
              <a:rPr lang="ru-RU" sz="2000" dirty="0" err="1" smtClean="0"/>
              <a:t>віковий</a:t>
            </a:r>
            <a:r>
              <a:rPr lang="ru-RU" sz="2000" dirty="0" smtClean="0"/>
              <a:t> склад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- </a:t>
            </a:r>
            <a:r>
              <a:rPr lang="ru-RU" sz="2000" dirty="0" err="1" smtClean="0"/>
              <a:t>молодші</a:t>
            </a:r>
            <a:r>
              <a:rPr lang="ru-RU" sz="2000" dirty="0" smtClean="0"/>
              <a:t> 15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- 36,5%; 15-65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- 58,5%; </a:t>
            </a:r>
            <a:r>
              <a:rPr lang="ru-RU" sz="2000" dirty="0" err="1" smtClean="0"/>
              <a:t>старші</a:t>
            </a:r>
            <a:r>
              <a:rPr lang="ru-RU" sz="2000" dirty="0" smtClean="0"/>
              <a:t> 65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- 5%.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-  20,8%.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чоловіків</a:t>
            </a:r>
            <a:r>
              <a:rPr lang="ru-RU" sz="2000" dirty="0" smtClean="0"/>
              <a:t> - 67,9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; </a:t>
            </a:r>
            <a:r>
              <a:rPr lang="ru-RU" sz="2000" dirty="0" err="1" smtClean="0"/>
              <a:t>жінок</a:t>
            </a:r>
            <a:r>
              <a:rPr lang="ru-RU" sz="2000" dirty="0" smtClean="0"/>
              <a:t> - 75,2 </a:t>
            </a:r>
            <a:r>
              <a:rPr lang="ru-RU" sz="2000" dirty="0" err="1" smtClean="0"/>
              <a:t>років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3214710" cy="24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86190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5000660"/>
          </a:xfrm>
        </p:spPr>
        <p:txBody>
          <a:bodyPr/>
          <a:lstStyle/>
          <a:p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урбанізації</a:t>
            </a:r>
            <a:r>
              <a:rPr lang="ru-RU" sz="3200" dirty="0" smtClean="0"/>
              <a:t>: 61%. </a:t>
            </a:r>
            <a:r>
              <a:rPr lang="ru-RU" sz="3200" dirty="0" err="1" smtClean="0"/>
              <a:t>Найбільші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: Санта-Анна (410 тис.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), </a:t>
            </a:r>
            <a:r>
              <a:rPr lang="ru-RU" sz="3200" dirty="0" err="1" smtClean="0"/>
              <a:t>Сан-Мігель</a:t>
            </a:r>
            <a:r>
              <a:rPr lang="ru-RU" sz="3200" dirty="0" smtClean="0"/>
              <a:t> (200 тис.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)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170" name="Picture 2" descr="C:\Documents and Settings\Администратор.TOPHITS-1F1EA4D\Рабочий стол\сан-сальвадор\онгш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2786082" cy="178595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.TOPHITS-1F1EA4D\Рабочий стол\сан-сальвадор\ононг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2928958" cy="2071702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.TOPHITS-1F1EA4D\Рабочий стол\сан-сальвадор\ганпнан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00504"/>
            <a:ext cx="2762250" cy="208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70" y="142853"/>
            <a:ext cx="8458200" cy="1285883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сан </a:t>
            </a:r>
            <a:r>
              <a:rPr lang="uk-UA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сальвадор</a:t>
            </a:r>
            <a:endParaRPr lang="ru-RU" sz="4800" b="1" i="1" dirty="0">
              <a:solidFill>
                <a:srgbClr val="7A56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4405314" cy="2071702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Столиця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Сальвадору, </a:t>
            </a:r>
            <a:r>
              <a:rPr lang="ru-RU" sz="2000" dirty="0" err="1" smtClean="0"/>
              <a:t>розташоване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південно-західній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підніжжя</a:t>
            </a:r>
            <a:r>
              <a:rPr lang="ru-RU" sz="2000" dirty="0" smtClean="0"/>
              <a:t> гори Сан-Сальвадор (</a:t>
            </a:r>
            <a:r>
              <a:rPr lang="ru-RU" sz="2000" dirty="0" err="1" smtClean="0"/>
              <a:t>Кетцальтепек</a:t>
            </a:r>
            <a:r>
              <a:rPr lang="ru-RU" sz="2000" dirty="0" smtClean="0"/>
              <a:t>).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іспанцями</a:t>
            </a:r>
            <a:r>
              <a:rPr lang="ru-RU" sz="2000" dirty="0" smtClean="0"/>
              <a:t> в 1525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землетрусами</a:t>
            </a:r>
            <a:r>
              <a:rPr lang="ru-RU" sz="2000" dirty="0" smtClean="0"/>
              <a:t> (</a:t>
            </a:r>
            <a:r>
              <a:rPr lang="ru-RU" sz="2000" dirty="0" err="1" smtClean="0"/>
              <a:t>останнє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відбулося</a:t>
            </a:r>
            <a:r>
              <a:rPr lang="ru-RU" sz="2000" dirty="0" smtClean="0"/>
              <a:t> в 1988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).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2 200 тис. </a:t>
            </a:r>
            <a:r>
              <a:rPr lang="ru-RU" sz="2000" dirty="0" err="1" smtClean="0"/>
              <a:t>жителів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із</a:t>
            </a:r>
            <a:r>
              <a:rPr lang="ru-RU" sz="2000" dirty="0" smtClean="0"/>
              <a:t> пригородами). Максимальна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моря — 683 метра.</a:t>
            </a:r>
          </a:p>
          <a:p>
            <a:r>
              <a:rPr lang="ru-RU" sz="2000" dirty="0" smtClean="0"/>
              <a:t>Сан-Сальвадор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торгівельним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промисловим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транспортним</a:t>
            </a:r>
            <a:r>
              <a:rPr lang="ru-RU" sz="2000" dirty="0" smtClean="0"/>
              <a:t> центром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Недалеко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 проходить </a:t>
            </a:r>
            <a:r>
              <a:rPr lang="ru-RU" sz="2000" dirty="0" err="1" smtClean="0"/>
              <a:t>Панамериканське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шосе</a:t>
            </a:r>
            <a:r>
              <a:rPr lang="ru-RU" sz="2000" dirty="0" smtClean="0"/>
              <a:t>. Є </a:t>
            </a:r>
            <a:r>
              <a:rPr lang="ru-RU" sz="2000" dirty="0" err="1" smtClean="0"/>
              <a:t>міжнародний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аеропорт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286148" cy="24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9"/>
            <a:ext cx="8458200" cy="1143008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Віросповідання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43050"/>
            <a:ext cx="8458200" cy="4429156"/>
          </a:xfrm>
        </p:spPr>
        <p:txBody>
          <a:bodyPr/>
          <a:lstStyle/>
          <a:p>
            <a:r>
              <a:rPr lang="ru-RU" dirty="0" err="1" smtClean="0"/>
              <a:t>Домінуюча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: католицизм. </a:t>
            </a:r>
            <a:r>
              <a:rPr lang="ru-RU" dirty="0" err="1" smtClean="0"/>
              <a:t>Релігійний</a:t>
            </a:r>
            <a:r>
              <a:rPr lang="ru-RU" dirty="0" smtClean="0"/>
              <a:t> склад: </a:t>
            </a:r>
            <a:r>
              <a:rPr lang="ru-RU" dirty="0" err="1" smtClean="0"/>
              <a:t>римо-католики</a:t>
            </a:r>
            <a:r>
              <a:rPr lang="ru-RU" dirty="0" smtClean="0"/>
              <a:t> - 57,1%, </a:t>
            </a:r>
            <a:r>
              <a:rPr lang="ru-RU" dirty="0" err="1" smtClean="0"/>
              <a:t>протестанти</a:t>
            </a:r>
            <a:r>
              <a:rPr lang="ru-RU" dirty="0" smtClean="0"/>
              <a:t> - 21,2%, </a:t>
            </a:r>
            <a:r>
              <a:rPr lang="ru-RU" dirty="0" err="1" smtClean="0"/>
              <a:t>свідки</a:t>
            </a:r>
            <a:r>
              <a:rPr lang="ru-RU" dirty="0" smtClean="0"/>
              <a:t> </a:t>
            </a:r>
            <a:r>
              <a:rPr lang="ru-RU" dirty="0" err="1" smtClean="0"/>
              <a:t>Єгови</a:t>
            </a:r>
            <a:r>
              <a:rPr lang="ru-RU" dirty="0" smtClean="0"/>
              <a:t> - 1,9%, </a:t>
            </a:r>
            <a:r>
              <a:rPr lang="ru-RU" dirty="0" err="1" smtClean="0"/>
              <a:t>мормони</a:t>
            </a:r>
            <a:r>
              <a:rPr lang="ru-RU" dirty="0" smtClean="0"/>
              <a:t> - 0,7%, </a:t>
            </a:r>
            <a:r>
              <a:rPr lang="ru-RU" dirty="0" err="1" smtClean="0"/>
              <a:t>інші</a:t>
            </a:r>
            <a:r>
              <a:rPr lang="ru-RU" dirty="0" smtClean="0"/>
              <a:t> - 2,3%, не </a:t>
            </a:r>
            <a:r>
              <a:rPr lang="ru-RU" dirty="0" err="1" smtClean="0"/>
              <a:t>сповідують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 - 16,8%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57562"/>
            <a:ext cx="27860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1143007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мова</a:t>
            </a:r>
            <a:endParaRPr lang="ru-RU" sz="48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214314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Державна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- </a:t>
            </a:r>
            <a:r>
              <a:rPr lang="ru-RU" sz="2000" dirty="0" err="1" smtClean="0"/>
              <a:t>іспанська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діалект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індіанців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піпіль</a:t>
            </a:r>
            <a:r>
              <a:rPr lang="ru-RU" sz="2000" dirty="0" smtClean="0"/>
              <a:t> (у районах </a:t>
            </a:r>
            <a:r>
              <a:rPr lang="ru-RU" sz="2000" dirty="0" err="1" smtClean="0"/>
              <a:t>Ісалу-ко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Науісалько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Панчімалько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ленка (район </a:t>
            </a:r>
            <a:r>
              <a:rPr lang="ru-RU" sz="2000" dirty="0" err="1" smtClean="0"/>
              <a:t>Сан-Мігель</a:t>
            </a:r>
            <a:r>
              <a:rPr lang="ru-RU" sz="2000" dirty="0" smtClean="0"/>
              <a:t>) </a:t>
            </a:r>
            <a:r>
              <a:rPr lang="ru-RU" sz="2000" dirty="0" err="1" smtClean="0"/>
              <a:t>зберегли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групах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ряд </a:t>
            </a:r>
            <a:r>
              <a:rPr lang="ru-RU" sz="2000" dirty="0" err="1" smtClean="0"/>
              <a:t>індійських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увійшов</a:t>
            </a:r>
            <a:r>
              <a:rPr lang="ru-RU" sz="2000" dirty="0" smtClean="0"/>
              <a:t> у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 Сальвадора,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 </a:t>
            </a:r>
            <a:r>
              <a:rPr lang="ru-RU" sz="2000" dirty="0" err="1" smtClean="0"/>
              <a:t>тунаміл</a:t>
            </a:r>
            <a:r>
              <a:rPr lang="ru-RU" sz="2000" dirty="0" smtClean="0"/>
              <a:t>' (</a:t>
            </a:r>
            <a:r>
              <a:rPr lang="ru-RU" sz="2000" dirty="0" err="1" smtClean="0"/>
              <a:t>кукурудзяне</a:t>
            </a:r>
            <a:r>
              <a:rPr lang="ru-RU" sz="2000" dirty="0" smtClean="0"/>
              <a:t> поле), </a:t>
            </a:r>
            <a:r>
              <a:rPr lang="ru-RU" sz="2000" dirty="0" err="1" smtClean="0"/>
              <a:t>апанте</a:t>
            </a:r>
            <a:r>
              <a:rPr lang="ru-RU" sz="2000" dirty="0" smtClean="0"/>
              <a:t> (</a:t>
            </a:r>
            <a:r>
              <a:rPr lang="ru-RU" sz="2000" dirty="0" err="1" smtClean="0"/>
              <a:t>поливне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100013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Економіка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5405446" cy="2071702"/>
          </a:xfrm>
        </p:spPr>
        <p:txBody>
          <a:bodyPr>
            <a:noAutofit/>
          </a:bodyPr>
          <a:lstStyle/>
          <a:p>
            <a:r>
              <a:rPr lang="ru-RU" dirty="0" err="1" smtClean="0"/>
              <a:t>Схили</a:t>
            </a:r>
            <a:r>
              <a:rPr lang="ru-RU" dirty="0" smtClean="0"/>
              <a:t> </a:t>
            </a:r>
            <a:r>
              <a:rPr lang="ru-RU" dirty="0" err="1" smtClean="0"/>
              <a:t>вулканів</a:t>
            </a:r>
            <a:r>
              <a:rPr lang="ru-RU" dirty="0" smtClean="0"/>
              <a:t> </a:t>
            </a:r>
            <a:r>
              <a:rPr lang="ru-RU" dirty="0" err="1" smtClean="0"/>
              <a:t>покриті</a:t>
            </a:r>
            <a:r>
              <a:rPr lang="ru-RU" dirty="0" smtClean="0"/>
              <a:t> </a:t>
            </a:r>
            <a:r>
              <a:rPr lang="ru-RU" dirty="0" err="1" smtClean="0"/>
              <a:t>родючими</a:t>
            </a:r>
            <a:r>
              <a:rPr lang="ru-RU" dirty="0" smtClean="0"/>
              <a:t> грунтами,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приваблюють</a:t>
            </a:r>
            <a:r>
              <a:rPr lang="ru-RU" dirty="0" smtClean="0"/>
              <a:t> </a:t>
            </a:r>
            <a:r>
              <a:rPr lang="ru-RU" dirty="0" err="1" smtClean="0"/>
              <a:t>землеробів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 Сальвадор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. У </a:t>
            </a:r>
            <a:r>
              <a:rPr lang="ru-RU" dirty="0" err="1" smtClean="0"/>
              <a:t>Сальвадорі</a:t>
            </a:r>
            <a:r>
              <a:rPr lang="ru-RU" dirty="0" smtClean="0"/>
              <a:t> мало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.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гідроелектростанції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потреби в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47%. </a:t>
            </a:r>
            <a:r>
              <a:rPr lang="ru-RU" dirty="0" err="1" smtClean="0"/>
              <a:t>Ще</a:t>
            </a:r>
            <a:r>
              <a:rPr lang="ru-RU" dirty="0" smtClean="0"/>
              <a:t> 10% </a:t>
            </a:r>
            <a:r>
              <a:rPr lang="ru-RU" dirty="0" err="1" smtClean="0"/>
              <a:t>виробляється</a:t>
            </a:r>
            <a:r>
              <a:rPr lang="ru-RU" dirty="0" smtClean="0"/>
              <a:t>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геотермальній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. Вона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внутрішньому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Documents and Settings\Администратор.TOPHITS-1F1EA4D\Рабочий стол\сан-сальвадор\мпнгрнг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1285860"/>
            <a:ext cx="3357586" cy="2428893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.TOPHITS-1F1EA4D\Рабочий стол\сан-сальвадор\илшолдд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2" y="3786190"/>
            <a:ext cx="352901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2974" y="142852"/>
            <a:ext cx="10048916" cy="1285883"/>
          </a:xfrm>
        </p:spPr>
        <p:txBody>
          <a:bodyPr>
            <a:noAutofit/>
          </a:bodyPr>
          <a:lstStyle/>
          <a:p>
            <a:r>
              <a:rPr lang="uk-UA" sz="4800" dirty="0" smtClean="0"/>
              <a:t>          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сільське  господарство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57298"/>
            <a:ext cx="8458200" cy="18573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сільському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</a:t>
            </a:r>
            <a:r>
              <a:rPr lang="ru-RU" sz="2000" dirty="0" smtClean="0"/>
              <a:t> 30 % </a:t>
            </a:r>
            <a:r>
              <a:rPr lang="ru-RU" sz="2000" dirty="0" err="1" smtClean="0"/>
              <a:t>працездатного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– 12% ВВП. Головною </a:t>
            </a:r>
            <a:r>
              <a:rPr lang="ru-RU" sz="2000" dirty="0" err="1" smtClean="0"/>
              <a:t>експортною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статтею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кава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давно </a:t>
            </a:r>
            <a:r>
              <a:rPr lang="ru-RU" sz="2000" dirty="0" err="1" smtClean="0"/>
              <a:t>перетворилася</a:t>
            </a:r>
            <a:r>
              <a:rPr lang="ru-RU" sz="2000" dirty="0" smtClean="0"/>
              <a:t> в монокультуру. У 2002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зібрано</a:t>
            </a:r>
            <a:r>
              <a:rPr lang="ru-RU" sz="2000" dirty="0" smtClean="0"/>
              <a:t> 91,5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т </a:t>
            </a:r>
            <a:r>
              <a:rPr lang="ru-RU" sz="2000" dirty="0" err="1" smtClean="0"/>
              <a:t>кави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показником</a:t>
            </a:r>
            <a:r>
              <a:rPr lang="ru-RU" sz="2000" dirty="0" smtClean="0"/>
              <a:t> Сальвадор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на 17 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</a:t>
            </a:r>
            <a:r>
              <a:rPr lang="ru-RU" sz="2000" dirty="0" err="1" smtClean="0"/>
              <a:t>Цукрову</a:t>
            </a:r>
            <a:r>
              <a:rPr lang="ru-RU" sz="2000" dirty="0" smtClean="0"/>
              <a:t> тростину </a:t>
            </a:r>
            <a:r>
              <a:rPr lang="ru-RU" sz="2000" dirty="0" err="1" smtClean="0"/>
              <a:t>вирощують</a:t>
            </a:r>
            <a:r>
              <a:rPr lang="ru-RU" sz="2000" dirty="0" smtClean="0"/>
              <a:t> як на </a:t>
            </a:r>
            <a:r>
              <a:rPr lang="ru-RU" sz="2000" dirty="0" err="1" smtClean="0"/>
              <a:t>плантаціях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господарствах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внутрішнього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кукурудзу</a:t>
            </a:r>
            <a:r>
              <a:rPr lang="ru-RU" sz="2000" dirty="0" smtClean="0"/>
              <a:t>, рис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хенекен</a:t>
            </a:r>
            <a:r>
              <a:rPr lang="ru-RU" sz="2000" dirty="0" smtClean="0"/>
              <a:t> (</a:t>
            </a:r>
            <a:r>
              <a:rPr lang="ru-RU" sz="2000" dirty="0" err="1" smtClean="0"/>
              <a:t>сізаль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458200" cy="1000133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Експорт та імпорт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4422"/>
            <a:ext cx="8458200" cy="271464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Експорт</a:t>
            </a:r>
            <a:r>
              <a:rPr lang="ru-RU" sz="2000" dirty="0" smtClean="0"/>
              <a:t> - 4,6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дол (у 2008) - </a:t>
            </a:r>
            <a:r>
              <a:rPr lang="ru-RU" sz="2000" dirty="0" err="1" smtClean="0"/>
              <a:t>офшорна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торгівля</a:t>
            </a:r>
            <a:r>
              <a:rPr lang="ru-RU" sz="2000" dirty="0" smtClean="0"/>
              <a:t>, </a:t>
            </a:r>
            <a:r>
              <a:rPr lang="ru-RU" sz="2000" dirty="0" err="1" smtClean="0"/>
              <a:t>кава</a:t>
            </a:r>
            <a:r>
              <a:rPr lang="ru-RU" sz="2000" dirty="0" smtClean="0"/>
              <a:t>, </a:t>
            </a:r>
            <a:r>
              <a:rPr lang="ru-RU" sz="2000" dirty="0" err="1" smtClean="0"/>
              <a:t>цукор</a:t>
            </a:r>
            <a:r>
              <a:rPr lang="ru-RU" sz="2000" dirty="0" smtClean="0"/>
              <a:t>, текстиль, золото, спирт. </a:t>
            </a:r>
          </a:p>
          <a:p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покупці</a:t>
            </a:r>
            <a:r>
              <a:rPr lang="ru-RU" sz="2000" dirty="0" smtClean="0"/>
              <a:t>: США 48,1%, Гватемала 13,6%, Гондурас 13%, </a:t>
            </a:r>
            <a:r>
              <a:rPr lang="ru-RU" sz="2000" dirty="0" err="1" smtClean="0"/>
              <a:t>Нікарагуа</a:t>
            </a:r>
            <a:r>
              <a:rPr lang="ru-RU" sz="2000" dirty="0" smtClean="0"/>
              <a:t> 5,5%. </a:t>
            </a:r>
          </a:p>
          <a:p>
            <a:r>
              <a:rPr lang="ru-RU" sz="2000" dirty="0" smtClean="0"/>
              <a:t> </a:t>
            </a:r>
            <a:r>
              <a:rPr lang="ru-RU" sz="2000" b="1" dirty="0" err="1" smtClean="0"/>
              <a:t>Імпорт</a:t>
            </a:r>
            <a:r>
              <a:rPr lang="ru-RU" sz="2000" dirty="0" smtClean="0"/>
              <a:t> - 9,0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дол (у 2008) - 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споживчі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промислові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паливо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продовольство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, </a:t>
            </a:r>
            <a:r>
              <a:rPr lang="ru-RU" sz="2000" dirty="0" err="1" smtClean="0"/>
              <a:t>електрика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постачальники</a:t>
            </a:r>
            <a:r>
              <a:rPr lang="ru-RU" sz="2000" dirty="0" smtClean="0"/>
              <a:t>: США 35,4%, Мексика 9,2%, Гватемала 8,7%, Китай 5,1%.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2643206" cy="23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25003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28726" y="214290"/>
            <a:ext cx="8458200" cy="128588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            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Туризм</a:t>
            </a:r>
            <a:endParaRPr lang="ru-RU" sz="5400" i="1" dirty="0">
              <a:solidFill>
                <a:srgbClr val="312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00174"/>
            <a:ext cx="8458200" cy="114300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Сьогодні</a:t>
            </a:r>
            <a:r>
              <a:rPr lang="ru-RU" sz="2000" dirty="0" smtClean="0"/>
              <a:t> Сальвадор -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найвідвідуваніших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приголомшливу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архітектуру</a:t>
            </a:r>
            <a:r>
              <a:rPr lang="ru-RU" sz="2000" dirty="0" smtClean="0"/>
              <a:t>, </a:t>
            </a:r>
            <a:r>
              <a:rPr lang="ru-RU" sz="2000" dirty="0" err="1" smtClean="0"/>
              <a:t>унікальний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релігійний</a:t>
            </a:r>
            <a:r>
              <a:rPr lang="ru-RU" sz="2000" dirty="0" smtClean="0"/>
              <a:t> дух та </a:t>
            </a:r>
            <a:r>
              <a:rPr lang="ru-RU" sz="2000" dirty="0" err="1" smtClean="0"/>
              <a:t>загадкову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чарівність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Documents and Settings\Администратор.TOPHITS-1F1EA4D\Рабочий стол\сан-сальвадор\ьроллл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125784" cy="2357454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.TOPHITS-1F1EA4D\Рабочий стол\сан-сальвадор\илшолдд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3357586" cy="230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-24"/>
            <a:ext cx="4619628" cy="54292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Сальвадор </a:t>
            </a:r>
            <a:r>
              <a:rPr lang="ru-RU" sz="2000" dirty="0" err="1" smtClean="0"/>
              <a:t>багатий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історичні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архітектурні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пам'ятки</a:t>
            </a:r>
            <a:r>
              <a:rPr lang="ru-RU" sz="2000" dirty="0" smtClean="0"/>
              <a:t>. </a:t>
            </a:r>
            <a:r>
              <a:rPr lang="ru-RU" sz="2000" dirty="0" err="1" smtClean="0"/>
              <a:t>Цікаво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побувати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Пелоурінью</a:t>
            </a:r>
            <a:r>
              <a:rPr lang="ru-RU" sz="2000" dirty="0" smtClean="0"/>
              <a:t> (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перекладі</a:t>
            </a:r>
            <a:r>
              <a:rPr lang="ru-RU" sz="2000" dirty="0" smtClean="0"/>
              <a:t> – «</a:t>
            </a:r>
            <a:r>
              <a:rPr lang="ru-RU" sz="2000" dirty="0" err="1" smtClean="0"/>
              <a:t>ганебний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стовп</a:t>
            </a:r>
            <a:r>
              <a:rPr lang="ru-RU" sz="2000" dirty="0" smtClean="0"/>
              <a:t>»)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історичному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1985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всесвітньої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спадщини</a:t>
            </a:r>
            <a:r>
              <a:rPr lang="ru-RU" sz="2000" dirty="0" smtClean="0"/>
              <a:t> ЮНЕСКО.</a:t>
            </a:r>
          </a:p>
          <a:p>
            <a:r>
              <a:rPr lang="ru-RU" sz="2000" dirty="0" smtClean="0"/>
              <a:t>Тут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помилуватися</a:t>
            </a:r>
            <a:r>
              <a:rPr lang="ru-RU" sz="2000" dirty="0" smtClean="0"/>
              <a:t> роботами </a:t>
            </a:r>
            <a:r>
              <a:rPr lang="ru-RU" sz="2000" dirty="0" err="1" smtClean="0"/>
              <a:t>місцевих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насолодитися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вишуканою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їжею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затишних</a:t>
            </a:r>
            <a:r>
              <a:rPr lang="ru-RU" sz="2000" dirty="0" smtClean="0"/>
              <a:t> ресторанчиках, </a:t>
            </a:r>
            <a:r>
              <a:rPr lang="ru-RU" sz="2000" dirty="0" err="1" smtClean="0"/>
              <a:t>придбати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подарунки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сувенірних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крамничках</a:t>
            </a:r>
            <a:r>
              <a:rPr lang="ru-RU" sz="2000" dirty="0" smtClean="0"/>
              <a:t> та у </a:t>
            </a:r>
            <a:r>
              <a:rPr lang="ru-RU" sz="2000" dirty="0" err="1" smtClean="0"/>
              <a:t>церкві</a:t>
            </a:r>
            <a:r>
              <a:rPr lang="ru-RU" sz="2000" dirty="0" smtClean="0"/>
              <a:t> </a:t>
            </a:r>
            <a:r>
              <a:rPr lang="en-US" sz="2000" dirty="0" err="1" smtClean="0"/>
              <a:t>Nossa</a:t>
            </a:r>
            <a:r>
              <a:rPr lang="en-US" sz="2000" dirty="0" smtClean="0"/>
              <a:t> </a:t>
            </a:r>
            <a:r>
              <a:rPr lang="en-US" sz="2000" dirty="0" err="1" smtClean="0"/>
              <a:t>Senhora</a:t>
            </a:r>
            <a:r>
              <a:rPr lang="en-US" sz="2000" dirty="0" smtClean="0"/>
              <a:t> do Rosario dos </a:t>
            </a:r>
            <a:r>
              <a:rPr lang="en-US" sz="2000" dirty="0" err="1" smtClean="0"/>
              <a:t>Pretos</a:t>
            </a:r>
            <a:r>
              <a:rPr lang="en-US" sz="2000" dirty="0" smtClean="0"/>
              <a:t>, </a:t>
            </a:r>
            <a:r>
              <a:rPr lang="ru-RU" sz="2000" dirty="0" err="1" smtClean="0"/>
              <a:t>побудованій</a:t>
            </a:r>
            <a:r>
              <a:rPr lang="ru-RU" sz="2000" dirty="0" smtClean="0"/>
              <a:t> рабами </a:t>
            </a:r>
            <a:r>
              <a:rPr lang="ru-RU" sz="2000" dirty="0" err="1" smtClean="0"/>
              <a:t>ще</a:t>
            </a:r>
            <a:r>
              <a:rPr lang="ru-RU" sz="2000" dirty="0" smtClean="0"/>
              <a:t> у 18 </a:t>
            </a:r>
            <a:r>
              <a:rPr lang="ru-RU" sz="2000" dirty="0" err="1" smtClean="0"/>
              <a:t>столітті</a:t>
            </a:r>
            <a:r>
              <a:rPr lang="ru-RU" sz="2000" dirty="0" smtClean="0"/>
              <a:t>.</a:t>
            </a:r>
          </a:p>
        </p:txBody>
      </p:sp>
      <p:pic>
        <p:nvPicPr>
          <p:cNvPr id="7170" name="Picture 2" descr="C:\Documents and Settings\Администратор.TOPHITS-1F1EA4D\Рабочий стол\сан-сальвадор\ононг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3286147" cy="2286016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.TOPHITS-1F1EA4D\Рабочий стол\сан-сальвадор\прен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00108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TOPHITS-1F1EA4D\Рабочий стол\сан-сальвадор\ргрг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5"/>
            <a:ext cx="3071834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TOPHITS-1F1EA4D\Рабочий стол\сан-сальвадор\рпрнгндщ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357586" cy="29289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0"/>
            <a:ext cx="2357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Прапор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714356"/>
            <a:ext cx="2643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  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3"/>
            <a:ext cx="8458200" cy="1071569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культура</a:t>
            </a:r>
            <a:endParaRPr lang="ru-RU" sz="6000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5143536" cy="2928958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широких </a:t>
            </a:r>
            <a:r>
              <a:rPr lang="ru-RU" sz="2000" dirty="0" err="1" smtClean="0"/>
              <a:t>масах</a:t>
            </a:r>
            <a:r>
              <a:rPr lang="ru-RU" sz="2000" dirty="0" smtClean="0"/>
              <a:t> </a:t>
            </a:r>
            <a:r>
              <a:rPr lang="ru-RU" sz="2000" dirty="0" err="1" smtClean="0"/>
              <a:t>сальвадорського</a:t>
            </a:r>
            <a:r>
              <a:rPr lang="ru-RU" sz="2000" dirty="0" smtClean="0"/>
              <a:t> народу </a:t>
            </a:r>
            <a:r>
              <a:rPr lang="ru-RU" sz="2000" dirty="0" err="1" smtClean="0"/>
              <a:t>розвинене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. </a:t>
            </a: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називаються</a:t>
            </a:r>
            <a:r>
              <a:rPr lang="ru-RU" sz="2000" dirty="0" smtClean="0"/>
              <a:t> бай-лес,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серейтас</a:t>
            </a:r>
            <a:r>
              <a:rPr lang="ru-RU" sz="2000" dirty="0" smtClean="0"/>
              <a:t>. У </a:t>
            </a:r>
            <a:r>
              <a:rPr lang="ru-RU" sz="2000" dirty="0" err="1" smtClean="0"/>
              <a:t>середніх</a:t>
            </a:r>
            <a:r>
              <a:rPr lang="ru-RU" sz="2000" dirty="0" smtClean="0"/>
              <a:t> школах </a:t>
            </a:r>
            <a:r>
              <a:rPr lang="ru-RU" sz="2000" dirty="0" err="1" smtClean="0"/>
              <a:t>існують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дитячі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театри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учні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вистави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 «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весілля</a:t>
            </a:r>
            <a:r>
              <a:rPr lang="ru-RU" sz="2000" dirty="0" smtClean="0"/>
              <a:t>»),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</a:t>
            </a:r>
            <a:r>
              <a:rPr lang="ru-RU" sz="2000" dirty="0" smtClean="0"/>
              <a:t>. Таким чином, практично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школярів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тій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танцювальною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народу. З </a:t>
            </a:r>
            <a:r>
              <a:rPr lang="ru-RU" sz="2000" dirty="0" err="1" smtClean="0"/>
              <a:t>музичних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гітари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марімба</a:t>
            </a:r>
            <a:r>
              <a:rPr lang="ru-RU" sz="2000" dirty="0" smtClean="0"/>
              <a:t> (</a:t>
            </a:r>
            <a:r>
              <a:rPr lang="ru-RU" sz="2000" dirty="0" err="1" smtClean="0"/>
              <a:t>рід</a:t>
            </a:r>
            <a:r>
              <a:rPr lang="ru-RU" sz="2000" dirty="0" smtClean="0"/>
              <a:t> ксилофона). </a:t>
            </a:r>
            <a:r>
              <a:rPr lang="ru-RU" sz="2000" dirty="0" err="1" smtClean="0"/>
              <a:t>Індійські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уеуетл</a:t>
            </a:r>
            <a:r>
              <a:rPr lang="ru-RU" sz="2000" dirty="0" smtClean="0"/>
              <a:t>', </a:t>
            </a:r>
            <a:r>
              <a:rPr lang="ru-RU" sz="2000" dirty="0" err="1" smtClean="0"/>
              <a:t>тестонааустле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ударні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флейт, </a:t>
            </a:r>
            <a:r>
              <a:rPr lang="ru-RU" sz="2000" dirty="0" err="1" smtClean="0"/>
              <a:t>барабани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дерева та </a:t>
            </a:r>
            <a:r>
              <a:rPr lang="ru-RU" sz="2000" dirty="0" err="1" smtClean="0"/>
              <a:t>черепашачих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панцирів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карамбе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гуарамбамбу</a:t>
            </a:r>
            <a:r>
              <a:rPr lang="ru-RU" sz="2000" dirty="0" smtClean="0"/>
              <a:t> - </a:t>
            </a:r>
            <a:r>
              <a:rPr lang="ru-RU" sz="2000" dirty="0" err="1" smtClean="0"/>
              <a:t>порожній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гарбуз</a:t>
            </a:r>
            <a:r>
              <a:rPr lang="ru-RU" sz="2000" dirty="0" smtClean="0"/>
              <a:t> 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242886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використані  ресурси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http://uk.wikipedia.org/wiki/%D0%93%D0%BE%D0%BB%D0%BE%D0%B2%D0%BD%D0%B0_%D1%81%D1%82%D0%BE%D1%80%D1%96%D0%BD%D0%BA%D0%B0</a:t>
            </a:r>
            <a:endParaRPr lang="uk-UA" dirty="0" smtClean="0"/>
          </a:p>
          <a:p>
            <a:r>
              <a:rPr lang="en-US" dirty="0" smtClean="0"/>
              <a:t>http://uk.db-city.com/%D0%A1%D0%B0%D0%BB%D1%8C%D0%B2%D0%B0%D0%B4%D0%BE%D1%80--San-Salvador--%D0%A1%D0%B0%D0%BD-%D0%A1%D0%B0%D0%BB%D1%8C%D0%B2%D0%B0%D0%B4%D0%BE%D1%80</a:t>
            </a:r>
            <a:endParaRPr lang="uk-UA" dirty="0" smtClean="0"/>
          </a:p>
          <a:p>
            <a:r>
              <a:rPr lang="en-US" dirty="0" smtClean="0"/>
              <a:t>http://www.geograf.com.ua/salvador-profile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928693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Державний прапор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4422"/>
            <a:ext cx="8458200" cy="2428892"/>
          </a:xfrm>
        </p:spPr>
        <p:txBody>
          <a:bodyPr/>
          <a:lstStyle/>
          <a:p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прямокутне</a:t>
            </a:r>
            <a:r>
              <a:rPr lang="ru-RU" dirty="0" smtClean="0"/>
              <a:t> полотнище </a:t>
            </a:r>
            <a:r>
              <a:rPr lang="ru-RU" dirty="0" err="1" smtClean="0"/>
              <a:t>поділене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горизонтальними</a:t>
            </a:r>
            <a:r>
              <a:rPr lang="ru-RU" dirty="0" smtClean="0"/>
              <a:t> </a:t>
            </a:r>
            <a:r>
              <a:rPr lang="ru-RU" dirty="0" err="1" smtClean="0"/>
              <a:t>смугами</a:t>
            </a:r>
            <a:r>
              <a:rPr lang="ru-RU" dirty="0" smtClean="0"/>
              <a:t> на три </a:t>
            </a:r>
            <a:r>
              <a:rPr lang="ru-RU" dirty="0" err="1" smtClean="0"/>
              <a:t>частини</a:t>
            </a:r>
            <a:r>
              <a:rPr lang="ru-RU" dirty="0" smtClean="0"/>
              <a:t>. По краям прапору </a:t>
            </a:r>
            <a:r>
              <a:rPr lang="ru-RU" dirty="0" err="1" smtClean="0"/>
              <a:t>смуги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а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</a:t>
            </a:r>
            <a:r>
              <a:rPr lang="ru-RU" dirty="0" err="1" smtClean="0"/>
              <a:t>смуга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У </a:t>
            </a:r>
            <a:r>
              <a:rPr lang="ru-RU" dirty="0" err="1" smtClean="0"/>
              <a:t>центрі</a:t>
            </a:r>
            <a:r>
              <a:rPr lang="ru-RU" dirty="0" smtClean="0"/>
              <a:t> прапору </a:t>
            </a:r>
            <a:r>
              <a:rPr lang="ru-RU" dirty="0" err="1" smtClean="0"/>
              <a:t>розташований</a:t>
            </a:r>
            <a:r>
              <a:rPr lang="ru-RU" dirty="0" smtClean="0"/>
              <a:t> герб Сальвадору.  Прапор </a:t>
            </a:r>
            <a:r>
              <a:rPr lang="ru-RU" dirty="0" err="1" smtClean="0"/>
              <a:t>затверджено</a:t>
            </a:r>
            <a:r>
              <a:rPr lang="ru-RU" dirty="0" smtClean="0"/>
              <a:t> 17 </a:t>
            </a:r>
            <a:r>
              <a:rPr lang="ru-RU" dirty="0" err="1" smtClean="0"/>
              <a:t>травня</a:t>
            </a:r>
            <a:r>
              <a:rPr lang="ru-RU" dirty="0" smtClean="0"/>
              <a:t> 1912 року.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3786190"/>
            <a:ext cx="52864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518" y="71414"/>
            <a:ext cx="8458200" cy="1428760"/>
          </a:xfrm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Державний герб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4762504" cy="450059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15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1912 р. Центр герба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трикутника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вулканів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символізують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держав-членів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Об'єднаних</a:t>
            </a:r>
            <a:r>
              <a:rPr lang="ru-RU" sz="2000" dirty="0" smtClean="0"/>
              <a:t> Областей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Америки. Над  вулканами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Фрігийський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ковпак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палиці</a:t>
            </a:r>
            <a:r>
              <a:rPr lang="ru-RU" sz="2000" dirty="0" smtClean="0"/>
              <a:t> перед золотим </a:t>
            </a:r>
            <a:r>
              <a:rPr lang="ru-RU" sz="2000" dirty="0" err="1" smtClean="0"/>
              <a:t>сонцем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датою 15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1821 - день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Сальвадору. </a:t>
            </a:r>
            <a:r>
              <a:rPr lang="ru-RU" sz="2000" dirty="0" err="1" smtClean="0"/>
              <a:t>Позаду</a:t>
            </a:r>
            <a:r>
              <a:rPr lang="ru-RU" sz="2000" dirty="0" smtClean="0"/>
              <a:t> герба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прапорів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прапори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Америки. На </a:t>
            </a:r>
            <a:r>
              <a:rPr lang="ru-RU" sz="2000" dirty="0" err="1" smtClean="0"/>
              <a:t>гербі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сувій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девізом</a:t>
            </a:r>
            <a:r>
              <a:rPr lang="ru-RU" sz="2000" dirty="0" smtClean="0"/>
              <a:t> Сальвадору: </a:t>
            </a:r>
            <a:r>
              <a:rPr lang="en-US" sz="2000" dirty="0" smtClean="0"/>
              <a:t>Dios, Unión, Libertad («</a:t>
            </a:r>
            <a:r>
              <a:rPr lang="ru-RU" sz="2000" dirty="0" smtClean="0"/>
              <a:t>Бог, Союз, Свобода»). Все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оточено </a:t>
            </a:r>
            <a:r>
              <a:rPr lang="ru-RU" sz="2000" dirty="0" err="1" smtClean="0"/>
              <a:t>гірляндою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лавра, яка </a:t>
            </a:r>
            <a:r>
              <a:rPr lang="ru-RU" sz="2000" dirty="0" err="1" smtClean="0"/>
              <a:t>зв'язана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прапором. </a:t>
            </a:r>
            <a:r>
              <a:rPr lang="ru-RU" sz="2000" dirty="0" err="1" smtClean="0"/>
              <a:t>Гірлянда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розділена</a:t>
            </a:r>
            <a:r>
              <a:rPr lang="ru-RU" sz="2000" dirty="0" smtClean="0"/>
              <a:t> на 14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символізують</a:t>
            </a:r>
            <a:r>
              <a:rPr lang="ru-RU" sz="2000" dirty="0" smtClean="0"/>
              <a:t> 14 </a:t>
            </a:r>
            <a:r>
              <a:rPr lang="ru-RU" sz="2000" dirty="0" err="1" smtClean="0"/>
              <a:t>департаментів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2"/>
            <a:ext cx="8458200" cy="1357322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Державний устрій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00174"/>
            <a:ext cx="8458200" cy="221457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Сальвадор  - 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.  </a:t>
            </a:r>
            <a:r>
              <a:rPr lang="ru-RU" sz="2000" dirty="0" err="1" smtClean="0"/>
              <a:t>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конституція</a:t>
            </a:r>
            <a:r>
              <a:rPr lang="ru-RU" sz="2000" dirty="0" smtClean="0"/>
              <a:t> 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 </a:t>
            </a:r>
            <a:r>
              <a:rPr lang="ru-RU" sz="2000" dirty="0" err="1" smtClean="0"/>
              <a:t>грудня</a:t>
            </a:r>
            <a:r>
              <a:rPr lang="ru-RU" sz="2000" dirty="0" smtClean="0"/>
              <a:t> 1983 р.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наступними</a:t>
            </a:r>
            <a:r>
              <a:rPr lang="ru-RU" sz="2000" dirty="0" smtClean="0"/>
              <a:t>  поправками.</a:t>
            </a:r>
          </a:p>
          <a:p>
            <a:r>
              <a:rPr lang="ru-RU" sz="2000" dirty="0" smtClean="0"/>
              <a:t>Глава 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 - президент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, 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</a:t>
            </a:r>
            <a:r>
              <a:rPr lang="ru-RU" sz="2000" dirty="0" smtClean="0"/>
              <a:t> прямим  </a:t>
            </a:r>
            <a:r>
              <a:rPr lang="ru-RU" sz="2000" dirty="0" err="1" smtClean="0"/>
              <a:t>голосуванням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терміном</a:t>
            </a:r>
            <a:r>
              <a:rPr lang="ru-RU" sz="2000" dirty="0" smtClean="0"/>
              <a:t> на 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без права </a:t>
            </a:r>
            <a:r>
              <a:rPr lang="ru-RU" sz="2000" dirty="0" err="1" smtClean="0"/>
              <a:t>переобрання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наступний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 пост президента не </a:t>
            </a:r>
            <a:r>
              <a:rPr lang="ru-RU" sz="2000" dirty="0" err="1" smtClean="0"/>
              <a:t>одержить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абсолютної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голосів</a:t>
            </a:r>
            <a:r>
              <a:rPr lang="ru-RU" sz="2000" dirty="0" smtClean="0"/>
              <a:t>, то проводиться </a:t>
            </a:r>
            <a:r>
              <a:rPr lang="ru-RU" sz="2000" dirty="0" err="1" smtClean="0"/>
              <a:t>другий</a:t>
            </a:r>
            <a:r>
              <a:rPr lang="ru-RU" sz="2000" dirty="0" smtClean="0"/>
              <a:t> тур </a:t>
            </a:r>
            <a:r>
              <a:rPr lang="ru-RU" sz="2000" dirty="0" err="1" smtClean="0"/>
              <a:t>голосування</a:t>
            </a:r>
            <a:r>
              <a:rPr lang="ru-RU" sz="2000" dirty="0" smtClean="0"/>
              <a:t>. В другому </a:t>
            </a:r>
            <a:r>
              <a:rPr lang="ru-RU" sz="2000" dirty="0" err="1" smtClean="0"/>
              <a:t>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переможець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 простою </a:t>
            </a:r>
            <a:r>
              <a:rPr lang="ru-RU" sz="2000" dirty="0" err="1" smtClean="0"/>
              <a:t>більшістю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9"/>
            <a:ext cx="8458200" cy="1214446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Територіальний поділ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624918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Сальвадор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14 </a:t>
            </a:r>
            <a:r>
              <a:rPr lang="ru-RU" dirty="0" err="1" smtClean="0"/>
              <a:t>департаментів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262 </a:t>
            </a:r>
            <a:r>
              <a:rPr lang="ru-RU" dirty="0" err="1" smtClean="0"/>
              <a:t>муніципалітети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dirty="0" err="1" smtClean="0"/>
              <a:t>Департаменти</a:t>
            </a:r>
            <a:r>
              <a:rPr lang="ru-RU" dirty="0" smtClean="0"/>
              <a:t> Сальвадору:</a:t>
            </a:r>
          </a:p>
          <a:p>
            <a:r>
              <a:rPr lang="uk-UA" dirty="0" smtClean="0"/>
              <a:t>1. </a:t>
            </a:r>
            <a:r>
              <a:rPr lang="uk-UA" dirty="0" err="1" smtClean="0"/>
              <a:t>Ауачапан</a:t>
            </a:r>
            <a:r>
              <a:rPr lang="uk-UA" dirty="0" smtClean="0"/>
              <a:t>         8. </a:t>
            </a:r>
            <a:r>
              <a:rPr lang="uk-UA" dirty="0" err="1" smtClean="0"/>
              <a:t>Моразан</a:t>
            </a:r>
            <a:endParaRPr lang="uk-UA" dirty="0" smtClean="0"/>
          </a:p>
          <a:p>
            <a:r>
              <a:rPr lang="uk-UA" dirty="0" smtClean="0"/>
              <a:t>2. </a:t>
            </a:r>
            <a:r>
              <a:rPr lang="uk-UA" dirty="0" err="1" smtClean="0"/>
              <a:t>Кабаньас</a:t>
            </a:r>
            <a:r>
              <a:rPr lang="uk-UA" dirty="0" smtClean="0"/>
              <a:t>         9. </a:t>
            </a:r>
            <a:r>
              <a:rPr lang="uk-UA" dirty="0" err="1" smtClean="0"/>
              <a:t>Сан-Міґел</a:t>
            </a:r>
            <a:endParaRPr lang="uk-UA" dirty="0" smtClean="0"/>
          </a:p>
          <a:p>
            <a:r>
              <a:rPr lang="uk-UA" dirty="0" smtClean="0"/>
              <a:t>3. </a:t>
            </a:r>
            <a:r>
              <a:rPr lang="uk-UA" dirty="0" err="1" smtClean="0"/>
              <a:t>Чалатенанґо</a:t>
            </a:r>
            <a:r>
              <a:rPr lang="uk-UA" dirty="0" smtClean="0"/>
              <a:t>   10. Сан-Сальвадор</a:t>
            </a:r>
          </a:p>
          <a:p>
            <a:r>
              <a:rPr lang="uk-UA" dirty="0" smtClean="0"/>
              <a:t>4. </a:t>
            </a:r>
            <a:r>
              <a:rPr lang="uk-UA" dirty="0" err="1" smtClean="0"/>
              <a:t>Кускатлан</a:t>
            </a:r>
            <a:r>
              <a:rPr lang="uk-UA" dirty="0" smtClean="0"/>
              <a:t>        11. </a:t>
            </a:r>
            <a:r>
              <a:rPr lang="uk-UA" dirty="0" err="1" smtClean="0"/>
              <a:t>Сан-Вісенте</a:t>
            </a:r>
            <a:endParaRPr lang="uk-UA" dirty="0" smtClean="0"/>
          </a:p>
          <a:p>
            <a:r>
              <a:rPr lang="uk-UA" dirty="0" smtClean="0"/>
              <a:t>5. </a:t>
            </a:r>
            <a:r>
              <a:rPr lang="uk-UA" dirty="0" err="1" smtClean="0"/>
              <a:t>Ла-Лібертад</a:t>
            </a:r>
            <a:r>
              <a:rPr lang="uk-UA" dirty="0" smtClean="0"/>
              <a:t>     12. </a:t>
            </a:r>
            <a:r>
              <a:rPr lang="uk-UA" dirty="0" err="1" smtClean="0"/>
              <a:t>Санта-Ана</a:t>
            </a:r>
            <a:endParaRPr lang="uk-UA" dirty="0" smtClean="0"/>
          </a:p>
          <a:p>
            <a:r>
              <a:rPr lang="uk-UA" dirty="0" smtClean="0"/>
              <a:t>6. </a:t>
            </a:r>
            <a:r>
              <a:rPr lang="uk-UA" dirty="0" err="1" smtClean="0"/>
              <a:t>Ла-Паз</a:t>
            </a:r>
            <a:r>
              <a:rPr lang="uk-UA" dirty="0" smtClean="0"/>
              <a:t>              13. </a:t>
            </a:r>
            <a:r>
              <a:rPr lang="uk-UA" dirty="0" err="1" smtClean="0"/>
              <a:t>Сонсонате</a:t>
            </a:r>
            <a:endParaRPr lang="ru-RU" dirty="0" smtClean="0"/>
          </a:p>
          <a:p>
            <a:r>
              <a:rPr lang="uk-UA" dirty="0" smtClean="0"/>
              <a:t>7. </a:t>
            </a:r>
            <a:r>
              <a:rPr lang="uk-UA" dirty="0" err="1" smtClean="0"/>
              <a:t>Ла-Уніон</a:t>
            </a:r>
            <a:r>
              <a:rPr lang="uk-UA" dirty="0" smtClean="0"/>
              <a:t>           14. </a:t>
            </a:r>
            <a:r>
              <a:rPr lang="uk-UA" dirty="0" err="1" smtClean="0"/>
              <a:t>Усулутан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428604"/>
            <a:ext cx="5910274" cy="1071570"/>
          </a:xfrm>
        </p:spPr>
        <p:txBody>
          <a:bodyPr>
            <a:noAutofit/>
          </a:bodyPr>
          <a:lstStyle/>
          <a:p>
            <a:r>
              <a:rPr lang="uk-UA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ВАлюта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85794"/>
            <a:ext cx="8458200" cy="19288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 2001 грошовою </a:t>
            </a:r>
            <a:r>
              <a:rPr lang="ru-RU" sz="2000" dirty="0" err="1" smtClean="0"/>
              <a:t>одиницею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Сальвадорський</a:t>
            </a:r>
            <a:r>
              <a:rPr lang="ru-RU" sz="2000" dirty="0" smtClean="0"/>
              <a:t> колон,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валюти</a:t>
            </a:r>
            <a:r>
              <a:rPr lang="ru-RU" sz="2000" dirty="0" smtClean="0"/>
              <a:t> уряд Сальвадора </a:t>
            </a:r>
            <a:r>
              <a:rPr lang="ru-RU" sz="2000" dirty="0" err="1" smtClean="0"/>
              <a:t>відмовився</a:t>
            </a:r>
            <a:r>
              <a:rPr lang="ru-RU" sz="2000" dirty="0" smtClean="0"/>
              <a:t>. З 2001 по </a:t>
            </a:r>
            <a:r>
              <a:rPr lang="ru-RU" sz="2000" dirty="0" err="1" smtClean="0"/>
              <a:t>теперішній</a:t>
            </a:r>
            <a:r>
              <a:rPr lang="ru-RU" sz="2000" dirty="0" smtClean="0"/>
              <a:t> час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долар</a:t>
            </a:r>
            <a:r>
              <a:rPr lang="ru-RU" sz="2000" dirty="0" smtClean="0"/>
              <a:t> США. Колон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виведений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обігу</a:t>
            </a:r>
            <a:r>
              <a:rPr lang="ru-RU" sz="2000" dirty="0" smtClean="0"/>
              <a:t> в 2004.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3071834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929198"/>
            <a:ext cx="32147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636"/>
            <a:ext cx="31432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0"/>
            <a:ext cx="8458200" cy="1571636"/>
          </a:xfrm>
        </p:spPr>
        <p:txBody>
          <a:bodyPr>
            <a:normAutofit/>
          </a:bodyPr>
          <a:lstStyle/>
          <a:p>
            <a:r>
              <a:rPr lang="uk-UA" dirty="0" smtClean="0"/>
              <a:t>       </a:t>
            </a:r>
            <a:r>
              <a:rPr lang="uk-UA" b="1" i="1" dirty="0" smtClean="0"/>
              <a:t>Загальні відомості про країну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24918" cy="328614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Столиця : </a:t>
            </a:r>
            <a:r>
              <a:rPr lang="uk-UA" dirty="0" smtClean="0"/>
              <a:t>Сан Сальвадор</a:t>
            </a:r>
          </a:p>
          <a:p>
            <a:r>
              <a:rPr lang="uk-UA" b="1" dirty="0" smtClean="0"/>
              <a:t>Населення :  </a:t>
            </a:r>
            <a:r>
              <a:rPr lang="uk-UA" dirty="0" smtClean="0"/>
              <a:t>6 822 378 (97)</a:t>
            </a:r>
          </a:p>
          <a:p>
            <a:r>
              <a:rPr lang="uk-UA" b="1" dirty="0" smtClean="0"/>
              <a:t>Площа : </a:t>
            </a:r>
            <a:r>
              <a:rPr lang="uk-UA" dirty="0" smtClean="0"/>
              <a:t>21 040 </a:t>
            </a:r>
            <a:r>
              <a:rPr lang="uk-UA" dirty="0" err="1" smtClean="0"/>
              <a:t>км²</a:t>
            </a:r>
            <a:r>
              <a:rPr lang="uk-UA" dirty="0" smtClean="0"/>
              <a:t> (152)</a:t>
            </a:r>
          </a:p>
          <a:p>
            <a:r>
              <a:rPr lang="uk-UA" b="1" dirty="0" smtClean="0"/>
              <a:t>Географічне положення : </a:t>
            </a:r>
            <a:r>
              <a:rPr lang="uk-UA" dirty="0" smtClean="0"/>
              <a:t>межує на півночі і сході з Гондурасом, на північному-заході з Гватемалою, на півдні і південному заході омивається Тихим океаном</a:t>
            </a:r>
            <a:endParaRPr lang="uk-UA" b="1" dirty="0" smtClean="0"/>
          </a:p>
          <a:p>
            <a:r>
              <a:rPr lang="uk-UA" b="1" dirty="0" smtClean="0"/>
              <a:t>Рельєф : </a:t>
            </a:r>
            <a:r>
              <a:rPr lang="ru-RU" dirty="0" err="1" smtClean="0"/>
              <a:t>вузька</a:t>
            </a:r>
            <a:r>
              <a:rPr lang="ru-RU" dirty="0" smtClean="0"/>
              <a:t>, </a:t>
            </a:r>
            <a:r>
              <a:rPr lang="ru-RU" dirty="0" err="1" smtClean="0"/>
              <a:t>прибережна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центральним</a:t>
            </a:r>
            <a:r>
              <a:rPr lang="ru-RU" dirty="0" smtClean="0"/>
              <a:t> плато </a:t>
            </a:r>
            <a:r>
              <a:rPr lang="ru-RU" dirty="0" err="1" smtClean="0"/>
              <a:t>піднімається</a:t>
            </a:r>
            <a:r>
              <a:rPr lang="ru-RU" dirty="0" smtClean="0"/>
              <a:t> до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 descr="C:\Documents and Settings\Администратор.TOPHITS-1F1EA4D\Рабочий стол\сан-сальвадор\прорн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256"/>
            <a:ext cx="2928958" cy="214314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TOPHITS-1F1EA4D\Рабочий стол\сан-сальвадор\Elsalvador_relief_map_19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928693"/>
          </a:xfrm>
        </p:spPr>
        <p:txBody>
          <a:bodyPr/>
          <a:lstStyle/>
          <a:p>
            <a:r>
              <a:rPr lang="uk-UA" dirty="0" smtClean="0"/>
              <a:t>      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Географічне положення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3690934" cy="464347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Сальвадор </a:t>
            </a:r>
            <a:r>
              <a:rPr lang="ru-RU" sz="2000" dirty="0" err="1" smtClean="0"/>
              <a:t>нерідко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"</a:t>
            </a:r>
            <a:r>
              <a:rPr lang="ru-RU" sz="2000" dirty="0" err="1" smtClean="0"/>
              <a:t>краєм</a:t>
            </a:r>
            <a:r>
              <a:rPr lang="ru-RU" sz="2000" dirty="0" smtClean="0"/>
              <a:t> озер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вулканів</a:t>
            </a:r>
            <a:r>
              <a:rPr lang="ru-RU" sz="2000" dirty="0" smtClean="0"/>
              <a:t> ". </a:t>
            </a: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вулканічне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нагір'я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висотою</a:t>
            </a:r>
            <a:r>
              <a:rPr lang="ru-RU" sz="2000" dirty="0" smtClean="0"/>
              <a:t> 600-700 м над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моря. Над </a:t>
            </a:r>
            <a:r>
              <a:rPr lang="ru-RU" sz="2000" dirty="0" err="1" smtClean="0"/>
              <a:t>нагір'ям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здіймаються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паралельні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ланцюги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вулканів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Гірський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круто </a:t>
            </a:r>
            <a:r>
              <a:rPr lang="ru-RU" sz="2000" dirty="0" err="1" smtClean="0"/>
              <a:t>обривається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простягнулася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вздовж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тихоокеанського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низовини</a:t>
            </a:r>
            <a:r>
              <a:rPr lang="ru-RU" sz="2000" dirty="0" smtClean="0"/>
              <a:t> шириною 10-30 км. На </a:t>
            </a:r>
            <a:r>
              <a:rPr lang="ru-RU" sz="2000" dirty="0" err="1" smtClean="0"/>
              <a:t>північ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нагір'я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паралельно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узбережжю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глибока</a:t>
            </a:r>
            <a:r>
              <a:rPr lang="ru-RU" sz="2000" dirty="0" smtClean="0"/>
              <a:t> (350-450 м) </a:t>
            </a:r>
            <a:r>
              <a:rPr lang="ru-RU" sz="2000" dirty="0" err="1" smtClean="0"/>
              <a:t>тектонічна</a:t>
            </a:r>
            <a:r>
              <a:rPr lang="ru-RU" sz="2000" dirty="0" smtClean="0"/>
              <a:t> западина – долина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Лемп</a:t>
            </a:r>
            <a:r>
              <a:rPr lang="ru-RU" sz="2000" dirty="0" smtClean="0"/>
              <a:t>.</a:t>
            </a:r>
            <a:endParaRPr lang="ru-RU" sz="3200" dirty="0" smtClean="0"/>
          </a:p>
          <a:p>
            <a:endParaRPr lang="ru-RU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7863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1238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САЛЬВАДОР   </vt:lpstr>
      <vt:lpstr>Слайд 2</vt:lpstr>
      <vt:lpstr>       Державний прапор</vt:lpstr>
      <vt:lpstr>                Державний герб</vt:lpstr>
      <vt:lpstr>       Державний устрій</vt:lpstr>
      <vt:lpstr>         Територіальний поділ</vt:lpstr>
      <vt:lpstr>ВАлюта</vt:lpstr>
      <vt:lpstr>       Загальні відомості про країну </vt:lpstr>
      <vt:lpstr>       Географічне положення</vt:lpstr>
      <vt:lpstr>         населення</vt:lpstr>
      <vt:lpstr>Слайд 11</vt:lpstr>
      <vt:lpstr>         сан сальвадор</vt:lpstr>
      <vt:lpstr>              Віросповідання</vt:lpstr>
      <vt:lpstr> мова</vt:lpstr>
      <vt:lpstr>             Економіка</vt:lpstr>
      <vt:lpstr>           сільське  господарство</vt:lpstr>
      <vt:lpstr>Експорт та імпорт</vt:lpstr>
      <vt:lpstr>             Туризм</vt:lpstr>
      <vt:lpstr>Слайд 19</vt:lpstr>
      <vt:lpstr>культура</vt:lpstr>
      <vt:lpstr>використані  ресурси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  </dc:title>
  <dc:creator>Администратор</dc:creator>
  <cp:lastModifiedBy>1</cp:lastModifiedBy>
  <cp:revision>28</cp:revision>
  <dcterms:created xsi:type="dcterms:W3CDTF">2013-04-29T15:26:22Z</dcterms:created>
  <dcterms:modified xsi:type="dcterms:W3CDTF">2015-02-18T09:38:20Z</dcterms:modified>
</cp:coreProperties>
</file>