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7" r:id="rId18"/>
    <p:sldId id="278" r:id="rId19"/>
    <p:sldId id="279" r:id="rId20"/>
    <p:sldId id="272" r:id="rId21"/>
    <p:sldId id="280" r:id="rId22"/>
    <p:sldId id="273" r:id="rId23"/>
    <p:sldId id="274" r:id="rId24"/>
    <p:sldId id="276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6293B-BBBA-4A08-A82E-CFEB4692E6FA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CFAA-562E-4708-8559-26C5F2A0D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8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7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676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F847E1C-5FE8-40CB-8E9E-8B9A838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404664"/>
            <a:ext cx="6768752" cy="2448272"/>
          </a:xfrm>
        </p:spPr>
        <p:txBody>
          <a:bodyPr>
            <a:normAutofit fontScale="90000"/>
          </a:bodyPr>
          <a:lstStyle/>
          <a:p>
            <a:r>
              <a:rPr lang="uk-UA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4900" b="1" i="1" dirty="0" smtClean="0">
                <a:solidFill>
                  <a:schemeClr val="bg2">
                    <a:lumMod val="10000"/>
                  </a:schemeClr>
                </a:solidFill>
              </a:rPr>
              <a:t>Картографічні проекції та види спотворень. Класифікація карт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3429000"/>
            <a:ext cx="5760640" cy="309634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uk-UA" sz="4500" b="1" i="1" dirty="0" err="1" smtClean="0">
                <a:solidFill>
                  <a:schemeClr val="bg2">
                    <a:lumMod val="10000"/>
                  </a:schemeClr>
                </a:solidFill>
              </a:rPr>
              <a:t>Семенело</a:t>
            </a:r>
            <a:r>
              <a:rPr lang="uk-UA" sz="4500" b="1" i="1" dirty="0" smtClean="0">
                <a:solidFill>
                  <a:schemeClr val="bg2">
                    <a:lumMod val="10000"/>
                  </a:schemeClr>
                </a:solidFill>
              </a:rPr>
              <a:t> Ірина</a:t>
            </a:r>
            <a:r>
              <a:rPr lang="ru-RU" sz="45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Олексіївна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вчитель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та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економіки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вищої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категорії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Золотоніської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спеціалізованої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школи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№2</a:t>
            </a: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інформаційних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технологій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uk-UA" sz="2400" dirty="0"/>
              <a:t/>
            </a:r>
            <a:br>
              <a:rPr lang="uk-UA" sz="2400" dirty="0"/>
            </a:br>
            <a:endParaRPr lang="uk-U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835696" y="404664"/>
            <a:ext cx="7056784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b="1" i="1" u="sng" dirty="0"/>
              <a:t>Рівнокутні проекції</a:t>
            </a:r>
            <a:r>
              <a:rPr lang="uk-UA" sz="3600" b="1" i="1" dirty="0"/>
              <a:t> </a:t>
            </a:r>
            <a:endParaRPr lang="uk-UA" sz="3600" b="1" i="1" dirty="0" smtClean="0"/>
          </a:p>
          <a:p>
            <a:pPr marL="0" indent="0" algn="ctr">
              <a:buNone/>
            </a:pPr>
            <a:r>
              <a:rPr lang="uk-UA" sz="3600" b="1" dirty="0" smtClean="0"/>
              <a:t>зберігають </a:t>
            </a:r>
            <a:r>
              <a:rPr lang="uk-UA" sz="3600" b="1" dirty="0"/>
              <a:t>без спотворень кути і форми малих об'єктів, на місцевості, проте в них дуже деформуються довжини ліній і площі об'єктів (маршрути суден, літаків, які можуть фіксуватися приладами</a:t>
            </a:r>
            <a:r>
              <a:rPr lang="uk-UA" sz="3600" b="1" dirty="0" smtClean="0"/>
              <a:t>). </a:t>
            </a:r>
            <a:endParaRPr lang="uk-UA" sz="3600" b="1" dirty="0"/>
          </a:p>
          <a:p>
            <a:pPr algn="ctr"/>
            <a:endParaRPr lang="uk-U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60648"/>
            <a:ext cx="6768752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3600" b="1" i="1" u="sng" dirty="0"/>
              <a:t>Рівновеликі (</a:t>
            </a:r>
            <a:r>
              <a:rPr lang="uk-UA" sz="3600" b="1" i="1" u="sng" dirty="0" err="1"/>
              <a:t>рівноплощинні</a:t>
            </a:r>
            <a:r>
              <a:rPr lang="uk-UA" sz="3600" b="1" i="1" u="sng" dirty="0"/>
              <a:t>) проекції </a:t>
            </a:r>
            <a:endParaRPr lang="uk-UA" sz="3600" b="1" i="1" u="sng" dirty="0" smtClean="0"/>
          </a:p>
          <a:p>
            <a:pPr algn="ctr">
              <a:lnSpc>
                <a:spcPct val="90000"/>
              </a:lnSpc>
            </a:pPr>
            <a:endParaRPr lang="uk-UA" sz="3600" b="1" dirty="0" smtClean="0"/>
          </a:p>
          <a:p>
            <a:pPr algn="ctr">
              <a:lnSpc>
                <a:spcPct val="90000"/>
              </a:lnSpc>
            </a:pPr>
            <a:r>
              <a:rPr lang="uk-UA" sz="3600" b="1" dirty="0" smtClean="0"/>
              <a:t>не </a:t>
            </a:r>
            <a:r>
              <a:rPr lang="uk-UA" sz="3600" b="1" dirty="0"/>
              <a:t>спотворюють площ, але форми об'єктів і кути в них дуже спотворені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uk-UA" sz="3600" b="1" dirty="0"/>
              <a:t>   (</a:t>
            </a:r>
            <a:r>
              <a:rPr lang="ru-RU" sz="3600" b="1" dirty="0" err="1"/>
              <a:t>використовуються</a:t>
            </a:r>
            <a:r>
              <a:rPr lang="ru-RU" sz="3600" b="1" dirty="0"/>
              <a:t> для </a:t>
            </a:r>
            <a:r>
              <a:rPr lang="ru-RU" sz="3600" b="1" dirty="0" err="1"/>
              <a:t>створення</a:t>
            </a:r>
            <a:r>
              <a:rPr lang="ru-RU" sz="3600" b="1" dirty="0"/>
              <a:t> карт </a:t>
            </a:r>
            <a:r>
              <a:rPr lang="ru-RU" sz="3600" b="1" dirty="0" err="1"/>
              <a:t>земельних</a:t>
            </a:r>
            <a:r>
              <a:rPr lang="ru-RU" sz="3600" b="1" dirty="0"/>
              <a:t> </a:t>
            </a:r>
            <a:r>
              <a:rPr lang="ru-RU" sz="3600" b="1" dirty="0" err="1"/>
              <a:t>угідь</a:t>
            </a:r>
            <a:r>
              <a:rPr lang="ru-RU" sz="3600" b="1" dirty="0"/>
              <a:t>, </a:t>
            </a:r>
            <a:r>
              <a:rPr lang="ru-RU" sz="3600" b="1" dirty="0" err="1"/>
              <a:t>лісів</a:t>
            </a:r>
            <a:r>
              <a:rPr lang="ru-RU" sz="3600" b="1" dirty="0" smtClean="0"/>
              <a:t>).</a:t>
            </a:r>
            <a:endParaRPr lang="ru-RU" sz="3600" b="1" dirty="0"/>
          </a:p>
          <a:p>
            <a:pPr>
              <a:lnSpc>
                <a:spcPct val="9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188640"/>
            <a:ext cx="7200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u="sng" dirty="0"/>
              <a:t>Довільні  проекції </a:t>
            </a:r>
          </a:p>
          <a:p>
            <a:pPr>
              <a:buFont typeface="Wingdings" pitchFamily="2" charset="2"/>
              <a:buNone/>
            </a:pPr>
            <a:r>
              <a:rPr lang="uk-UA" sz="3600" b="1" dirty="0"/>
              <a:t>    </a:t>
            </a:r>
            <a:r>
              <a:rPr lang="ru-RU" sz="3600" b="1" dirty="0" err="1"/>
              <a:t>спотворюють</a:t>
            </a:r>
            <a:r>
              <a:rPr lang="ru-RU" sz="3600" b="1" dirty="0"/>
              <a:t> і кути, і </a:t>
            </a:r>
            <a:r>
              <a:rPr lang="ru-RU" sz="3600" b="1" dirty="0" err="1"/>
              <a:t>лінії</a:t>
            </a:r>
            <a:r>
              <a:rPr lang="ru-RU" sz="3600" b="1" dirty="0"/>
              <a:t>, і </a:t>
            </a:r>
            <a:r>
              <a:rPr lang="ru-RU" sz="3600" b="1" dirty="0" err="1"/>
              <a:t>площі</a:t>
            </a:r>
            <a:r>
              <a:rPr lang="ru-RU" sz="3600" b="1" dirty="0"/>
              <a:t>, і </a:t>
            </a:r>
            <a:r>
              <a:rPr lang="ru-RU" sz="3600" b="1" dirty="0" err="1"/>
              <a:t>фігури</a:t>
            </a:r>
            <a:r>
              <a:rPr lang="ru-RU" sz="3600" b="1" dirty="0"/>
              <a:t>, але </a:t>
            </a:r>
            <a:r>
              <a:rPr lang="ru-RU" sz="3600" b="1" dirty="0" err="1"/>
              <a:t>значно</a:t>
            </a:r>
            <a:r>
              <a:rPr lang="ru-RU" sz="3600" b="1" dirty="0"/>
              <a:t> </a:t>
            </a:r>
            <a:r>
              <a:rPr lang="ru-RU" sz="3600" b="1" dirty="0" err="1"/>
              <a:t>менше</a:t>
            </a:r>
            <a:r>
              <a:rPr lang="ru-RU" sz="3600" b="1" dirty="0"/>
              <a:t>, </a:t>
            </a:r>
            <a:r>
              <a:rPr lang="ru-RU" sz="3600" b="1" dirty="0" err="1"/>
              <a:t>ніж</a:t>
            </a:r>
            <a:r>
              <a:rPr lang="ru-RU" sz="3600" b="1" dirty="0"/>
              <a:t> </a:t>
            </a:r>
            <a:r>
              <a:rPr lang="ru-RU" sz="3600" b="1" dirty="0" err="1"/>
              <a:t>рівновеликі</a:t>
            </a:r>
            <a:r>
              <a:rPr lang="ru-RU" sz="3600" b="1" dirty="0"/>
              <a:t> та </a:t>
            </a:r>
            <a:r>
              <a:rPr lang="ru-RU" sz="3600" b="1" dirty="0" err="1"/>
              <a:t>рівнокутні</a:t>
            </a:r>
            <a:r>
              <a:rPr lang="ru-RU" sz="3600" b="1" dirty="0"/>
              <a:t> </a:t>
            </a:r>
            <a:r>
              <a:rPr lang="ru-RU" sz="3600" b="1" dirty="0" err="1"/>
              <a:t>проекції</a:t>
            </a:r>
            <a:r>
              <a:rPr lang="ru-RU" sz="3600" b="1" dirty="0"/>
              <a:t> (</a:t>
            </a:r>
            <a:r>
              <a:rPr lang="ru-RU" sz="3600" b="1" dirty="0" err="1"/>
              <a:t>використовуються</a:t>
            </a:r>
            <a:r>
              <a:rPr lang="ru-RU" sz="3600" b="1" dirty="0"/>
              <a:t> для </a:t>
            </a:r>
            <a:r>
              <a:rPr lang="ru-RU" sz="3600" b="1" dirty="0" err="1"/>
              <a:t>створення</a:t>
            </a:r>
            <a:r>
              <a:rPr lang="ru-RU" sz="3600" b="1" dirty="0"/>
              <a:t> карт </a:t>
            </a:r>
            <a:r>
              <a:rPr lang="ru-RU" sz="3600" b="1" dirty="0" err="1"/>
              <a:t>світу</a:t>
            </a:r>
            <a:r>
              <a:rPr lang="ru-RU" sz="3600" b="1" dirty="0"/>
              <a:t>, </a:t>
            </a:r>
            <a:r>
              <a:rPr lang="ru-RU" sz="3600" b="1" dirty="0" err="1"/>
              <a:t>материків</a:t>
            </a:r>
            <a:r>
              <a:rPr lang="ru-RU" sz="3600" b="1" dirty="0"/>
              <a:t> та </a:t>
            </a:r>
            <a:r>
              <a:rPr lang="ru-RU" sz="3600" b="1" dirty="0" err="1"/>
              <a:t>їх</a:t>
            </a:r>
            <a:r>
              <a:rPr lang="ru-RU" sz="3600" b="1" dirty="0"/>
              <a:t> </a:t>
            </a:r>
            <a:r>
              <a:rPr lang="ru-RU" sz="3600" b="1" dirty="0" err="1"/>
              <a:t>частин</a:t>
            </a:r>
            <a:r>
              <a:rPr lang="ru-RU" sz="3600" b="1" dirty="0" smtClean="0"/>
              <a:t>).</a:t>
            </a:r>
            <a:endParaRPr lang="ru-RU" sz="3600" b="1" dirty="0"/>
          </a:p>
          <a:p>
            <a:pPr>
              <a:buFont typeface="Wingdings" pitchFamily="2" charset="2"/>
              <a:buNone/>
            </a:pPr>
            <a:endParaRPr lang="ru-RU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997602" y="332657"/>
            <a:ext cx="5894878" cy="1224136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Робота з атласом</a:t>
            </a:r>
            <a:r>
              <a:rPr lang="ru-RU" sz="2800" dirty="0"/>
              <a:t/>
            </a:r>
            <a:br>
              <a:rPr lang="ru-RU" sz="2800" dirty="0"/>
            </a:br>
            <a:endParaRPr lang="ru-RU" b="1" i="1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30" y="260648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ra\Desktop\ППД 16-17 1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2776"/>
            <a:ext cx="340156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304800"/>
            <a:ext cx="6552530" cy="168404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Класифікація карт за масштабом</a:t>
            </a:r>
            <a:endParaRPr lang="ru-RU" b="1" i="1" dirty="0"/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027" y="2780928"/>
            <a:ext cx="5107769" cy="39163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4524" y="1805915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/>
              <a:t>Великомасштабні</a:t>
            </a:r>
          </a:p>
          <a:p>
            <a:pPr algn="ctr"/>
            <a:r>
              <a:rPr lang="uk-UA" sz="2400" b="1" dirty="0"/>
              <a:t>від 1:10 000 </a:t>
            </a:r>
            <a:r>
              <a:rPr lang="uk-UA" sz="2400" b="1" dirty="0" smtClean="0"/>
              <a:t>до1:200 </a:t>
            </a:r>
            <a:r>
              <a:rPr lang="uk-UA" sz="2400" b="1" dirty="0"/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188640"/>
            <a:ext cx="6552530" cy="168404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Класифікація карт за масштабом</a:t>
            </a:r>
            <a:endParaRPr lang="ru-RU" b="1" i="1" dirty="0"/>
          </a:p>
        </p:txBody>
      </p:sp>
      <p:pic>
        <p:nvPicPr>
          <p:cNvPr id="12" name="Picture 1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2531805"/>
            <a:ext cx="5251132" cy="4065547"/>
          </a:xfrm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11760" y="1700808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Середньомасштабні</a:t>
            </a:r>
            <a:endParaRPr lang="uk-UA" sz="2400" b="1" dirty="0"/>
          </a:p>
          <a:p>
            <a:pPr algn="ctr"/>
            <a:r>
              <a:rPr lang="uk-UA" sz="2400" b="1" dirty="0"/>
              <a:t>від </a:t>
            </a:r>
            <a:r>
              <a:rPr lang="uk-UA" sz="2400" b="1" dirty="0" smtClean="0"/>
              <a:t>1:200 </a:t>
            </a:r>
            <a:r>
              <a:rPr lang="uk-UA" sz="2400" b="1" dirty="0"/>
              <a:t>000 до </a:t>
            </a:r>
            <a:r>
              <a:rPr lang="uk-UA" sz="2400" b="1" dirty="0" smtClean="0"/>
              <a:t>1:1000 </a:t>
            </a:r>
            <a:r>
              <a:rPr lang="uk-UA" sz="2400" b="1" dirty="0"/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Класифікація карт за масштабом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1412776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Дрібномасштабні</a:t>
            </a:r>
            <a:endParaRPr lang="uk-UA" sz="2400" b="1" dirty="0"/>
          </a:p>
          <a:p>
            <a:pPr algn="ctr"/>
            <a:r>
              <a:rPr lang="uk-UA" sz="2400" b="1" dirty="0" smtClean="0"/>
              <a:t>менший за 1 : 1000 </a:t>
            </a:r>
            <a:r>
              <a:rPr lang="uk-UA" sz="2400" b="1" dirty="0"/>
              <a:t>000</a:t>
            </a:r>
          </a:p>
        </p:txBody>
      </p:sp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17423"/>
            <a:ext cx="5184575" cy="401023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Ira\Desktop\ППД 16-17 1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1227"/>
            <a:ext cx="7056784" cy="617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66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912768" cy="1143000"/>
          </a:xfrm>
        </p:spPr>
        <p:txBody>
          <a:bodyPr/>
          <a:lstStyle/>
          <a:p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Робота з атласом</a:t>
            </a:r>
            <a:endParaRPr lang="ru-RU" dirty="0"/>
          </a:p>
        </p:txBody>
      </p:sp>
      <p:pic>
        <p:nvPicPr>
          <p:cNvPr id="7" name="Picture 2" descr="C:\Users\Ira\Desktop\ППД 16-17 1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90546"/>
            <a:ext cx="3401561" cy="530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41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912768" cy="994122"/>
          </a:xfrm>
        </p:spPr>
        <p:txBody>
          <a:bodyPr/>
          <a:lstStyle/>
          <a:p>
            <a:r>
              <a:rPr lang="ru-RU" b="1" i="1" dirty="0">
                <a:solidFill>
                  <a:schemeClr val="bg2">
                    <a:lumMod val="10000"/>
                  </a:schemeClr>
                </a:solidFill>
              </a:rPr>
              <a:t>Робота 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в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групах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0"/>
            <a:ext cx="7272808" cy="4525963"/>
          </a:xfrm>
        </p:spPr>
        <p:txBody>
          <a:bodyPr/>
          <a:lstStyle/>
          <a:p>
            <a:r>
              <a:rPr lang="uk-UA" b="1" dirty="0"/>
              <a:t>1 група</a:t>
            </a:r>
            <a:r>
              <a:rPr lang="uk-UA" dirty="0"/>
              <a:t> — </a:t>
            </a:r>
            <a:r>
              <a:rPr lang="uk-UA" sz="2800" b="1" dirty="0" smtClean="0"/>
              <a:t>тектонічна карта; </a:t>
            </a:r>
            <a:endParaRPr lang="ru-RU" sz="2800" b="1" dirty="0"/>
          </a:p>
          <a:p>
            <a:r>
              <a:rPr lang="uk-UA" b="1" dirty="0"/>
              <a:t>2 група — </a:t>
            </a:r>
            <a:r>
              <a:rPr lang="uk-UA" sz="2800" b="1" dirty="0" smtClean="0"/>
              <a:t>кліматична карта;</a:t>
            </a:r>
            <a:endParaRPr lang="ru-RU" sz="2800" b="1" dirty="0"/>
          </a:p>
          <a:p>
            <a:r>
              <a:rPr lang="uk-UA" b="1" dirty="0"/>
              <a:t>3 група — </a:t>
            </a:r>
            <a:r>
              <a:rPr lang="uk-UA" sz="2800" b="1" dirty="0" smtClean="0"/>
              <a:t>карта ґрунтів</a:t>
            </a:r>
            <a:r>
              <a:rPr lang="uk-UA" sz="2800" b="1" dirty="0"/>
              <a:t>;</a:t>
            </a:r>
            <a:endParaRPr lang="ru-RU" sz="2800" b="1" dirty="0"/>
          </a:p>
          <a:p>
            <a:r>
              <a:rPr lang="uk-UA" b="1" dirty="0"/>
              <a:t>4 група — </a:t>
            </a:r>
            <a:r>
              <a:rPr lang="uk-UA" sz="2800" b="1" dirty="0" smtClean="0"/>
              <a:t>карта рослинності</a:t>
            </a:r>
            <a:r>
              <a:rPr lang="uk-UA" sz="2800" b="1" dirty="0"/>
              <a:t>;</a:t>
            </a:r>
            <a:endParaRPr lang="ru-RU" sz="2800" b="1" dirty="0"/>
          </a:p>
          <a:p>
            <a:r>
              <a:rPr lang="uk-UA" b="1" dirty="0"/>
              <a:t>5 група — </a:t>
            </a:r>
            <a:r>
              <a:rPr lang="uk-UA" sz="2800" b="1" dirty="0" smtClean="0"/>
              <a:t>карта охорони         </a:t>
            </a:r>
            <a:r>
              <a:rPr lang="en-US" sz="2800" b="1" dirty="0" smtClean="0"/>
              <a:t>  </a:t>
            </a:r>
            <a:r>
              <a:rPr lang="uk-UA" sz="2800" b="1" dirty="0" smtClean="0"/>
              <a:t>природи</a:t>
            </a:r>
            <a:r>
              <a:rPr lang="uk-UA" sz="2800" b="1" dirty="0"/>
              <a:t>. 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0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Мета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1600201"/>
            <a:ext cx="7488832" cy="4205064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 err="1" smtClean="0"/>
              <a:t>Познайомитися</a:t>
            </a:r>
            <a:r>
              <a:rPr lang="ru-RU" b="1" dirty="0" smtClean="0"/>
              <a:t> </a:t>
            </a:r>
            <a:r>
              <a:rPr lang="ru-RU" b="1" dirty="0" err="1" smtClean="0"/>
              <a:t>із</a:t>
            </a:r>
            <a:r>
              <a:rPr lang="ru-RU" b="1" dirty="0" smtClean="0"/>
              <a:t> </a:t>
            </a:r>
            <a:r>
              <a:rPr lang="uk-UA" b="1" dirty="0" smtClean="0"/>
              <a:t>видами </a:t>
            </a:r>
            <a:r>
              <a:rPr lang="uk-UA" b="1" dirty="0"/>
              <a:t>картографічних проекцій та спотворень на </a:t>
            </a:r>
            <a:r>
              <a:rPr lang="uk-UA" b="1" dirty="0" smtClean="0"/>
              <a:t>картах. </a:t>
            </a:r>
          </a:p>
          <a:p>
            <a:r>
              <a:rPr lang="uk-UA" b="1" dirty="0" smtClean="0"/>
              <a:t>Систематизувати знання про </a:t>
            </a:r>
            <a:r>
              <a:rPr lang="uk-UA" b="1" dirty="0"/>
              <a:t>особливості </a:t>
            </a:r>
            <a:r>
              <a:rPr lang="uk-UA" b="1" dirty="0" smtClean="0"/>
              <a:t>карт.</a:t>
            </a:r>
          </a:p>
          <a:p>
            <a:r>
              <a:rPr lang="uk-UA" b="1" dirty="0" smtClean="0"/>
              <a:t> Розвивати уміння </a:t>
            </a:r>
            <a:r>
              <a:rPr lang="uk-UA" b="1" dirty="0"/>
              <a:t>працювати з різними видами </a:t>
            </a:r>
            <a:r>
              <a:rPr lang="uk-UA" b="1" dirty="0" smtClean="0"/>
              <a:t>карт</a:t>
            </a:r>
            <a:r>
              <a:rPr lang="uk-UA" b="1" dirty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52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648072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3717" y="836712"/>
            <a:ext cx="7200800" cy="588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uk-UA" sz="2400" b="1" dirty="0" smtClean="0"/>
              <a:t>головна </a:t>
            </a:r>
            <a:r>
              <a:rPr lang="uk-UA" sz="2400" b="1" dirty="0"/>
              <a:t>властивість кожної з карт </a:t>
            </a:r>
            <a:r>
              <a:rPr lang="uk-UA" sz="2400" b="1" dirty="0" smtClean="0"/>
              <a:t> </a:t>
            </a:r>
            <a:r>
              <a:rPr lang="uk-UA" sz="2400" b="1" dirty="0"/>
              <a:t>наочне й точне відображення просторового положення об'єктів, їхньої форми й розмірів;</a:t>
            </a:r>
            <a:endParaRPr lang="ru-RU" sz="24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uk-UA" sz="2400" b="1" dirty="0" smtClean="0"/>
              <a:t>математичною </a:t>
            </a:r>
            <a:r>
              <a:rPr lang="uk-UA" sz="2400" b="1" dirty="0"/>
              <a:t>основою створення карт є масштаб і картографічна проекція: циліндрична, конічна, </a:t>
            </a:r>
            <a:r>
              <a:rPr lang="uk-UA" sz="2400" b="1" dirty="0" smtClean="0"/>
              <a:t>азимутальна.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864096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980728"/>
            <a:ext cx="7200800" cy="452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/>
              <a:t>за </a:t>
            </a:r>
            <a:r>
              <a:rPr lang="uk-UA" sz="2800" b="1" dirty="0"/>
              <a:t>характером спотворень розрізняють рівнокутні, рівновеликі й довільні проекції;</a:t>
            </a:r>
            <a:endParaRPr lang="ru-RU" sz="28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/>
              <a:t>існують </a:t>
            </a:r>
            <a:r>
              <a:rPr lang="uk-UA" sz="2800" b="1" dirty="0"/>
              <a:t>різні види карт залежно від масштабу, призначення, охопленням території.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0228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365504" cy="926976"/>
          </a:xfrm>
        </p:spPr>
        <p:txBody>
          <a:bodyPr>
            <a:noAutofit/>
          </a:bodyPr>
          <a:lstStyle/>
          <a:p>
            <a:r>
              <a:rPr lang="ru-RU" b="1" i="1" dirty="0" err="1" smtClean="0"/>
              <a:t>Домашнє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завдання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772816"/>
            <a:ext cx="7272808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dirty="0" smtClean="0"/>
              <a:t> </a:t>
            </a:r>
            <a:r>
              <a:rPr lang="uk-UA" b="1" dirty="0"/>
              <a:t>Опрацювати матеріал підручника § </a:t>
            </a:r>
            <a:r>
              <a:rPr lang="uk-UA" b="1" dirty="0" smtClean="0"/>
              <a:t>4</a:t>
            </a:r>
            <a:r>
              <a:rPr lang="uk-UA" b="1" dirty="0"/>
              <a:t>.</a:t>
            </a:r>
            <a:r>
              <a:rPr lang="uk-UA" b="1" dirty="0" smtClean="0"/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b="1" dirty="0" smtClean="0"/>
              <a:t>Усно відповісти </a:t>
            </a:r>
            <a:r>
              <a:rPr lang="uk-UA" b="1" dirty="0"/>
              <a:t>на </a:t>
            </a:r>
            <a:r>
              <a:rPr lang="uk-UA" b="1" dirty="0" smtClean="0"/>
              <a:t>запитання, сторінка 20.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b="1" dirty="0" smtClean="0"/>
              <a:t>Виконати письмово </a:t>
            </a:r>
            <a:r>
              <a:rPr lang="uk-UA" b="1" dirty="0"/>
              <a:t>у зошиті</a:t>
            </a:r>
            <a:r>
              <a:rPr lang="en-US" b="1" dirty="0" smtClean="0"/>
              <a:t> </a:t>
            </a:r>
            <a:r>
              <a:rPr lang="uk-UA" b="1" dirty="0" smtClean="0"/>
              <a:t>завдання №2.</a:t>
            </a:r>
            <a:endParaRPr lang="ru-RU" b="1" dirty="0"/>
          </a:p>
          <a:p>
            <a:pPr marL="0" indent="0">
              <a:buNone/>
            </a:pPr>
            <a:r>
              <a:rPr lang="uk-UA" b="1" dirty="0"/>
              <a:t>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uk-UA" sz="9600" b="1" i="1" smtClean="0"/>
              <a:t>  Дякую за   увагу</a:t>
            </a:r>
            <a:r>
              <a:rPr lang="uk-UA" sz="9600" b="1" i="1" dirty="0" smtClean="0"/>
              <a:t>!</a:t>
            </a:r>
            <a:endParaRPr lang="uk-UA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552728" cy="2002234"/>
          </a:xfrm>
        </p:spPr>
        <p:txBody>
          <a:bodyPr>
            <a:noAutofit/>
          </a:bodyPr>
          <a:lstStyle/>
          <a:p>
            <a:r>
              <a:rPr lang="uk-UA" b="1" i="1" dirty="0" smtClean="0"/>
              <a:t>Список використаних джерел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924944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dirty="0" smtClean="0"/>
              <a:t> </a:t>
            </a:r>
            <a:r>
              <a:rPr lang="en-US" altLang="ru-RU" sz="3200" b="1" dirty="0" smtClean="0"/>
              <a:t>http</a:t>
            </a:r>
            <a:r>
              <a:rPr lang="en-US" altLang="ru-RU" sz="3200" b="1" dirty="0"/>
              <a:t>://geografia.at.ua</a:t>
            </a:r>
            <a:endParaRPr lang="uk-UA" altLang="ru-RU" sz="3200" b="1" dirty="0"/>
          </a:p>
          <a:p>
            <a:r>
              <a:rPr lang="uk-UA" altLang="ru-RU" sz="3200" b="1" dirty="0"/>
              <a:t> </a:t>
            </a:r>
            <a:r>
              <a:rPr lang="en-US" altLang="ru-RU" sz="3200" b="1" dirty="0"/>
              <a:t>http://geograf.com.ua </a:t>
            </a:r>
            <a:r>
              <a:rPr lang="en-US" altLang="ru-RU" sz="3200" b="1" dirty="0">
                <a:cs typeface="Arial" pitchFamily="34" charset="0"/>
              </a:rPr>
              <a:t>&gt; maps</a:t>
            </a:r>
            <a:endParaRPr lang="en-US" altLang="ru-RU" sz="3200" b="1" dirty="0"/>
          </a:p>
          <a:p>
            <a:r>
              <a:rPr lang="en-US" sz="3200" b="1" dirty="0" smtClean="0">
                <a:cs typeface="Times New Roman" pitchFamily="18" charset="0"/>
              </a:rPr>
              <a:t>http</a:t>
            </a:r>
            <a:r>
              <a:rPr lang="en-US" sz="3200" b="1" dirty="0">
                <a:cs typeface="Times New Roman" pitchFamily="18" charset="0"/>
              </a:rPr>
              <a:t>://www.geoguide.com.ua</a:t>
            </a:r>
            <a:endParaRPr lang="en-US" altLang="ru-RU" sz="3200" b="1" dirty="0">
              <a:cs typeface="Arial" pitchFamily="34" charset="0"/>
            </a:endParaRPr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59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276872"/>
            <a:ext cx="7139136" cy="4320480"/>
          </a:xfrm>
        </p:spPr>
        <p:txBody>
          <a:bodyPr>
            <a:normAutofit fontScale="85000" lnSpcReduction="20000"/>
          </a:bodyPr>
          <a:lstStyle/>
          <a:p>
            <a:r>
              <a:rPr lang="uk-UA" b="1" dirty="0" smtClean="0"/>
              <a:t> </a:t>
            </a:r>
            <a:r>
              <a:rPr lang="uk-UA" b="1" dirty="0"/>
              <a:t>Які переваги мають карти порівняно з текстовими джерелами географічної інформації? </a:t>
            </a:r>
            <a:endParaRPr lang="ru-RU" b="1" dirty="0"/>
          </a:p>
          <a:p>
            <a:r>
              <a:rPr lang="uk-UA" b="1" dirty="0" smtClean="0"/>
              <a:t> </a:t>
            </a:r>
            <a:r>
              <a:rPr lang="uk-UA" b="1" dirty="0"/>
              <a:t>Наведіть приклади масштабів, що використовуються при складанні карт України у вашому атласі. </a:t>
            </a:r>
            <a:endParaRPr lang="ru-RU" b="1" dirty="0"/>
          </a:p>
          <a:p>
            <a:r>
              <a:rPr lang="uk-UA" b="1" dirty="0" smtClean="0"/>
              <a:t> </a:t>
            </a:r>
            <a:r>
              <a:rPr lang="uk-UA" b="1" dirty="0"/>
              <a:t>Наведіть приклади умовних позначень, що використовуються при створенні фізичної карти.</a:t>
            </a:r>
            <a:endParaRPr lang="ru-RU" b="1" dirty="0"/>
          </a:p>
          <a:p>
            <a:pPr marL="0" indent="0">
              <a:buNone/>
            </a:pPr>
            <a:endParaRPr lang="uk-UA" b="1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9928"/>
            <a:ext cx="87655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7075871" cy="1656184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Головна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</a:rPr>
              <a:t>властивість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 карт –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</a:rPr>
              <a:t>наочне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 й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</a:rPr>
              <a:t>точне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</a:rPr>
              <a:t>відображення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 об</a:t>
            </a:r>
            <a:r>
              <a:rPr lang="en-US" sz="3200" b="1" i="1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sz="3200" b="1" i="1" dirty="0" err="1" smtClean="0">
                <a:solidFill>
                  <a:schemeClr val="bg2">
                    <a:lumMod val="10000"/>
                  </a:schemeClr>
                </a:solidFill>
              </a:rPr>
              <a:t>єктів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endParaRPr lang="uk-UA" sz="3200" b="1" dirty="0"/>
          </a:p>
        </p:txBody>
      </p:sp>
      <p:pic>
        <p:nvPicPr>
          <p:cNvPr id="5" name="Picture 7" descr="http://www.infokart.ru/wp-content/uploads/2009/10/ukraine-fi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702895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8048" y="274638"/>
            <a:ext cx="6768752" cy="706090"/>
          </a:xfrm>
        </p:spPr>
        <p:txBody>
          <a:bodyPr>
            <a:noAutofit/>
          </a:bodyPr>
          <a:lstStyle/>
          <a:p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Вступні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вправи</a:t>
            </a:r>
            <a:endParaRPr lang="uk-UA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876360"/>
              </p:ext>
            </p:extLst>
          </p:nvPr>
        </p:nvGraphicFramePr>
        <p:xfrm>
          <a:off x="1331639" y="2132857"/>
          <a:ext cx="7632849" cy="4320479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440161"/>
                <a:gridCol w="1080120"/>
                <a:gridCol w="1368152"/>
                <a:gridCol w="1008112"/>
                <a:gridCol w="1495134"/>
                <a:gridCol w="1241170"/>
              </a:tblGrid>
              <a:tr h="1244452">
                <a:tc>
                  <a:txBody>
                    <a:bodyPr/>
                    <a:lstStyle/>
                    <a:p>
                      <a:pPr indent="50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Спосіб зображення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01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Фізична карта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Кліматична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Ґрунтів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Карта рослинності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Густоти населення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17716">
                <a:tc>
                  <a:txBody>
                    <a:bodyPr/>
                    <a:lstStyle/>
                    <a:p>
                      <a:pPr indent="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Якісного фону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17716">
                <a:tc>
                  <a:txBody>
                    <a:bodyPr/>
                    <a:lstStyle/>
                    <a:p>
                      <a:pPr indent="50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Картограми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0271">
                <a:tc>
                  <a:txBody>
                    <a:bodyPr/>
                    <a:lstStyle/>
                    <a:p>
                      <a:pPr indent="50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Ізоліній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60324">
                <a:tc>
                  <a:txBody>
                    <a:bodyPr/>
                    <a:lstStyle/>
                    <a:p>
                      <a:pPr indent="50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Значковий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kern="10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967119" y="1124744"/>
            <a:ext cx="670708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2800" b="1" i="1" dirty="0" err="1" smtClean="0">
                <a:solidFill>
                  <a:schemeClr val="bg2">
                    <a:lumMod val="10000"/>
                  </a:schemeClr>
                </a:solidFill>
              </a:rPr>
              <a:t>Заповнити</a:t>
            </a:r>
            <a:r>
              <a:rPr lang="ru-RU" sz="128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12800" b="1" i="1" dirty="0" err="1" smtClean="0">
                <a:solidFill>
                  <a:schemeClr val="bg2">
                    <a:lumMod val="10000"/>
                  </a:schemeClr>
                </a:solidFill>
              </a:rPr>
              <a:t>таблицю</a:t>
            </a:r>
            <a:r>
              <a:rPr lang="ru-RU" sz="12800" dirty="0" smtClean="0"/>
              <a:t/>
            </a:r>
            <a:br>
              <a:rPr lang="ru-RU" sz="12800" dirty="0" smtClean="0"/>
            </a:br>
            <a:endParaRPr lang="ru-RU" sz="1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79712" y="188641"/>
            <a:ext cx="6984776" cy="1584176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ru-RU" b="1" i="1" dirty="0" err="1" smtClean="0"/>
              <a:t>Математична</a:t>
            </a:r>
            <a:r>
              <a:rPr lang="ru-RU" b="1" i="1" dirty="0" smtClean="0"/>
              <a:t> основа </a:t>
            </a:r>
            <a:r>
              <a:rPr lang="ru-RU" b="1" i="1" dirty="0" err="1" smtClean="0"/>
              <a:t>географічних</a:t>
            </a:r>
            <a:r>
              <a:rPr lang="ru-RU" b="1" i="1" dirty="0" smtClean="0"/>
              <a:t> карт – масштаб і </a:t>
            </a:r>
            <a:r>
              <a:rPr lang="ru-RU" b="1" i="1" dirty="0" err="1" smtClean="0"/>
              <a:t>картографічна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проекція</a:t>
            </a:r>
            <a:endParaRPr lang="ru-RU" i="1" dirty="0">
              <a:latin typeface="Haettenschweiler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419631"/>
              </p:ext>
            </p:extLst>
          </p:nvPr>
        </p:nvGraphicFramePr>
        <p:xfrm>
          <a:off x="1331639" y="2348881"/>
          <a:ext cx="7632848" cy="424847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86110"/>
                <a:gridCol w="1735898"/>
                <a:gridCol w="1806898"/>
                <a:gridCol w="3703942"/>
              </a:tblGrid>
              <a:tr h="11788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Назва проекції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Допоміжна поверхня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Вигляд градусної сітки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848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циліндрична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циліндр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Прямі лінії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54821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конічна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конус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Меридіани – прямі лінії-промені, що відходять від єдиного центру; паралелі – дуги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5287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азимутальна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плоска поверхня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Прямі лінії по центру карти, дуги − з віддаленням від центру карти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88640"/>
            <a:ext cx="6984776" cy="1296144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err="1" smtClean="0"/>
              <a:t>Види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картографічних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проекцій</a:t>
            </a: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dirty="0"/>
          </a:p>
        </p:txBody>
      </p:sp>
      <p:pic>
        <p:nvPicPr>
          <p:cNvPr id="3074" name="Picture 2" descr="C:\Users\Ira\Desktop\ППД 16-17 1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741682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260648"/>
            <a:ext cx="709228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3400" dirty="0"/>
              <a:t/>
            </a:r>
            <a:br>
              <a:rPr lang="ru-RU" sz="3400" dirty="0"/>
            </a:br>
            <a:endParaRPr lang="ru-RU" sz="3400" dirty="0"/>
          </a:p>
        </p:txBody>
      </p:sp>
      <p:pic>
        <p:nvPicPr>
          <p:cNvPr id="6" name="Picture 9" descr="J00786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8429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492896"/>
            <a:ext cx="7416824" cy="3686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 smtClean="0"/>
              <a:t>Визначити </a:t>
            </a:r>
            <a:r>
              <a:rPr lang="uk-UA" sz="3200" b="1" dirty="0"/>
              <a:t>переваги й недоліки картографічних проекцій, зображених на ілюстраціях у </a:t>
            </a:r>
            <a:r>
              <a:rPr lang="uk-UA" sz="3200" b="1" dirty="0" smtClean="0"/>
              <a:t>підручнику:</a:t>
            </a:r>
            <a:r>
              <a:rPr lang="en-US" sz="3200" b="1" dirty="0" smtClean="0"/>
              <a:t> </a:t>
            </a:r>
            <a:r>
              <a:rPr lang="uk-UA" sz="3200" b="1" dirty="0" smtClean="0"/>
              <a:t>малюнок 5,сторінка 17.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6248" y="1176211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/>
              <a:t>Робота з підручником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984776" cy="1296144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4900" b="1" i="1" u="sng" dirty="0" smtClean="0"/>
              <a:t>Спотворення </a:t>
            </a:r>
            <a:r>
              <a:rPr lang="uk-UA" sz="4900" b="1" i="1" u="sng" dirty="0"/>
              <a:t>на географічних картах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000" b="1" dirty="0" smtClean="0"/>
              <a:t> </a:t>
            </a:r>
            <a:r>
              <a:rPr lang="ru-RU" b="1" dirty="0" err="1" smtClean="0"/>
              <a:t>порушення</a:t>
            </a:r>
            <a:r>
              <a:rPr lang="ru-RU" b="1" dirty="0" smtClean="0"/>
              <a:t> </a:t>
            </a:r>
            <a:r>
              <a:rPr lang="ru-RU" b="1" dirty="0" err="1" smtClean="0"/>
              <a:t>геометричних</a:t>
            </a:r>
            <a:r>
              <a:rPr lang="ru-RU" b="1" dirty="0" smtClean="0"/>
              <a:t> </a:t>
            </a:r>
            <a:r>
              <a:rPr lang="ru-RU" b="1" dirty="0" err="1" smtClean="0"/>
              <a:t>властивостей</a:t>
            </a:r>
            <a:r>
              <a:rPr lang="ru-RU" b="1" dirty="0" smtClean="0"/>
              <a:t> </a:t>
            </a:r>
            <a:r>
              <a:rPr lang="ru-RU" b="1" dirty="0" err="1"/>
              <a:t>об’єктів</a:t>
            </a:r>
            <a:r>
              <a:rPr lang="ru-RU" b="1" dirty="0"/>
              <a:t> </a:t>
            </a:r>
            <a:r>
              <a:rPr lang="ru-RU" b="1" dirty="0" err="1"/>
              <a:t>земної</a:t>
            </a:r>
            <a:r>
              <a:rPr lang="ru-RU" b="1" dirty="0"/>
              <a:t> </a:t>
            </a:r>
            <a:r>
              <a:rPr lang="ru-RU" b="1" dirty="0" err="1"/>
              <a:t>поверхні</a:t>
            </a:r>
            <a:r>
              <a:rPr lang="ru-RU" b="1" dirty="0"/>
              <a:t> (</a:t>
            </a:r>
            <a:r>
              <a:rPr lang="ru-RU" b="1" dirty="0" err="1"/>
              <a:t>довжини</a:t>
            </a:r>
            <a:r>
              <a:rPr lang="ru-RU" b="1" dirty="0"/>
              <a:t> </a:t>
            </a:r>
            <a:r>
              <a:rPr lang="ru-RU" b="1" dirty="0" err="1"/>
              <a:t>ліній</a:t>
            </a:r>
            <a:r>
              <a:rPr lang="ru-RU" b="1" dirty="0"/>
              <a:t>, </a:t>
            </a:r>
            <a:r>
              <a:rPr lang="ru-RU" b="1" dirty="0" err="1"/>
              <a:t>кутів</a:t>
            </a:r>
            <a:r>
              <a:rPr lang="ru-RU" b="1" dirty="0"/>
              <a:t>, форм і </a:t>
            </a:r>
            <a:r>
              <a:rPr lang="ru-RU" b="1" dirty="0" err="1"/>
              <a:t>площ</a:t>
            </a:r>
            <a:r>
              <a:rPr lang="ru-RU" b="1" dirty="0"/>
              <a:t>) при </a:t>
            </a:r>
            <a:r>
              <a:rPr lang="ru-RU" b="1" dirty="0" err="1"/>
              <a:t>їх</a:t>
            </a:r>
            <a:r>
              <a:rPr lang="ru-RU" b="1" dirty="0"/>
              <a:t> </a:t>
            </a:r>
            <a:r>
              <a:rPr lang="ru-RU" b="1" dirty="0" err="1"/>
              <a:t>зображенні</a:t>
            </a:r>
            <a:r>
              <a:rPr lang="ru-RU" b="1" dirty="0"/>
              <a:t> на </a:t>
            </a:r>
            <a:r>
              <a:rPr lang="ru-RU" b="1" dirty="0" err="1" smtClean="0"/>
              <a:t>карті</a:t>
            </a:r>
            <a:r>
              <a:rPr lang="ru-RU" b="1" dirty="0" smtClean="0"/>
              <a:t>.</a:t>
            </a:r>
            <a:endParaRPr lang="ru-RU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828836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/>
              <a:t>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f_0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</TotalTime>
  <Words>468</Words>
  <Application>Microsoft Office PowerPoint</Application>
  <PresentationFormat>Экран (4:3)</PresentationFormat>
  <Paragraphs>115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geograf_01</vt:lpstr>
      <vt:lpstr> Картографічні проекції та види спотворень. Класифікація карт </vt:lpstr>
      <vt:lpstr> Мета </vt:lpstr>
      <vt:lpstr> Запитання до класу </vt:lpstr>
      <vt:lpstr>Головна властивість карт – наочне й точне відображення об’єктів  </vt:lpstr>
      <vt:lpstr>Вступні вправи</vt:lpstr>
      <vt:lpstr>Презентация PowerPoint</vt:lpstr>
      <vt:lpstr> Види картографічних проекцій </vt:lpstr>
      <vt:lpstr> Завдання  </vt:lpstr>
      <vt:lpstr>       Спотворення на географічних картах  порушення геометричних властивостей об’єктів земної поверхні (довжини ліній, кутів, форм і площ) при їх зображенні на карті.</vt:lpstr>
      <vt:lpstr>Презентация PowerPoint</vt:lpstr>
      <vt:lpstr>Презентация PowerPoint</vt:lpstr>
      <vt:lpstr>Презентация PowerPoint</vt:lpstr>
      <vt:lpstr> Робота з атласом </vt:lpstr>
      <vt:lpstr>Класифікація карт за масштабом</vt:lpstr>
      <vt:lpstr>Класифікація карт за масштабом</vt:lpstr>
      <vt:lpstr>Класифікація карт за масштабом</vt:lpstr>
      <vt:lpstr>Презентация PowerPoint</vt:lpstr>
      <vt:lpstr>Робота з атласом</vt:lpstr>
      <vt:lpstr>Робота в групах</vt:lpstr>
      <vt:lpstr>Підсумок уроку</vt:lpstr>
      <vt:lpstr>Підсумок уроку</vt:lpstr>
      <vt:lpstr>Домашнє завдання </vt:lpstr>
      <vt:lpstr>  Дякую за   увагу!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Зображення України в  картографічних творах. Елементи карти, картографічні проекції та види спотворень на географічних картах</dc:title>
  <dc:creator>ALLA</dc:creator>
  <cp:lastModifiedBy>Ira</cp:lastModifiedBy>
  <cp:revision>52</cp:revision>
  <dcterms:created xsi:type="dcterms:W3CDTF">2016-07-28T17:09:02Z</dcterms:created>
  <dcterms:modified xsi:type="dcterms:W3CDTF">2017-02-19T13:49:04Z</dcterms:modified>
</cp:coreProperties>
</file>