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75" r:id="rId3"/>
    <p:sldId id="257" r:id="rId4"/>
    <p:sldId id="312" r:id="rId5"/>
    <p:sldId id="258" r:id="rId6"/>
    <p:sldId id="293" r:id="rId7"/>
    <p:sldId id="299" r:id="rId8"/>
    <p:sldId id="294" r:id="rId9"/>
    <p:sldId id="300" r:id="rId10"/>
    <p:sldId id="311" r:id="rId11"/>
    <p:sldId id="301" r:id="rId12"/>
    <p:sldId id="302" r:id="rId13"/>
    <p:sldId id="303" r:id="rId14"/>
    <p:sldId id="304" r:id="rId15"/>
    <p:sldId id="305" r:id="rId16"/>
    <p:sldId id="307" r:id="rId17"/>
    <p:sldId id="308" r:id="rId18"/>
    <p:sldId id="310" r:id="rId19"/>
    <p:sldId id="292" r:id="rId20"/>
    <p:sldId id="313" r:id="rId21"/>
    <p:sldId id="272" r:id="rId22"/>
    <p:sldId id="273" r:id="rId23"/>
    <p:sldId id="274" r:id="rId24"/>
    <p:sldId id="276" r:id="rId25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E6293B-BBBA-4A08-A82E-CFEB4692E6FA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F4CFAA-562E-4708-8559-26C5F2A0DE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4081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F4CFAA-562E-4708-8559-26C5F2A0DEE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13781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F4CFAA-562E-4708-8559-26C5F2A0DEEF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25701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pPr/>
              <a:t>19.02.2017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pPr/>
              <a:t>19.02.2017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pPr/>
              <a:t>19.02.2017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19812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1981200" cy="476250"/>
          </a:xfrm>
        </p:spPr>
        <p:txBody>
          <a:bodyPr/>
          <a:lstStyle>
            <a:lvl1pPr>
              <a:defRPr/>
            </a:lvl1pPr>
          </a:lstStyle>
          <a:p>
            <a:fld id="{BF847E1C-5FE8-40CB-8E9E-8B9A838B3F9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pPr/>
              <a:t>19.02.2017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pPr/>
              <a:t>19.02.2017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pPr/>
              <a:t>19.02.2017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pPr/>
              <a:t>19.02.2017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pPr/>
              <a:t>19.02.2017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pPr/>
              <a:t>19.02.2017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pPr/>
              <a:t>19.02.2017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pPr/>
              <a:t>19.02.2017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E60C8C-EE92-4B29-B5FA-478FDA2263C0}" type="datetimeFigureOut">
              <a:rPr lang="uk-UA" smtClean="0"/>
              <a:pPr/>
              <a:t>19.02.2017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CD07AF-6BE2-4542-B1B5-4F266F3B1C1E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51720" y="116632"/>
            <a:ext cx="6768752" cy="3168352"/>
          </a:xfrm>
        </p:spPr>
        <p:txBody>
          <a:bodyPr>
            <a:noAutofit/>
          </a:bodyPr>
          <a:lstStyle/>
          <a:p>
            <a:r>
              <a:rPr lang="en-US" sz="4000" b="1" i="1" dirty="0" smtClean="0"/>
              <a:t/>
            </a:r>
            <a:br>
              <a:rPr lang="en-US" sz="4000" b="1" i="1" dirty="0" smtClean="0"/>
            </a:br>
            <a:r>
              <a:rPr lang="en-US" sz="4000" b="1" i="1" dirty="0" smtClean="0"/>
              <a:t/>
            </a:r>
            <a:br>
              <a:rPr lang="en-US" sz="4000" b="1" i="1" dirty="0" smtClean="0"/>
            </a:br>
            <a:r>
              <a:rPr lang="uk-UA" b="1" i="1" dirty="0" smtClean="0"/>
              <a:t>Читання </a:t>
            </a:r>
            <a:r>
              <a:rPr lang="uk-UA" b="1" i="1" dirty="0"/>
              <a:t>і практичне використання топографічних </a:t>
            </a:r>
            <a:r>
              <a:rPr lang="uk-UA" b="1" i="1" dirty="0" smtClean="0"/>
              <a:t>карт</a:t>
            </a:r>
            <a:r>
              <a:rPr lang="ru-RU" b="1" i="1" dirty="0"/>
              <a:t/>
            </a:r>
            <a:br>
              <a:rPr lang="ru-RU" b="1" i="1" dirty="0"/>
            </a:br>
            <a:r>
              <a:rPr lang="uk-UA" b="1" i="1" dirty="0" smtClean="0"/>
              <a:t/>
            </a:r>
            <a:br>
              <a:rPr lang="uk-UA" b="1" i="1" dirty="0" smtClean="0"/>
            </a:br>
            <a:endParaRPr lang="uk-UA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91880" y="3833664"/>
            <a:ext cx="5400600" cy="3024336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uk-UA" sz="2600" b="1" i="1" dirty="0" err="1" smtClean="0">
                <a:solidFill>
                  <a:schemeClr val="bg2">
                    <a:lumMod val="10000"/>
                  </a:schemeClr>
                </a:solidFill>
              </a:rPr>
              <a:t>Семенело</a:t>
            </a:r>
            <a:r>
              <a:rPr lang="uk-UA" sz="2600" b="1" i="1" dirty="0" smtClean="0">
                <a:solidFill>
                  <a:schemeClr val="bg2">
                    <a:lumMod val="10000"/>
                  </a:schemeClr>
                </a:solidFill>
              </a:rPr>
              <a:t> Ірина</a:t>
            </a:r>
            <a:r>
              <a:rPr lang="ru-RU" sz="2600" b="1" i="1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2600" b="1" i="1" dirty="0" err="1" smtClean="0">
                <a:solidFill>
                  <a:schemeClr val="bg2">
                    <a:lumMod val="10000"/>
                  </a:schemeClr>
                </a:solidFill>
              </a:rPr>
              <a:t>Олексіївна</a:t>
            </a:r>
            <a:r>
              <a:rPr lang="ru-RU" sz="2600" b="1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  <a:p>
            <a:pPr algn="just"/>
            <a:r>
              <a:rPr lang="ru-RU" sz="2600" b="1" i="1" dirty="0" err="1" smtClean="0">
                <a:solidFill>
                  <a:schemeClr val="bg2">
                    <a:lumMod val="10000"/>
                  </a:schemeClr>
                </a:solidFill>
              </a:rPr>
              <a:t>вчитель</a:t>
            </a:r>
            <a:r>
              <a:rPr lang="ru-RU" sz="2600" b="1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2600" b="1" i="1" dirty="0" err="1" smtClean="0">
                <a:solidFill>
                  <a:schemeClr val="bg2">
                    <a:lumMod val="10000"/>
                  </a:schemeClr>
                </a:solidFill>
              </a:rPr>
              <a:t>географії</a:t>
            </a:r>
            <a:r>
              <a:rPr lang="ru-RU" sz="2600" b="1" i="1" dirty="0" smtClean="0">
                <a:solidFill>
                  <a:schemeClr val="bg2">
                    <a:lumMod val="10000"/>
                  </a:schemeClr>
                </a:solidFill>
              </a:rPr>
              <a:t> та </a:t>
            </a:r>
            <a:r>
              <a:rPr lang="ru-RU" sz="2600" b="1" i="1" dirty="0" err="1" smtClean="0">
                <a:solidFill>
                  <a:schemeClr val="bg2">
                    <a:lumMod val="10000"/>
                  </a:schemeClr>
                </a:solidFill>
              </a:rPr>
              <a:t>економіки</a:t>
            </a:r>
            <a:endParaRPr lang="ru-RU" sz="2600" b="1" i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just"/>
            <a:r>
              <a:rPr lang="ru-RU" sz="2600" b="1" i="1" dirty="0" err="1" smtClean="0">
                <a:solidFill>
                  <a:schemeClr val="bg2">
                    <a:lumMod val="10000"/>
                  </a:schemeClr>
                </a:solidFill>
              </a:rPr>
              <a:t>вищої</a:t>
            </a:r>
            <a:r>
              <a:rPr lang="ru-RU" sz="2600" b="1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2600" b="1" i="1" dirty="0" err="1" smtClean="0">
                <a:solidFill>
                  <a:schemeClr val="bg2">
                    <a:lumMod val="10000"/>
                  </a:schemeClr>
                </a:solidFill>
              </a:rPr>
              <a:t>категорії</a:t>
            </a:r>
            <a:endParaRPr lang="ru-RU" sz="2600" b="1" i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just"/>
            <a:r>
              <a:rPr lang="ru-RU" sz="2600" b="1" i="1" dirty="0" err="1" smtClean="0">
                <a:solidFill>
                  <a:schemeClr val="bg2">
                    <a:lumMod val="10000"/>
                  </a:schemeClr>
                </a:solidFill>
              </a:rPr>
              <a:t>Золотоніської</a:t>
            </a:r>
            <a:endParaRPr lang="ru-RU" sz="2600" b="1" i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just"/>
            <a:r>
              <a:rPr lang="ru-RU" sz="2600" b="1" i="1" dirty="0" err="1" smtClean="0">
                <a:solidFill>
                  <a:schemeClr val="bg2">
                    <a:lumMod val="10000"/>
                  </a:schemeClr>
                </a:solidFill>
              </a:rPr>
              <a:t>спеціалізованої</a:t>
            </a:r>
            <a:r>
              <a:rPr lang="ru-RU" sz="2600" b="1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2600" b="1" i="1" dirty="0" err="1" smtClean="0">
                <a:solidFill>
                  <a:schemeClr val="bg2">
                    <a:lumMod val="10000"/>
                  </a:schemeClr>
                </a:solidFill>
              </a:rPr>
              <a:t>школи</a:t>
            </a:r>
            <a:r>
              <a:rPr lang="ru-RU" sz="2600" b="1" i="1" dirty="0" smtClean="0">
                <a:solidFill>
                  <a:schemeClr val="bg2">
                    <a:lumMod val="10000"/>
                  </a:schemeClr>
                </a:solidFill>
              </a:rPr>
              <a:t> №2</a:t>
            </a:r>
          </a:p>
          <a:p>
            <a:pPr algn="just"/>
            <a:r>
              <a:rPr lang="ru-RU" sz="2600" b="1" i="1" dirty="0" err="1" smtClean="0">
                <a:solidFill>
                  <a:schemeClr val="bg2">
                    <a:lumMod val="10000"/>
                  </a:schemeClr>
                </a:solidFill>
              </a:rPr>
              <a:t>інформаційних</a:t>
            </a:r>
            <a:r>
              <a:rPr lang="ru-RU" sz="2600" b="1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2600" b="1" i="1" dirty="0" err="1" smtClean="0">
                <a:solidFill>
                  <a:schemeClr val="bg2">
                    <a:lumMod val="10000"/>
                  </a:schemeClr>
                </a:solidFill>
              </a:rPr>
              <a:t>технологій</a:t>
            </a:r>
            <a:endParaRPr lang="ru-RU" sz="2600" b="1" i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l"/>
            <a:r>
              <a:rPr lang="ru-RU" sz="2400" b="1" i="1" dirty="0" smtClean="0">
                <a:solidFill>
                  <a:schemeClr val="bg2">
                    <a:lumMod val="10000"/>
                  </a:schemeClr>
                </a:solidFill>
              </a:rPr>
              <a:t>   </a:t>
            </a:r>
            <a:r>
              <a:rPr lang="uk-UA" sz="2400" dirty="0"/>
              <a:t/>
            </a:r>
            <a:br>
              <a:rPr lang="uk-UA" sz="2400" dirty="0"/>
            </a:br>
            <a:endParaRPr lang="uk-UA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332656"/>
            <a:ext cx="7380312" cy="1143000"/>
          </a:xfrm>
        </p:spPr>
        <p:txBody>
          <a:bodyPr>
            <a:normAutofit/>
          </a:bodyPr>
          <a:lstStyle/>
          <a:p>
            <a:r>
              <a:rPr lang="uk-UA" sz="3200" b="1" i="1" dirty="0" smtClean="0"/>
              <a:t>Дійсний та магнітний азимут, дирекційний кут</a:t>
            </a:r>
            <a:endParaRPr lang="ru-RU" sz="3200" b="1" i="1" dirty="0"/>
          </a:p>
        </p:txBody>
      </p:sp>
      <p:pic>
        <p:nvPicPr>
          <p:cNvPr id="5122" name="Picture 2" descr="C:\Users\Ira\Desktop\ППД 16-17 1\топографічні карти матеріал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700808"/>
            <a:ext cx="7347632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5967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9912" y="274638"/>
            <a:ext cx="4906888" cy="1498178"/>
          </a:xfrm>
        </p:spPr>
        <p:txBody>
          <a:bodyPr/>
          <a:lstStyle/>
          <a:p>
            <a:r>
              <a:rPr lang="uk-UA" sz="4800" b="1" i="1" dirty="0"/>
              <a:t>Задача</a:t>
            </a:r>
            <a:endParaRPr lang="ru-RU" sz="4800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62472" y="2065631"/>
            <a:ext cx="7581528" cy="437658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uk-UA" sz="3000" b="1" dirty="0" smtClean="0"/>
              <a:t>Східне </a:t>
            </a:r>
            <a:r>
              <a:rPr lang="uk-UA" sz="3000" b="1" dirty="0"/>
              <a:t>магнітне схилення (</a:t>
            </a:r>
            <a:r>
              <a:rPr lang="uk-UA" sz="3000" b="1" dirty="0" smtClean="0"/>
              <a:t>d) вказане </a:t>
            </a:r>
            <a:r>
              <a:rPr lang="uk-UA" sz="3000" b="1" dirty="0"/>
              <a:t>на топографічній карті, становить 2°15′. </a:t>
            </a:r>
            <a:endParaRPr lang="uk-UA" sz="3000" b="1" dirty="0" smtClean="0"/>
          </a:p>
          <a:p>
            <a:pPr marL="0" indent="0">
              <a:buNone/>
            </a:pPr>
            <a:r>
              <a:rPr lang="uk-UA" sz="3000" b="1" dirty="0" smtClean="0"/>
              <a:t>Дійсний </a:t>
            </a:r>
            <a:r>
              <a:rPr lang="uk-UA" sz="3000" b="1" dirty="0"/>
              <a:t>азимут (Ад) на пункт К — 82°15′. </a:t>
            </a:r>
            <a:endParaRPr lang="uk-UA" sz="3000" b="1" dirty="0" smtClean="0"/>
          </a:p>
          <a:p>
            <a:pPr marL="0" indent="0">
              <a:buNone/>
            </a:pPr>
            <a:r>
              <a:rPr lang="uk-UA" sz="3000" b="1" dirty="0" smtClean="0"/>
              <a:t>Визначити </a:t>
            </a:r>
            <a:r>
              <a:rPr lang="uk-UA" sz="3000" b="1" dirty="0"/>
              <a:t>магнітний азимут (</a:t>
            </a:r>
            <a:r>
              <a:rPr lang="uk-UA" sz="3000" b="1" dirty="0" err="1"/>
              <a:t>Ам</a:t>
            </a:r>
            <a:r>
              <a:rPr lang="uk-UA" sz="3000" b="1" dirty="0"/>
              <a:t>) на точку К. </a:t>
            </a:r>
            <a:endParaRPr lang="ru-RU" sz="3000" b="1" dirty="0"/>
          </a:p>
          <a:p>
            <a:pPr marL="0" indent="0">
              <a:buNone/>
            </a:pPr>
            <a:r>
              <a:rPr lang="uk-UA" sz="3000" b="1" dirty="0"/>
              <a:t>Розв’язок. </a:t>
            </a:r>
            <a:r>
              <a:rPr lang="uk-UA" sz="3000" dirty="0" err="1"/>
              <a:t>Ам</a:t>
            </a:r>
            <a:r>
              <a:rPr lang="uk-UA" sz="3000" dirty="0"/>
              <a:t> = Ад – d, </a:t>
            </a:r>
            <a:endParaRPr lang="uk-UA" sz="3000" dirty="0" smtClean="0"/>
          </a:p>
          <a:p>
            <a:pPr marL="0" indent="0">
              <a:buNone/>
            </a:pPr>
            <a:r>
              <a:rPr lang="uk-UA" sz="3000" dirty="0" err="1" smtClean="0"/>
              <a:t>Ам</a:t>
            </a:r>
            <a:r>
              <a:rPr lang="uk-UA" sz="3000" dirty="0" smtClean="0"/>
              <a:t> </a:t>
            </a:r>
            <a:r>
              <a:rPr lang="uk-UA" sz="3000" dirty="0"/>
              <a:t>= 82°15′ – (+2°15′), </a:t>
            </a:r>
            <a:r>
              <a:rPr lang="uk-UA" sz="3000" dirty="0" err="1"/>
              <a:t>Ам</a:t>
            </a:r>
            <a:r>
              <a:rPr lang="uk-UA" sz="3000" dirty="0"/>
              <a:t> = 80°. </a:t>
            </a:r>
            <a:endParaRPr lang="ru-RU" sz="3000" dirty="0"/>
          </a:p>
          <a:p>
            <a:pPr marL="0" indent="0">
              <a:buNone/>
            </a:pPr>
            <a:r>
              <a:rPr lang="uk-UA" sz="3000" b="1" dirty="0"/>
              <a:t>Відповідь: </a:t>
            </a:r>
            <a:r>
              <a:rPr lang="uk-UA" sz="3000" dirty="0"/>
              <a:t>магнітний азимут на точку К становить 80</a:t>
            </a:r>
            <a:r>
              <a:rPr lang="uk-UA" sz="3000" dirty="0" smtClean="0"/>
              <a:t>°. </a:t>
            </a:r>
            <a:endParaRPr lang="ru-RU" sz="3000" dirty="0"/>
          </a:p>
        </p:txBody>
      </p:sp>
      <p:pic>
        <p:nvPicPr>
          <p:cNvPr id="4" name="Picture 9" descr="J007862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16632"/>
            <a:ext cx="1251936" cy="1885719"/>
          </a:xfrm>
          <a:prstGeom prst="rect">
            <a:avLst/>
          </a:prstGeom>
          <a:noFill/>
          <a:effectLst>
            <a:outerShdw dist="53882" dir="2700000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4409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6779096" cy="1143000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b="1" i="1" dirty="0" smtClean="0"/>
              <a:t>Вимірювання </a:t>
            </a:r>
            <a:r>
              <a:rPr lang="uk-UA" b="1" i="1" dirty="0"/>
              <a:t>відстаней і </a:t>
            </a:r>
            <a:r>
              <a:rPr lang="uk-UA" b="1" i="1" dirty="0" smtClean="0"/>
              <a:t>висот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098" name="Picture 2" descr="C:\Users\Ira\Desktop\ППД 16-17 1\40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00808"/>
            <a:ext cx="7272808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9844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7944" y="487991"/>
            <a:ext cx="4618856" cy="1143000"/>
          </a:xfrm>
        </p:spPr>
        <p:txBody>
          <a:bodyPr/>
          <a:lstStyle/>
          <a:p>
            <a:r>
              <a:rPr lang="uk-UA" sz="4800" b="1" i="1" dirty="0"/>
              <a:t>Задача.</a:t>
            </a:r>
            <a:r>
              <a:rPr lang="uk-UA" sz="4800" i="1" dirty="0"/>
              <a:t> </a:t>
            </a:r>
            <a:endParaRPr lang="ru-RU" sz="4800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6" y="2002351"/>
            <a:ext cx="7211144" cy="412381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uk-UA" b="1" dirty="0" smtClean="0"/>
              <a:t>Масштаб </a:t>
            </a:r>
            <a:r>
              <a:rPr lang="uk-UA" b="1" dirty="0"/>
              <a:t>карти 1:25000. Виміряна циркулем відстань між точками А і Б становить 54 мм (5,4 см). Визначте відстань на місцевості. </a:t>
            </a:r>
            <a:endParaRPr lang="ru-RU" b="1" dirty="0"/>
          </a:p>
          <a:p>
            <a:r>
              <a:rPr lang="uk-UA" b="1" dirty="0"/>
              <a:t>Розв’язок.</a:t>
            </a:r>
            <a:r>
              <a:rPr lang="uk-UA" dirty="0"/>
              <a:t> 250 м × 5,4 см = 1350 м. </a:t>
            </a:r>
            <a:endParaRPr lang="ru-RU" dirty="0"/>
          </a:p>
          <a:p>
            <a:r>
              <a:rPr lang="uk-UA" b="1" dirty="0"/>
              <a:t>Відповідь</a:t>
            </a:r>
            <a:r>
              <a:rPr lang="uk-UA" dirty="0"/>
              <a:t>: відстань на місцевості становить 1350 м.</a:t>
            </a:r>
            <a:endParaRPr lang="ru-RU" dirty="0"/>
          </a:p>
          <a:p>
            <a:endParaRPr lang="ru-RU" dirty="0"/>
          </a:p>
        </p:txBody>
      </p:sp>
      <p:pic>
        <p:nvPicPr>
          <p:cNvPr id="4" name="Picture 9" descr="J007862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56315"/>
            <a:ext cx="1800200" cy="1746036"/>
          </a:xfrm>
          <a:prstGeom prst="rect">
            <a:avLst/>
          </a:prstGeom>
          <a:noFill/>
          <a:effectLst>
            <a:outerShdw dist="53882" dir="2700000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4688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5896" y="274638"/>
            <a:ext cx="5050904" cy="1143000"/>
          </a:xfrm>
        </p:spPr>
        <p:txBody>
          <a:bodyPr/>
          <a:lstStyle/>
          <a:p>
            <a:r>
              <a:rPr lang="uk-UA" b="1" i="1" dirty="0"/>
              <a:t>Завдання</a:t>
            </a:r>
            <a:endParaRPr lang="ru-RU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2132856"/>
            <a:ext cx="7283152" cy="3993307"/>
          </a:xfrm>
        </p:spPr>
        <p:txBody>
          <a:bodyPr>
            <a:normAutofit lnSpcReduction="10000"/>
          </a:bodyPr>
          <a:lstStyle/>
          <a:p>
            <a:r>
              <a:rPr lang="uk-UA" b="1" dirty="0" smtClean="0"/>
              <a:t>На </a:t>
            </a:r>
            <a:r>
              <a:rPr lang="uk-UA" b="1" dirty="0"/>
              <a:t>топографічній карті в атласі знайдіть найнижчу точку місцевості та найвищу точку цієї ділянки земної поверхні</a:t>
            </a:r>
            <a:r>
              <a:rPr lang="uk-UA" b="1" dirty="0" smtClean="0"/>
              <a:t>.</a:t>
            </a:r>
          </a:p>
          <a:p>
            <a:r>
              <a:rPr lang="uk-UA" b="1" dirty="0" smtClean="0"/>
              <a:t> </a:t>
            </a:r>
            <a:r>
              <a:rPr lang="uk-UA" b="1" dirty="0"/>
              <a:t>Визначте відносну висоту найвищої точки над найнижчою.</a:t>
            </a:r>
            <a:endParaRPr lang="ru-RU" b="1" dirty="0"/>
          </a:p>
          <a:p>
            <a:endParaRPr lang="ru-RU" dirty="0"/>
          </a:p>
        </p:txBody>
      </p:sp>
      <p:pic>
        <p:nvPicPr>
          <p:cNvPr id="4" name="Picture 9" descr="J007862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56315"/>
            <a:ext cx="1584176" cy="1536512"/>
          </a:xfrm>
          <a:prstGeom prst="rect">
            <a:avLst/>
          </a:prstGeom>
          <a:noFill/>
          <a:effectLst>
            <a:outerShdw dist="53882" dir="2700000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6454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82551" y="188640"/>
            <a:ext cx="6707088" cy="778098"/>
          </a:xfrm>
        </p:spPr>
        <p:txBody>
          <a:bodyPr>
            <a:noAutofit/>
          </a:bodyPr>
          <a:lstStyle/>
          <a:p>
            <a:r>
              <a:rPr lang="uk-UA" altLang="ru-RU" sz="4000" b="1" i="1" dirty="0"/>
              <a:t>Окомірне орієнтування</a:t>
            </a:r>
            <a:endParaRPr lang="ru-RU" sz="4000" i="1" dirty="0"/>
          </a:p>
        </p:txBody>
      </p:sp>
      <p:pic>
        <p:nvPicPr>
          <p:cNvPr id="4" name="Picture 4" descr="Копия Способи зображення, топокарти_000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6711" y="1258648"/>
            <a:ext cx="3510076" cy="541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91680" y="1258648"/>
            <a:ext cx="3888099" cy="541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uk-UA" altLang="ru-RU" sz="2400" b="1" dirty="0"/>
              <a:t>Окомірне орієнтування проводять за допомогою зображених ліній на карті та об’єктів, що є на місцевості. Для цього </a:t>
            </a:r>
            <a:r>
              <a:rPr lang="uk-UA" altLang="ru-RU" sz="2400" b="1" dirty="0" smtClean="0"/>
              <a:t>потрібно </a:t>
            </a:r>
            <a:r>
              <a:rPr lang="uk-UA" altLang="ru-RU" sz="2400" b="1" dirty="0"/>
              <a:t>з якоїсь точки на дорозі, стежці, березі зорієнтувати карту таким чином, щоб зображення ліній на ній і на місцевості були </a:t>
            </a:r>
            <a:r>
              <a:rPr lang="uk-UA" altLang="ru-RU" sz="2400" b="1" dirty="0" smtClean="0"/>
              <a:t>паралельними.</a:t>
            </a:r>
            <a:endParaRPr lang="ru-RU" alt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156746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74638"/>
            <a:ext cx="6707088" cy="1143000"/>
          </a:xfrm>
        </p:spPr>
        <p:txBody>
          <a:bodyPr>
            <a:normAutofit/>
          </a:bodyPr>
          <a:lstStyle/>
          <a:p>
            <a:r>
              <a:rPr lang="uk-UA" sz="3600" b="1" i="1" dirty="0"/>
              <a:t>Прямокутні координати </a:t>
            </a:r>
            <a:endParaRPr lang="ru-RU" sz="3600" i="1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424926"/>
            <a:ext cx="7154977" cy="517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9397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3968" y="274638"/>
            <a:ext cx="4402832" cy="1143000"/>
          </a:xfrm>
        </p:spPr>
        <p:txBody>
          <a:bodyPr>
            <a:normAutofit/>
          </a:bodyPr>
          <a:lstStyle/>
          <a:p>
            <a:r>
              <a:rPr lang="uk-UA" b="1" i="1" dirty="0"/>
              <a:t>Завдання</a:t>
            </a:r>
            <a:endParaRPr lang="ru-RU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547664" y="1988840"/>
            <a:ext cx="734481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 b="1" dirty="0" smtClean="0"/>
              <a:t>Знайдіть </a:t>
            </a:r>
            <a:r>
              <a:rPr lang="uk-UA" sz="4400" b="1" dirty="0"/>
              <a:t>цифрові позначення ліній кілометрової сітки на топографічній </a:t>
            </a:r>
            <a:r>
              <a:rPr lang="uk-UA" sz="4400" b="1" dirty="0" smtClean="0"/>
              <a:t>карті.</a:t>
            </a:r>
            <a:r>
              <a:rPr lang="uk-UA" sz="4400" dirty="0" smtClean="0"/>
              <a:t> </a:t>
            </a:r>
            <a:endParaRPr lang="ru-RU" sz="4400" dirty="0"/>
          </a:p>
        </p:txBody>
      </p:sp>
      <p:pic>
        <p:nvPicPr>
          <p:cNvPr id="6" name="Picture 9" descr="J007862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56315"/>
            <a:ext cx="1584176" cy="1536512"/>
          </a:xfrm>
          <a:prstGeom prst="rect">
            <a:avLst/>
          </a:prstGeom>
          <a:noFill/>
          <a:effectLst>
            <a:outerShdw dist="53882" dir="2700000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2364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74638"/>
            <a:ext cx="6707088" cy="1143000"/>
          </a:xfrm>
        </p:spPr>
        <p:txBody>
          <a:bodyPr>
            <a:normAutofit/>
          </a:bodyPr>
          <a:lstStyle/>
          <a:p>
            <a:r>
              <a:rPr lang="uk-UA" sz="3600" b="1" i="1" dirty="0"/>
              <a:t>Прямокутні координати </a:t>
            </a:r>
            <a:endParaRPr lang="ru-RU" sz="3600" i="1" dirty="0"/>
          </a:p>
        </p:txBody>
      </p:sp>
      <p:pic>
        <p:nvPicPr>
          <p:cNvPr id="4" name="Picture 4" descr="Способи зображення, топокарти_000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8216" y="1268760"/>
            <a:ext cx="7074263" cy="54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098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9912" y="304800"/>
            <a:ext cx="4795762" cy="1216025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>За</a:t>
            </a:r>
            <a:r>
              <a:rPr lang="uk-UA" b="1" i="1" dirty="0" err="1" smtClean="0">
                <a:solidFill>
                  <a:schemeClr val="bg2">
                    <a:lumMod val="10000"/>
                  </a:schemeClr>
                </a:solidFill>
              </a:rPr>
              <a:t>пит</a:t>
            </a:r>
            <a:r>
              <a:rPr lang="ru-RU" b="1" i="1" dirty="0" err="1" smtClean="0">
                <a:solidFill>
                  <a:schemeClr val="bg2">
                    <a:lumMod val="10000"/>
                  </a:schemeClr>
                </a:solidFill>
              </a:rPr>
              <a:t>ання</a:t>
            </a:r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> до </a:t>
            </a:r>
            <a:r>
              <a:rPr lang="ru-RU" b="1" i="1" dirty="0" err="1" smtClean="0">
                <a:solidFill>
                  <a:schemeClr val="bg2">
                    <a:lumMod val="10000"/>
                  </a:schemeClr>
                </a:solidFill>
              </a:rPr>
              <a:t>класу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Picture 9" descr="J007862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0"/>
            <a:ext cx="1292596" cy="2195538"/>
          </a:xfrm>
          <a:prstGeom prst="rect">
            <a:avLst/>
          </a:prstGeom>
          <a:noFill/>
          <a:effectLst>
            <a:outerShdw dist="53882" dir="2700000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03648" y="2195538"/>
            <a:ext cx="7560840" cy="3341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/>
              <a:t>1. Як розташовують топографічну карту для орієнтування на місцевості? </a:t>
            </a:r>
            <a:endParaRPr lang="ru-RU" sz="2400" b="1" dirty="0"/>
          </a:p>
          <a:p>
            <a:pPr>
              <a:lnSpc>
                <a:spcPct val="150000"/>
              </a:lnSpc>
            </a:pPr>
            <a:r>
              <a:rPr lang="uk-UA" sz="2400" b="1" dirty="0"/>
              <a:t>2. Дайте визначення понять «магнітний меридіан», «дійсний азимут», «магнітний азимут», «магнітне схилення».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74638"/>
            <a:ext cx="6707088" cy="1143000"/>
          </a:xfrm>
        </p:spPr>
        <p:txBody>
          <a:bodyPr>
            <a:normAutofit fontScale="90000"/>
          </a:bodyPr>
          <a:lstStyle/>
          <a:p>
            <a:r>
              <a:rPr lang="ru-RU" sz="2800" dirty="0"/>
              <a:t/>
            </a:r>
            <a:br>
              <a:rPr lang="ru-RU" sz="2800" dirty="0"/>
            </a:br>
            <a:r>
              <a:rPr lang="ru-RU" sz="4900" b="1" i="1" dirty="0" smtClean="0">
                <a:solidFill>
                  <a:schemeClr val="bg2">
                    <a:lumMod val="10000"/>
                  </a:schemeClr>
                </a:solidFill>
              </a:rPr>
              <a:t>Мета</a:t>
            </a:r>
            <a:r>
              <a:rPr lang="ru-RU" sz="4900" b="1" i="1" dirty="0" smtClean="0"/>
              <a:t/>
            </a:r>
            <a:br>
              <a:rPr lang="ru-RU" sz="4900" b="1" i="1" dirty="0" smtClean="0"/>
            </a:br>
            <a:endParaRPr lang="ru-RU" sz="4900" b="1" i="1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475656" y="1600201"/>
            <a:ext cx="7488832" cy="4205064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uk-UA" sz="2400" b="1" dirty="0" smtClean="0"/>
              <a:t>сформувати уявлення </a:t>
            </a:r>
            <a:r>
              <a:rPr lang="uk-UA" sz="2400" b="1" dirty="0"/>
              <a:t>про практичне використання топографічної карти</a:t>
            </a:r>
            <a:r>
              <a:rPr lang="uk-UA" sz="2400" b="1" dirty="0" smtClean="0"/>
              <a:t>;</a:t>
            </a:r>
          </a:p>
          <a:p>
            <a:pPr algn="just">
              <a:lnSpc>
                <a:spcPct val="150000"/>
              </a:lnSpc>
            </a:pPr>
            <a:r>
              <a:rPr lang="uk-UA" sz="2400" b="1" dirty="0" smtClean="0"/>
              <a:t> </a:t>
            </a:r>
            <a:r>
              <a:rPr lang="uk-UA" sz="2400" b="1" dirty="0"/>
              <a:t>навчити учнів читати топографічні карти; </a:t>
            </a:r>
            <a:endParaRPr lang="uk-UA" sz="2400" b="1" dirty="0" smtClean="0"/>
          </a:p>
          <a:p>
            <a:pPr algn="just">
              <a:lnSpc>
                <a:spcPct val="150000"/>
              </a:lnSpc>
            </a:pPr>
            <a:r>
              <a:rPr lang="uk-UA" sz="2400" b="1" dirty="0" smtClean="0"/>
              <a:t>розвивати </a:t>
            </a:r>
            <a:r>
              <a:rPr lang="uk-UA" sz="2400" b="1" dirty="0"/>
              <a:t>навички учнів роботи з різними джерелами </a:t>
            </a:r>
            <a:r>
              <a:rPr lang="uk-UA" sz="2400" b="1" dirty="0" smtClean="0"/>
              <a:t>інформації.</a:t>
            </a:r>
            <a:endParaRPr lang="ru-RU" sz="2400" b="1" dirty="0" smtClean="0"/>
          </a:p>
          <a:p>
            <a:pPr marL="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85209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9912" y="304800"/>
            <a:ext cx="4795762" cy="1216025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>За</a:t>
            </a:r>
            <a:r>
              <a:rPr lang="uk-UA" b="1" i="1" dirty="0" err="1" smtClean="0">
                <a:solidFill>
                  <a:schemeClr val="bg2">
                    <a:lumMod val="10000"/>
                  </a:schemeClr>
                </a:solidFill>
              </a:rPr>
              <a:t>пит</a:t>
            </a:r>
            <a:r>
              <a:rPr lang="ru-RU" b="1" i="1" dirty="0" err="1" smtClean="0">
                <a:solidFill>
                  <a:schemeClr val="bg2">
                    <a:lumMod val="10000"/>
                  </a:schemeClr>
                </a:solidFill>
              </a:rPr>
              <a:t>ання</a:t>
            </a:r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> до </a:t>
            </a:r>
            <a:r>
              <a:rPr lang="ru-RU" b="1" i="1" dirty="0" err="1" smtClean="0">
                <a:solidFill>
                  <a:schemeClr val="bg2">
                    <a:lumMod val="10000"/>
                  </a:schemeClr>
                </a:solidFill>
              </a:rPr>
              <a:t>класу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Picture 9" descr="J007862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0"/>
            <a:ext cx="1292596" cy="2195538"/>
          </a:xfrm>
          <a:prstGeom prst="rect">
            <a:avLst/>
          </a:prstGeom>
          <a:noFill/>
          <a:effectLst>
            <a:outerShdw dist="53882" dir="2700000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03648" y="2195538"/>
            <a:ext cx="7560840" cy="2947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/>
              <a:t>3. Як визначають відстані й  перевищення висот за топографічною картою? </a:t>
            </a:r>
            <a:endParaRPr lang="ru-RU" sz="2400" b="1" dirty="0" smtClean="0"/>
          </a:p>
          <a:p>
            <a:pPr>
              <a:lnSpc>
                <a:spcPct val="150000"/>
              </a:lnSpc>
            </a:pPr>
            <a:r>
              <a:rPr lang="uk-UA" sz="2400" b="1" dirty="0" smtClean="0"/>
              <a:t>4. Наведіть приклади застосування топографічних карт</a:t>
            </a:r>
            <a:r>
              <a:rPr lang="uk-UA" sz="3200" dirty="0" smtClean="0"/>
              <a:t>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173594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188640"/>
            <a:ext cx="6624736" cy="1143000"/>
          </a:xfrm>
        </p:spPr>
        <p:txBody>
          <a:bodyPr>
            <a:normAutofit/>
          </a:bodyPr>
          <a:lstStyle/>
          <a:p>
            <a:r>
              <a:rPr lang="uk-UA" b="1" i="1" dirty="0" smtClean="0"/>
              <a:t>Підсумок уроку</a:t>
            </a:r>
            <a:endParaRPr lang="uk-UA" b="1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19672" y="1196752"/>
            <a:ext cx="734481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835696" y="1844824"/>
            <a:ext cx="712879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2400" b="1" dirty="0"/>
              <a:t>Топографічні карти забезпечують значну деталізацію зображення і високу точність вимірювань через незначні </a:t>
            </a:r>
            <a:r>
              <a:rPr lang="uk-UA" sz="2400" b="1" dirty="0" smtClean="0"/>
              <a:t>спотворення.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2400" b="1" dirty="0" smtClean="0"/>
              <a:t> Використовують їх повсюдно: у </a:t>
            </a:r>
            <a:r>
              <a:rPr lang="uk-UA" sz="2400" b="1" dirty="0"/>
              <a:t>господарстві, </a:t>
            </a:r>
            <a:r>
              <a:rPr lang="uk-UA" sz="2400" b="1" dirty="0" smtClean="0"/>
              <a:t>у науковій                 діяльності</a:t>
            </a:r>
            <a:r>
              <a:rPr lang="uk-UA" sz="2400" b="1" dirty="0"/>
              <a:t>, </a:t>
            </a:r>
            <a:r>
              <a:rPr lang="uk-UA" sz="2400" b="1" dirty="0" smtClean="0"/>
              <a:t>для </a:t>
            </a:r>
            <a:r>
              <a:rPr lang="uk-UA" sz="2400" b="1" dirty="0"/>
              <a:t>комплексного </a:t>
            </a:r>
            <a:r>
              <a:rPr lang="uk-UA" sz="2400" b="1" dirty="0" smtClean="0"/>
              <a:t>  дослідження </a:t>
            </a:r>
            <a:r>
              <a:rPr lang="uk-UA" sz="2400" b="1" dirty="0"/>
              <a:t>природного середовища. </a:t>
            </a:r>
            <a:endParaRPr lang="ru-RU" sz="24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2400" b="1" dirty="0"/>
              <a:t>За топографічними картами з великою точністю визначають напрями, відстані та висоти.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908720"/>
            <a:ext cx="7365504" cy="926976"/>
          </a:xfrm>
        </p:spPr>
        <p:txBody>
          <a:bodyPr>
            <a:noAutofit/>
          </a:bodyPr>
          <a:lstStyle/>
          <a:p>
            <a:r>
              <a:rPr lang="ru-RU" b="1" i="1" dirty="0" err="1" smtClean="0"/>
              <a:t>Домашнє</a:t>
            </a:r>
            <a:r>
              <a:rPr lang="ru-RU" b="1" i="1" dirty="0" smtClean="0"/>
              <a:t> </a:t>
            </a:r>
            <a:r>
              <a:rPr lang="ru-RU" b="1" i="1" dirty="0" err="1" smtClean="0"/>
              <a:t>завдання</a:t>
            </a:r>
            <a:r>
              <a:rPr lang="uk-UA" b="1" i="1" dirty="0" smtClean="0"/>
              <a:t/>
            </a:r>
            <a:br>
              <a:rPr lang="uk-UA" b="1" i="1" dirty="0" smtClean="0"/>
            </a:br>
            <a:endParaRPr lang="uk-UA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51720" y="1772816"/>
            <a:ext cx="6563072" cy="4525963"/>
          </a:xfrm>
        </p:spPr>
        <p:txBody>
          <a:bodyPr/>
          <a:lstStyle/>
          <a:p>
            <a:r>
              <a:rPr lang="uk-UA" dirty="0" smtClean="0"/>
              <a:t> </a:t>
            </a:r>
            <a:r>
              <a:rPr lang="uk-UA" b="1" dirty="0"/>
              <a:t>Опрацювати § 7.</a:t>
            </a:r>
            <a:endParaRPr lang="ru-RU" b="1" dirty="0"/>
          </a:p>
          <a:p>
            <a:r>
              <a:rPr lang="uk-UA" b="1" dirty="0" smtClean="0"/>
              <a:t>За </a:t>
            </a:r>
            <a:r>
              <a:rPr lang="uk-UA" b="1" dirty="0"/>
              <a:t>картою атласу виміряти відстань між двома точками (географічними пунктами — на вибір, наприклад, від нашої місцевості до Києва).</a:t>
            </a:r>
            <a:endParaRPr lang="ru-RU" b="1" dirty="0"/>
          </a:p>
          <a:p>
            <a:pPr>
              <a:buNone/>
            </a:pP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02634"/>
          </a:xfrm>
        </p:spPr>
        <p:txBody>
          <a:bodyPr>
            <a:normAutofit/>
          </a:bodyPr>
          <a:lstStyle/>
          <a:p>
            <a:r>
              <a:rPr lang="uk-UA" sz="9600" b="1" i="1" smtClean="0"/>
              <a:t>  Дякую </a:t>
            </a:r>
            <a:r>
              <a:rPr lang="uk-UA" sz="9600" b="1" i="1" dirty="0" smtClean="0"/>
              <a:t>за увагу!</a:t>
            </a:r>
            <a:endParaRPr lang="uk-UA" sz="9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6552728" cy="2002234"/>
          </a:xfrm>
        </p:spPr>
        <p:txBody>
          <a:bodyPr>
            <a:noAutofit/>
          </a:bodyPr>
          <a:lstStyle/>
          <a:p>
            <a:r>
              <a:rPr lang="uk-UA" b="1" i="1" dirty="0" smtClean="0"/>
              <a:t>Список використаних джерел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2348880"/>
            <a:ext cx="7560840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altLang="ru-RU" dirty="0" smtClean="0"/>
              <a:t> </a:t>
            </a:r>
            <a:r>
              <a:rPr lang="en-US" altLang="ru-RU" sz="3200" b="1" dirty="0" smtClean="0"/>
              <a:t>http</a:t>
            </a:r>
            <a:r>
              <a:rPr lang="en-US" altLang="ru-RU" sz="3200" b="1" dirty="0"/>
              <a:t>://geografia.at.ua</a:t>
            </a:r>
            <a:endParaRPr lang="uk-UA" altLang="ru-RU" sz="3200" b="1" dirty="0"/>
          </a:p>
          <a:p>
            <a:r>
              <a:rPr lang="uk-UA" altLang="ru-RU" sz="3200" b="1" dirty="0"/>
              <a:t> </a:t>
            </a:r>
            <a:r>
              <a:rPr lang="en-US" altLang="ru-RU" sz="3200" b="1" dirty="0"/>
              <a:t>http://geograf.com.ua </a:t>
            </a:r>
            <a:r>
              <a:rPr lang="en-US" altLang="ru-RU" sz="3200" b="1" dirty="0">
                <a:cs typeface="Arial" pitchFamily="34" charset="0"/>
              </a:rPr>
              <a:t>&gt; maps</a:t>
            </a:r>
            <a:endParaRPr lang="en-US" altLang="ru-RU" sz="3200" b="1" dirty="0"/>
          </a:p>
          <a:p>
            <a:r>
              <a:rPr lang="uk-UA" altLang="ru-RU" sz="3200" b="1" dirty="0">
                <a:cs typeface="Arial" pitchFamily="34" charset="0"/>
              </a:rPr>
              <a:t> </a:t>
            </a:r>
            <a:r>
              <a:rPr lang="en-US" altLang="ru-RU" sz="3200" b="1" dirty="0"/>
              <a:t>http://</a:t>
            </a:r>
            <a:r>
              <a:rPr lang="en-US" altLang="ru-RU" sz="3200" b="1" dirty="0">
                <a:cs typeface="Arial" pitchFamily="34" charset="0"/>
              </a:rPr>
              <a:t>geoteacher.net.ua</a:t>
            </a:r>
          </a:p>
          <a:p>
            <a:r>
              <a:rPr lang="en-US" altLang="ru-RU" sz="3200" b="1" dirty="0" smtClean="0"/>
              <a:t> http</a:t>
            </a:r>
            <a:r>
              <a:rPr lang="en-US" altLang="ru-RU" sz="3200" b="1" dirty="0"/>
              <a:t>://</a:t>
            </a:r>
            <a:r>
              <a:rPr lang="ru-RU" altLang="ru-RU" sz="3200" b="1" dirty="0"/>
              <a:t> </a:t>
            </a:r>
            <a:r>
              <a:rPr lang="en-US" altLang="ru-RU" sz="3200" b="1" dirty="0"/>
              <a:t>moyaosvita.com.ua</a:t>
            </a:r>
            <a:endParaRPr lang="en-US" altLang="ru-RU" sz="3200" b="1" dirty="0">
              <a:cs typeface="Arial" pitchFamily="34" charset="0"/>
            </a:endParaRPr>
          </a:p>
          <a:p>
            <a:endParaRPr lang="uk-UA" sz="3200" b="1" dirty="0" smtClean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545948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7864" y="332656"/>
            <a:ext cx="5338936" cy="94096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b="1" i="1" dirty="0" err="1" smtClean="0">
                <a:solidFill>
                  <a:schemeClr val="bg2">
                    <a:lumMod val="10000"/>
                  </a:schemeClr>
                </a:solidFill>
              </a:rPr>
              <a:t>Запитання</a:t>
            </a:r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> до </a:t>
            </a:r>
            <a:r>
              <a:rPr lang="ru-RU" b="1" i="1" dirty="0" err="1" smtClean="0">
                <a:solidFill>
                  <a:schemeClr val="bg2">
                    <a:lumMod val="10000"/>
                  </a:schemeClr>
                </a:solidFill>
              </a:rPr>
              <a:t>класу</a:t>
            </a:r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</a:br>
            <a:endParaRPr lang="uk-UA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47664" y="1917834"/>
            <a:ext cx="7344816" cy="46075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/>
              <a:t>1. Поясніть, чому на картах виникають спотворення.</a:t>
            </a:r>
            <a:endParaRPr lang="ru-RU" sz="2400" b="1" dirty="0"/>
          </a:p>
          <a:p>
            <a:pPr>
              <a:lnSpc>
                <a:spcPct val="150000"/>
              </a:lnSpc>
            </a:pPr>
            <a:r>
              <a:rPr lang="uk-UA" sz="2400" b="1" dirty="0"/>
              <a:t>2. Дайте визначення науковому поняттю «картографічна проекція». Які її види ви знаєте?</a:t>
            </a:r>
            <a:endParaRPr lang="ru-RU" sz="2400" b="1" dirty="0"/>
          </a:p>
          <a:p>
            <a:pPr>
              <a:lnSpc>
                <a:spcPct val="150000"/>
              </a:lnSpc>
            </a:pPr>
            <a:r>
              <a:rPr lang="uk-UA" sz="2400" b="1" dirty="0"/>
              <a:t>3. Що таке умовні знаки. Яке практичне значення вони мають?</a:t>
            </a:r>
            <a:endParaRPr lang="ru-RU" sz="2400" b="1" dirty="0"/>
          </a:p>
          <a:p>
            <a:pPr marL="0" indent="0">
              <a:lnSpc>
                <a:spcPct val="150000"/>
              </a:lnSpc>
              <a:buNone/>
            </a:pPr>
            <a:endParaRPr lang="ru-RU" sz="2400" b="1" dirty="0"/>
          </a:p>
          <a:p>
            <a:pPr marL="0" indent="0">
              <a:buNone/>
            </a:pPr>
            <a:endParaRPr lang="ru-RU" sz="1800" b="1" dirty="0"/>
          </a:p>
        </p:txBody>
      </p:sp>
      <p:pic>
        <p:nvPicPr>
          <p:cNvPr id="4" name="Picture 9" descr="J007862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952" y="188640"/>
            <a:ext cx="876556" cy="1562991"/>
          </a:xfrm>
          <a:prstGeom prst="rect">
            <a:avLst/>
          </a:prstGeom>
          <a:noFill/>
          <a:effectLst>
            <a:outerShdw dist="53882" dir="2700000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7864" y="476672"/>
            <a:ext cx="5338936" cy="94096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b="1" i="1" dirty="0" err="1" smtClean="0">
                <a:solidFill>
                  <a:schemeClr val="bg2">
                    <a:lumMod val="10000"/>
                  </a:schemeClr>
                </a:solidFill>
              </a:rPr>
              <a:t>Запитання</a:t>
            </a:r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> до </a:t>
            </a:r>
            <a:r>
              <a:rPr lang="ru-RU" b="1" i="1" dirty="0" err="1" smtClean="0">
                <a:solidFill>
                  <a:schemeClr val="bg2">
                    <a:lumMod val="10000"/>
                  </a:schemeClr>
                </a:solidFill>
              </a:rPr>
              <a:t>класу</a:t>
            </a:r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</a:br>
            <a:endParaRPr lang="uk-UA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47664" y="1917834"/>
            <a:ext cx="7344816" cy="46075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uk-UA" sz="2000" b="1" dirty="0" smtClean="0"/>
              <a:t>4</a:t>
            </a:r>
            <a:r>
              <a:rPr lang="uk-UA" sz="2000" b="1" dirty="0"/>
              <a:t>. Як зображають рельєф на картах? Що таке горизонталь? З’ясуйте, чому умовні знаки повинні бути стандартними та єдиними для зображення об’єктів і явищ на планах та картах.</a:t>
            </a:r>
            <a:endParaRPr lang="ru-RU" sz="2000" b="1" dirty="0"/>
          </a:p>
          <a:p>
            <a:pPr>
              <a:lnSpc>
                <a:spcPct val="150000"/>
              </a:lnSpc>
            </a:pPr>
            <a:r>
              <a:rPr lang="uk-UA" sz="2000" b="1" dirty="0"/>
              <a:t>5. Наведіть приклади, коли окремі умовні знаки за своїм виглядом, формою та кольором подібні до зображуваних природних об’єктів.</a:t>
            </a:r>
            <a:endParaRPr lang="ru-RU" sz="2000" b="1" dirty="0"/>
          </a:p>
          <a:p>
            <a:pPr marL="0" indent="0">
              <a:buNone/>
            </a:pPr>
            <a:endParaRPr lang="ru-RU" sz="1800" b="1" dirty="0"/>
          </a:p>
          <a:p>
            <a:pPr marL="0" indent="0">
              <a:buNone/>
            </a:pPr>
            <a:endParaRPr lang="ru-RU" sz="1800" b="1" dirty="0"/>
          </a:p>
        </p:txBody>
      </p:sp>
      <p:pic>
        <p:nvPicPr>
          <p:cNvPr id="4" name="Picture 9" descr="J007862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952" y="9928"/>
            <a:ext cx="876556" cy="1885719"/>
          </a:xfrm>
          <a:prstGeom prst="rect">
            <a:avLst/>
          </a:prstGeom>
          <a:noFill/>
          <a:effectLst>
            <a:outerShdw dist="53882" dir="2700000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6186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8617" y="260648"/>
            <a:ext cx="6779096" cy="1152128"/>
          </a:xfrm>
        </p:spPr>
        <p:txBody>
          <a:bodyPr>
            <a:noAutofit/>
          </a:bodyPr>
          <a:lstStyle/>
          <a:p>
            <a:r>
              <a:rPr lang="en-US" b="1" i="1" dirty="0" smtClean="0"/>
              <a:t/>
            </a:r>
            <a:br>
              <a:rPr lang="en-US" b="1" i="1" dirty="0" smtClean="0"/>
            </a:br>
            <a:r>
              <a:rPr lang="uk-UA" sz="3200" b="1" i="1" dirty="0" smtClean="0"/>
              <a:t>Топографічні </a:t>
            </a:r>
            <a:r>
              <a:rPr lang="uk-UA" sz="3200" b="1" i="1" dirty="0"/>
              <a:t>карти </a:t>
            </a:r>
            <a:r>
              <a:rPr lang="uk-UA" sz="3200" b="1" dirty="0"/>
              <a:t>— детальні </a:t>
            </a:r>
            <a:r>
              <a:rPr lang="uk-UA" sz="3200" b="1" dirty="0" err="1"/>
              <a:t>загальногеографічні</a:t>
            </a:r>
            <a:r>
              <a:rPr lang="uk-UA" sz="3200" b="1" dirty="0"/>
              <a:t> карти великого масштабу </a:t>
            </a:r>
          </a:p>
        </p:txBody>
      </p:sp>
      <p:pic>
        <p:nvPicPr>
          <p:cNvPr id="1026" name="Picture 2" descr="C:\Users\Ira\Desktop\ППД 16-17 1\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204864"/>
            <a:ext cx="7560840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188640"/>
            <a:ext cx="705678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i="1" dirty="0"/>
              <a:t>Як читати топографічну </a:t>
            </a:r>
            <a:r>
              <a:rPr lang="uk-UA" sz="4400" b="1" i="1" dirty="0" smtClean="0"/>
              <a:t>карту</a:t>
            </a:r>
            <a:endParaRPr lang="ru-RU" sz="4400" b="1" i="1" dirty="0"/>
          </a:p>
          <a:p>
            <a:r>
              <a:rPr lang="uk-UA" sz="2400" b="1" dirty="0" smtClean="0"/>
              <a:t>1</a:t>
            </a:r>
            <a:r>
              <a:rPr lang="uk-UA" sz="2400" b="1" dirty="0"/>
              <a:t>. Знайти інформацію про масштаб і висоту перерізу рельєфу.</a:t>
            </a:r>
            <a:endParaRPr lang="ru-RU" sz="2400" b="1" dirty="0"/>
          </a:p>
          <a:p>
            <a:r>
              <a:rPr lang="uk-UA" sz="2400" b="1" dirty="0"/>
              <a:t>2. За допомогою умовних знаків визначають загальний характер місцевості, зображеної на карті.</a:t>
            </a:r>
            <a:endParaRPr lang="ru-RU" sz="2400" b="1" dirty="0"/>
          </a:p>
          <a:p>
            <a:r>
              <a:rPr lang="uk-UA" sz="2400" b="1" dirty="0"/>
              <a:t>3. Детальне вивчення карти залежно від завдання.</a:t>
            </a:r>
            <a:endParaRPr lang="ru-RU" sz="2400" b="1" dirty="0"/>
          </a:p>
        </p:txBody>
      </p:sp>
      <p:pic>
        <p:nvPicPr>
          <p:cNvPr id="3" name="Picture 2" descr="C:\Users\Ira\Desktop\ППД 16-17 1\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680" y="4263742"/>
            <a:ext cx="3096344" cy="218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85391" y="260648"/>
            <a:ext cx="6635080" cy="1143000"/>
          </a:xfrm>
        </p:spPr>
        <p:txBody>
          <a:bodyPr>
            <a:normAutofit fontScale="90000"/>
          </a:bodyPr>
          <a:lstStyle/>
          <a:p>
            <a:r>
              <a:rPr lang="uk-UA" b="1" i="1" dirty="0" smtClean="0"/>
              <a:t>Рамка топографічної карти</a:t>
            </a:r>
            <a:endParaRPr lang="ru-RU" b="1" i="1" dirty="0"/>
          </a:p>
        </p:txBody>
      </p:sp>
      <p:pic>
        <p:nvPicPr>
          <p:cNvPr id="2050" name="Picture 2" descr="C:\Users\Ira\Desktop\ППД 16-17 1\топографічні карти матеріал\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316" y="1690909"/>
            <a:ext cx="7112155" cy="4690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6715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2690336"/>
            <a:ext cx="763284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3200" b="1" dirty="0" smtClean="0"/>
              <a:t>1. Пригадайте</a:t>
            </a:r>
            <a:r>
              <a:rPr lang="uk-UA" sz="3200" b="1" dirty="0"/>
              <a:t>, яким сторонам горизонту відповідають азимути 90°, 180</a:t>
            </a:r>
            <a:r>
              <a:rPr lang="uk-UA" sz="3200" b="1" dirty="0" smtClean="0"/>
              <a:t>°? </a:t>
            </a:r>
            <a:endParaRPr lang="ru-RU" sz="3200" b="1" dirty="0"/>
          </a:p>
          <a:p>
            <a:pPr lvl="0"/>
            <a:r>
              <a:rPr lang="uk-UA" sz="3200" b="1" dirty="0" smtClean="0"/>
              <a:t>2. Якому </a:t>
            </a:r>
            <a:r>
              <a:rPr lang="uk-UA" sz="3200" b="1" dirty="0"/>
              <a:t>азимуту відповідає напрямок на захід? </a:t>
            </a:r>
            <a:endParaRPr lang="ru-RU" sz="3200" b="1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635896" y="274638"/>
            <a:ext cx="5050904" cy="1143000"/>
          </a:xfrm>
        </p:spPr>
        <p:txBody>
          <a:bodyPr>
            <a:noAutofit/>
          </a:bodyPr>
          <a:lstStyle/>
          <a:p>
            <a:r>
              <a:rPr lang="ru-RU" b="1" i="1" dirty="0" err="1">
                <a:solidFill>
                  <a:schemeClr val="bg2">
                    <a:lumMod val="10000"/>
                  </a:schemeClr>
                </a:solidFill>
              </a:rPr>
              <a:t>Запитання</a:t>
            </a:r>
            <a:r>
              <a:rPr lang="ru-RU" b="1" i="1" dirty="0">
                <a:solidFill>
                  <a:schemeClr val="bg2">
                    <a:lumMod val="10000"/>
                  </a:schemeClr>
                </a:solidFill>
              </a:rPr>
              <a:t> до </a:t>
            </a:r>
            <a:r>
              <a:rPr lang="ru-RU" b="1" i="1" dirty="0" err="1">
                <a:solidFill>
                  <a:schemeClr val="bg2">
                    <a:lumMod val="10000"/>
                  </a:schemeClr>
                </a:solidFill>
              </a:rPr>
              <a:t>класу</a:t>
            </a:r>
            <a:endParaRPr lang="ru-RU" dirty="0"/>
          </a:p>
        </p:txBody>
      </p:sp>
      <p:pic>
        <p:nvPicPr>
          <p:cNvPr id="5" name="Picture 9" descr="J007862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80494"/>
            <a:ext cx="1251936" cy="1885719"/>
          </a:xfrm>
          <a:prstGeom prst="rect">
            <a:avLst/>
          </a:prstGeom>
          <a:noFill/>
          <a:effectLst>
            <a:outerShdw dist="53882" dir="2700000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Копия топокарти_00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60648"/>
            <a:ext cx="6907212" cy="633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295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eograf_01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756</TotalTime>
  <Words>552</Words>
  <Application>Microsoft Office PowerPoint</Application>
  <PresentationFormat>Экран (4:3)</PresentationFormat>
  <Paragraphs>71</Paragraphs>
  <Slides>24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geograf_01</vt:lpstr>
      <vt:lpstr>  Читання і практичне використання топографічних карт  </vt:lpstr>
      <vt:lpstr> Мета </vt:lpstr>
      <vt:lpstr> Запитання до класу </vt:lpstr>
      <vt:lpstr> Запитання до класу </vt:lpstr>
      <vt:lpstr> Топографічні карти — детальні загальногеографічні карти великого масштабу </vt:lpstr>
      <vt:lpstr>Презентация PowerPoint</vt:lpstr>
      <vt:lpstr>Рамка топографічної карти</vt:lpstr>
      <vt:lpstr>Запитання до класу</vt:lpstr>
      <vt:lpstr>Презентация PowerPoint</vt:lpstr>
      <vt:lpstr>Дійсний та магнітний азимут, дирекційний кут</vt:lpstr>
      <vt:lpstr>Задача</vt:lpstr>
      <vt:lpstr> Вимірювання відстаней і висот </vt:lpstr>
      <vt:lpstr>Задача. </vt:lpstr>
      <vt:lpstr>Завдання</vt:lpstr>
      <vt:lpstr>Окомірне орієнтування</vt:lpstr>
      <vt:lpstr>Прямокутні координати </vt:lpstr>
      <vt:lpstr>Завдання</vt:lpstr>
      <vt:lpstr>Прямокутні координати </vt:lpstr>
      <vt:lpstr> Запитання до класу </vt:lpstr>
      <vt:lpstr> Запитання до класу </vt:lpstr>
      <vt:lpstr>Підсумок уроку</vt:lpstr>
      <vt:lpstr>Домашнє завдання </vt:lpstr>
      <vt:lpstr>  Дякую за увагу!</vt:lpstr>
      <vt:lpstr>Список використаних джерел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Зображення України в  картографічних творах. Елементи карти, картографічні проекції та види спотворень на географічних картах</dc:title>
  <dc:creator>ALLA</dc:creator>
  <cp:lastModifiedBy>Ira</cp:lastModifiedBy>
  <cp:revision>76</cp:revision>
  <dcterms:created xsi:type="dcterms:W3CDTF">2016-07-28T17:09:02Z</dcterms:created>
  <dcterms:modified xsi:type="dcterms:W3CDTF">2017-02-19T13:59:45Z</dcterms:modified>
</cp:coreProperties>
</file>