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7" r:id="rId19"/>
    <p:sldId id="272" r:id="rId20"/>
    <p:sldId id="278" r:id="rId21"/>
    <p:sldId id="273" r:id="rId22"/>
    <p:sldId id="274" r:id="rId23"/>
    <p:sldId id="276" r:id="rId2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6293B-BBBA-4A08-A82E-CFEB4692E6FA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4CFAA-562E-4708-8559-26C5F2A0D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8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F4CFAA-562E-4708-8559-26C5F2A0DE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7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BF847E1C-5FE8-40CB-8E9E-8B9A838B3F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60C8C-EE92-4B29-B5FA-478FDA2263C0}" type="datetimeFigureOut">
              <a:rPr lang="uk-UA" smtClean="0"/>
              <a:t>19.02.2017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D07AF-6BE2-4542-B1B5-4F266F3B1C1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196752"/>
            <a:ext cx="6768752" cy="1656184"/>
          </a:xfrm>
        </p:spPr>
        <p:txBody>
          <a:bodyPr>
            <a:normAutofit fontScale="90000"/>
          </a:bodyPr>
          <a:lstStyle/>
          <a:p>
            <a:r>
              <a:rPr lang="ru-RU" sz="4900" b="1" i="1" dirty="0" err="1">
                <a:solidFill>
                  <a:schemeClr val="bg2">
                    <a:lumMod val="10000"/>
                  </a:schemeClr>
                </a:solidFill>
              </a:rPr>
              <a:t>Зображення</a:t>
            </a:r>
            <a: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900" b="1" i="1" dirty="0" err="1">
                <a:solidFill>
                  <a:schemeClr val="bg2">
                    <a:lumMod val="10000"/>
                  </a:schemeClr>
                </a:solidFill>
              </a:rPr>
              <a:t>України</a:t>
            </a:r>
            <a: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  <a:t> в  </a:t>
            </a:r>
            <a:r>
              <a:rPr lang="ru-RU" sz="4900" b="1" i="1" dirty="0" err="1">
                <a:solidFill>
                  <a:schemeClr val="bg2">
                    <a:lumMod val="10000"/>
                  </a:schemeClr>
                </a:solidFill>
              </a:rPr>
              <a:t>картографічних</a:t>
            </a:r>
            <a:r>
              <a:rPr lang="ru-RU" sz="49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творах</a:t>
            </a: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3429000"/>
            <a:ext cx="5760640" cy="3096344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uk-UA" sz="4500" b="1" i="1" dirty="0" err="1" smtClean="0">
                <a:solidFill>
                  <a:schemeClr val="bg2">
                    <a:lumMod val="10000"/>
                  </a:schemeClr>
                </a:solidFill>
              </a:rPr>
              <a:t>Семенело</a:t>
            </a:r>
            <a:r>
              <a:rPr lang="uk-UA" sz="4500" b="1" i="1" dirty="0" smtClean="0">
                <a:solidFill>
                  <a:schemeClr val="bg2">
                    <a:lumMod val="10000"/>
                  </a:schemeClr>
                </a:solidFill>
              </a:rPr>
              <a:t> Ірина</a:t>
            </a:r>
            <a:r>
              <a:rPr lang="ru-RU" sz="4500" b="1" i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Олексіївна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вчитель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географії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та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економіки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вищої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категорії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Золотоніської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спеціалізованої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школи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№2</a:t>
            </a:r>
          </a:p>
          <a:p>
            <a:pPr algn="l"/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інформаційних</a:t>
            </a:r>
            <a:r>
              <a:rPr lang="ru-RU" sz="45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500" b="1" i="1" dirty="0" err="1" smtClean="0">
                <a:solidFill>
                  <a:schemeClr val="bg2">
                    <a:lumMod val="10000"/>
                  </a:schemeClr>
                </a:solidFill>
              </a:rPr>
              <a:t>технологій</a:t>
            </a:r>
            <a:endParaRPr lang="ru-RU" sz="45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uk-UA" sz="2400" dirty="0"/>
              <a:t/>
            </a:r>
            <a:br>
              <a:rPr lang="uk-UA" sz="2400" dirty="0"/>
            </a:br>
            <a:endParaRPr lang="uk-UA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274638"/>
            <a:ext cx="6779096" cy="92211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Масштаб</a:t>
            </a:r>
            <a:endParaRPr lang="ru-RU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835696" y="1268761"/>
            <a:ext cx="705678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buNone/>
            </a:pPr>
            <a:r>
              <a:rPr lang="uk-UA" altLang="ru-RU" sz="2800" b="1" dirty="0" smtClean="0"/>
              <a:t>(нім. </a:t>
            </a:r>
            <a:r>
              <a:rPr lang="uk-UA" altLang="ru-RU" sz="2800" b="1" dirty="0" err="1" smtClean="0"/>
              <a:t>Mab</a:t>
            </a:r>
            <a:r>
              <a:rPr lang="uk-UA" altLang="ru-RU" sz="2800" b="1" dirty="0" smtClean="0"/>
              <a:t> - міра, </a:t>
            </a:r>
            <a:r>
              <a:rPr lang="uk-UA" altLang="ru-RU" sz="2800" b="1" dirty="0" err="1" smtClean="0"/>
              <a:t>stab</a:t>
            </a:r>
            <a:r>
              <a:rPr lang="uk-UA" altLang="ru-RU" sz="2800" b="1" dirty="0" smtClean="0"/>
              <a:t> - палиця)</a:t>
            </a:r>
          </a:p>
          <a:p>
            <a:pPr marL="0" indent="0" algn="just" eaLnBrk="1" hangingPunct="1">
              <a:buNone/>
            </a:pPr>
            <a:r>
              <a:rPr lang="uk-UA" sz="2800" b="1" dirty="0" smtClean="0"/>
              <a:t>Відношення  довжини відрізка на карті або плані до його дійсної довжини на місцевості</a:t>
            </a:r>
            <a:r>
              <a:rPr lang="uk-UA" sz="2800" b="1" dirty="0"/>
              <a:t>.</a:t>
            </a:r>
            <a:endParaRPr lang="ru-RU" sz="2800" b="1" dirty="0" smtClean="0"/>
          </a:p>
          <a:p>
            <a:pPr marL="0" indent="0" eaLnBrk="1" hangingPunct="1">
              <a:buNone/>
            </a:pPr>
            <a:endParaRPr lang="ru-RU" dirty="0" smtClean="0"/>
          </a:p>
        </p:txBody>
      </p:sp>
      <p:pic>
        <p:nvPicPr>
          <p:cNvPr id="9" name="Picture 2" descr="Ипполитов Дмитрий 7 в масшта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18366"/>
            <a:ext cx="3456384" cy="303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rganization Chart 1"/>
          <p:cNvGrpSpPr>
            <a:grpSpLocks/>
          </p:cNvGrpSpPr>
          <p:nvPr/>
        </p:nvGrpSpPr>
        <p:grpSpPr bwMode="auto">
          <a:xfrm>
            <a:off x="1691680" y="908050"/>
            <a:ext cx="6840760" cy="5055245"/>
            <a:chOff x="1645" y="-1038"/>
            <a:chExt cx="7200" cy="1800"/>
          </a:xfrm>
        </p:grpSpPr>
        <p:cxnSp>
          <p:nvCxnSpPr>
            <p:cNvPr id="4100" name="_s4100"/>
            <p:cNvCxnSpPr>
              <a:cxnSpLocks noChangeShapeType="1"/>
              <a:stCxn id="10" idx="6"/>
              <a:endCxn id="7" idx="2"/>
            </p:cNvCxnSpPr>
            <p:nvPr/>
          </p:nvCxnSpPr>
          <p:spPr bwMode="auto">
            <a:xfrm rot="5400000" flipH="1">
              <a:off x="6325" y="-1398"/>
              <a:ext cx="360" cy="2520"/>
            </a:xfrm>
            <a:prstGeom prst="bentConnector3">
              <a:avLst>
                <a:gd name="adj1" fmla="val 2081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1" name="_s4101"/>
            <p:cNvCxnSpPr>
              <a:cxnSpLocks noChangeShapeType="1"/>
              <a:stCxn id="9" idx="6"/>
              <a:endCxn id="7" idx="2"/>
            </p:cNvCxnSpPr>
            <p:nvPr/>
          </p:nvCxnSpPr>
          <p:spPr bwMode="auto">
            <a:xfrm rot="16200000">
              <a:off x="5066" y="-139"/>
              <a:ext cx="36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2" name="_s4102"/>
            <p:cNvCxnSpPr>
              <a:cxnSpLocks noChangeShapeType="1"/>
              <a:stCxn id="8" idx="6"/>
              <a:endCxn id="7" idx="2"/>
            </p:cNvCxnSpPr>
            <p:nvPr/>
          </p:nvCxnSpPr>
          <p:spPr bwMode="auto">
            <a:xfrm rot="16200000">
              <a:off x="3806" y="-1398"/>
              <a:ext cx="360" cy="2519"/>
            </a:xfrm>
            <a:prstGeom prst="bentConnector3">
              <a:avLst>
                <a:gd name="adj1" fmla="val 2081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_s4103"/>
            <p:cNvSpPr>
              <a:spLocks noChangeArrowheads="1"/>
            </p:cNvSpPr>
            <p:nvPr/>
          </p:nvSpPr>
          <p:spPr bwMode="auto">
            <a:xfrm>
              <a:off x="4165" y="-1038"/>
              <a:ext cx="2160" cy="720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CCCC00"/>
                </a:gs>
                <a:gs pos="50000">
                  <a:srgbClr val="FFFFFF"/>
                </a:gs>
                <a:gs pos="100000">
                  <a:srgbClr val="CCCC00"/>
                </a:gs>
              </a:gsLst>
              <a:lin ang="18900000" scaled="1"/>
            </a:gradFill>
            <a:ln w="3175">
              <a:solidFill>
                <a:srgbClr val="CCCC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0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Види масштабу </a:t>
              </a:r>
              <a:endPara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_s4104"/>
            <p:cNvSpPr>
              <a:spLocks noChangeArrowheads="1"/>
            </p:cNvSpPr>
            <p:nvPr/>
          </p:nvSpPr>
          <p:spPr bwMode="auto">
            <a:xfrm>
              <a:off x="1645" y="42"/>
              <a:ext cx="2160" cy="720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669999"/>
                </a:gs>
                <a:gs pos="50000">
                  <a:srgbClr val="FFFFFF"/>
                </a:gs>
                <a:gs pos="100000">
                  <a:srgbClr val="669999"/>
                </a:gs>
              </a:gsLst>
              <a:lin ang="18900000" scaled="1"/>
            </a:gradFill>
            <a:ln w="3175">
              <a:solidFill>
                <a:srgbClr val="669999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0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Числовий</a:t>
              </a:r>
              <a:r>
                <a:rPr kumimoji="0" lang="uk-UA" altLang="ru-RU" sz="24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 </a:t>
              </a:r>
              <a:endPara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_s4105"/>
            <p:cNvSpPr>
              <a:spLocks noChangeArrowheads="1"/>
            </p:cNvSpPr>
            <p:nvPr/>
          </p:nvSpPr>
          <p:spPr bwMode="auto">
            <a:xfrm>
              <a:off x="4165" y="42"/>
              <a:ext cx="2160" cy="720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669999"/>
                </a:gs>
                <a:gs pos="50000">
                  <a:srgbClr val="FFFFFF"/>
                </a:gs>
                <a:gs pos="100000">
                  <a:srgbClr val="669999"/>
                </a:gs>
              </a:gsLst>
              <a:lin ang="18900000" scaled="1"/>
            </a:gradFill>
            <a:ln w="3175">
              <a:solidFill>
                <a:srgbClr val="669999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0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Іменований</a:t>
              </a:r>
              <a:r>
                <a:rPr kumimoji="0" lang="uk-UA" alt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 </a:t>
              </a:r>
              <a:endPara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_s4106"/>
            <p:cNvSpPr>
              <a:spLocks noChangeArrowheads="1"/>
            </p:cNvSpPr>
            <p:nvPr/>
          </p:nvSpPr>
          <p:spPr bwMode="auto">
            <a:xfrm>
              <a:off x="6685" y="42"/>
              <a:ext cx="2160" cy="720"/>
            </a:xfrm>
            <a:prstGeom prst="bevel">
              <a:avLst>
                <a:gd name="adj" fmla="val 12500"/>
              </a:avLst>
            </a:prstGeom>
            <a:gradFill rotWithShape="0">
              <a:gsLst>
                <a:gs pos="0">
                  <a:srgbClr val="669999"/>
                </a:gs>
                <a:gs pos="50000">
                  <a:srgbClr val="FFFFFF"/>
                </a:gs>
                <a:gs pos="100000">
                  <a:srgbClr val="669999"/>
                </a:gs>
              </a:gsLst>
              <a:lin ang="18900000" scaled="1"/>
            </a:gradFill>
            <a:ln w="3175">
              <a:solidFill>
                <a:srgbClr val="669999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0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Лінійний</a:t>
              </a:r>
              <a:r>
                <a:rPr kumimoji="0" lang="uk-UA" altLang="ru-RU" sz="24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Times New Roman" pitchFamily="18" charset="0"/>
                </a:rPr>
                <a:t> </a:t>
              </a:r>
              <a:endParaRPr kumimoji="0" lang="uk-UA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Результаты теста ГИА по географ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083" y="1418008"/>
            <a:ext cx="5616624" cy="402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467544" y="4544946"/>
            <a:ext cx="2017588" cy="576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числовий </a:t>
            </a:r>
            <a:r>
              <a:rPr lang="uk-UA" dirty="0"/>
              <a:t>масштаб</a:t>
            </a:r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2626516" y="5589140"/>
            <a:ext cx="1728192" cy="576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іменований масштаб</a:t>
            </a:r>
            <a:endParaRPr lang="uk-UA" dirty="0"/>
          </a:p>
        </p:txBody>
      </p:sp>
      <p:sp>
        <p:nvSpPr>
          <p:cNvPr id="11" name="Стрелка вправо 10"/>
          <p:cNvSpPr/>
          <p:nvPr/>
        </p:nvSpPr>
        <p:spPr>
          <a:xfrm rot="16200000">
            <a:off x="4053097" y="5476928"/>
            <a:ext cx="1808599" cy="576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/>
              <a:t>лінійний масштаб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Масштаб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буває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347864" y="332657"/>
            <a:ext cx="4752528" cy="122413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Завдання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b="1" i="1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475656" y="2564904"/>
            <a:ext cx="7092082" cy="338437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uk-UA" sz="3600" b="1" dirty="0" smtClean="0"/>
              <a:t>У зошиті написати по два </a:t>
            </a:r>
            <a:r>
              <a:rPr lang="en-US" sz="3600" b="1" dirty="0" smtClean="0"/>
              <a:t> </a:t>
            </a:r>
            <a:r>
              <a:rPr lang="uk-UA" sz="3600" b="1" dirty="0" smtClean="0"/>
              <a:t>приклади числового та іменованого масштабу.</a:t>
            </a:r>
            <a:endParaRPr lang="ru-RU" sz="3600" b="1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128" y="116632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304800"/>
            <a:ext cx="6552530" cy="168404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Класифікація карт за масштабом</a:t>
            </a:r>
            <a:endParaRPr lang="ru-RU" b="1" i="1" dirty="0"/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027" y="2780928"/>
            <a:ext cx="5107769" cy="39163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4524" y="1805915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/>
              <a:t>Великомасштабні</a:t>
            </a:r>
          </a:p>
          <a:p>
            <a:pPr algn="ctr"/>
            <a:r>
              <a:rPr lang="uk-UA" sz="2400" b="1" dirty="0"/>
              <a:t>від 1:10 000 </a:t>
            </a:r>
            <a:r>
              <a:rPr lang="uk-UA" sz="2400" b="1" dirty="0" smtClean="0"/>
              <a:t>до1:200 </a:t>
            </a:r>
            <a:r>
              <a:rPr lang="uk-UA" sz="2400" b="1" dirty="0"/>
              <a:t>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188640"/>
            <a:ext cx="6552530" cy="168404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Класифікація карт за масштабом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700808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Середньомасштабні</a:t>
            </a:r>
            <a:endParaRPr lang="uk-UA" sz="2400" b="1" dirty="0"/>
          </a:p>
          <a:p>
            <a:pPr algn="ctr"/>
            <a:r>
              <a:rPr lang="uk-UA" sz="2400" b="1" dirty="0"/>
              <a:t>від </a:t>
            </a:r>
            <a:r>
              <a:rPr lang="uk-UA" sz="2400" b="1" dirty="0" smtClean="0"/>
              <a:t>1:200 </a:t>
            </a:r>
            <a:r>
              <a:rPr lang="uk-UA" sz="2400" b="1" dirty="0"/>
              <a:t>000 до </a:t>
            </a:r>
            <a:r>
              <a:rPr lang="uk-UA" sz="2400" b="1" dirty="0" smtClean="0"/>
              <a:t>1:1000 </a:t>
            </a:r>
            <a:r>
              <a:rPr lang="uk-UA" sz="2400" b="1" dirty="0"/>
              <a:t>000</a:t>
            </a:r>
          </a:p>
        </p:txBody>
      </p:sp>
      <p:pic>
        <p:nvPicPr>
          <p:cNvPr id="12" name="Picture 1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0" y="2531805"/>
            <a:ext cx="5251132" cy="4065547"/>
          </a:xfrm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6984776" cy="1143000"/>
          </a:xfrm>
        </p:spPr>
        <p:txBody>
          <a:bodyPr>
            <a:normAutofit fontScale="90000"/>
          </a:bodyPr>
          <a:lstStyle/>
          <a:p>
            <a:r>
              <a:rPr lang="uk-UA" b="1" i="1" dirty="0"/>
              <a:t>Класифікація карт за масштабом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1412776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Дрібномасштабні</a:t>
            </a:r>
            <a:endParaRPr lang="uk-UA" sz="2400" b="1" dirty="0"/>
          </a:p>
          <a:p>
            <a:pPr algn="ctr"/>
            <a:r>
              <a:rPr lang="uk-UA" sz="2400" b="1" dirty="0" smtClean="0"/>
              <a:t>менший за 1 : 1000 </a:t>
            </a:r>
            <a:r>
              <a:rPr lang="uk-UA" sz="2400" b="1" dirty="0"/>
              <a:t>000</a:t>
            </a:r>
          </a:p>
        </p:txBody>
      </p:sp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17423"/>
            <a:ext cx="5184575" cy="401023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6700" y="260648"/>
            <a:ext cx="5112568" cy="1143000"/>
          </a:xfrm>
        </p:spPr>
        <p:txBody>
          <a:bodyPr/>
          <a:lstStyle/>
          <a:p>
            <a:r>
              <a:rPr lang="uk-UA" b="1" i="1" dirty="0" smtClean="0"/>
              <a:t>Запитання</a:t>
            </a:r>
            <a:endParaRPr lang="uk-UA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13209"/>
            <a:ext cx="7128792" cy="43924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 smtClean="0"/>
              <a:t>1. Яку </a:t>
            </a:r>
            <a:r>
              <a:rPr lang="ru-RU" sz="2400" b="1" dirty="0"/>
              <a:t>роль </a:t>
            </a:r>
            <a:r>
              <a:rPr lang="ru-RU" sz="2400" b="1" dirty="0" err="1"/>
              <a:t>відіграють</a:t>
            </a:r>
            <a:r>
              <a:rPr lang="ru-RU" sz="2400" b="1" dirty="0"/>
              <a:t> </a:t>
            </a:r>
            <a:r>
              <a:rPr lang="ru-RU" sz="2400" b="1" dirty="0" err="1"/>
              <a:t>географічні</a:t>
            </a:r>
            <a:r>
              <a:rPr lang="ru-RU" sz="2400" b="1" dirty="0"/>
              <a:t> </a:t>
            </a:r>
            <a:r>
              <a:rPr lang="ru-RU" sz="2400" b="1" dirty="0" err="1"/>
              <a:t>карти</a:t>
            </a:r>
            <a:r>
              <a:rPr lang="ru-RU" sz="2400" b="1" dirty="0"/>
              <a:t> в </a:t>
            </a:r>
            <a:r>
              <a:rPr lang="ru-RU" sz="2400" b="1" dirty="0" err="1"/>
              <a:t>житті</a:t>
            </a:r>
            <a:r>
              <a:rPr lang="ru-RU" sz="2400" b="1" dirty="0"/>
              <a:t> </a:t>
            </a:r>
            <a:r>
              <a:rPr lang="ru-RU" sz="2400" b="1" dirty="0" err="1"/>
              <a:t>людини</a:t>
            </a:r>
            <a:r>
              <a:rPr lang="ru-RU" sz="2400" b="1" dirty="0"/>
              <a:t>?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b="1" dirty="0"/>
              <a:t>2. </a:t>
            </a:r>
            <a:r>
              <a:rPr lang="ru-RU" sz="2400" b="1" dirty="0" err="1"/>
              <a:t>Наведіть</a:t>
            </a:r>
            <a:r>
              <a:rPr lang="ru-RU" sz="2400" b="1" dirty="0"/>
              <a:t> </a:t>
            </a:r>
            <a:r>
              <a:rPr lang="ru-RU" sz="2400" b="1" dirty="0" err="1"/>
              <a:t>приклади</a:t>
            </a:r>
            <a:r>
              <a:rPr lang="ru-RU" sz="2400" b="1" dirty="0"/>
              <a:t> </a:t>
            </a:r>
            <a:r>
              <a:rPr lang="ru-RU" sz="2400" b="1" dirty="0" err="1"/>
              <a:t>картографічних</a:t>
            </a:r>
            <a:r>
              <a:rPr lang="ru-RU" sz="2400" b="1" dirty="0"/>
              <a:t> </a:t>
            </a:r>
            <a:r>
              <a:rPr lang="ru-RU" sz="2400" b="1" dirty="0" err="1"/>
              <a:t>зображень</a:t>
            </a:r>
            <a:r>
              <a:rPr lang="ru-RU" sz="2400" b="1" dirty="0"/>
              <a:t> </a:t>
            </a:r>
            <a:r>
              <a:rPr lang="ru-RU" sz="2400" b="1" dirty="0" err="1"/>
              <a:t>території</a:t>
            </a:r>
            <a:r>
              <a:rPr lang="ru-RU" sz="2400" b="1" dirty="0"/>
              <a:t> </a:t>
            </a:r>
            <a:r>
              <a:rPr lang="ru-RU" sz="2400" b="1" dirty="0" err="1"/>
              <a:t>сучасної</a:t>
            </a:r>
            <a:r>
              <a:rPr lang="ru-RU" sz="2400" b="1" dirty="0"/>
              <a:t> </a:t>
            </a:r>
            <a:r>
              <a:rPr lang="ru-RU" sz="2400" b="1" dirty="0" err="1"/>
              <a:t>України</a:t>
            </a:r>
            <a:r>
              <a:rPr lang="ru-RU" sz="2400" b="1" dirty="0"/>
              <a:t> в </a:t>
            </a:r>
            <a:r>
              <a:rPr lang="ru-RU" sz="2400" b="1" dirty="0" err="1"/>
              <a:t>найдавніші</a:t>
            </a:r>
            <a:r>
              <a:rPr lang="ru-RU" sz="2400" b="1" dirty="0"/>
              <a:t> </a:t>
            </a:r>
            <a:r>
              <a:rPr lang="ru-RU" sz="2400" b="1" dirty="0" err="1"/>
              <a:t>часи</a:t>
            </a:r>
            <a:r>
              <a:rPr lang="ru-RU" sz="2400" b="1" dirty="0"/>
              <a:t> та </a:t>
            </a:r>
            <a:r>
              <a:rPr lang="ru-RU" sz="2400" b="1" dirty="0" err="1"/>
              <a:t>епоху</a:t>
            </a:r>
            <a:r>
              <a:rPr lang="ru-RU" sz="2400" b="1" dirty="0"/>
              <a:t> </a:t>
            </a:r>
            <a:r>
              <a:rPr lang="ru-RU" sz="2400" b="1" dirty="0" err="1"/>
              <a:t>Середньовіччя</a:t>
            </a:r>
            <a:r>
              <a:rPr lang="ru-RU" sz="2400" b="1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400" b="1" dirty="0"/>
              <a:t> </a:t>
            </a:r>
            <a:endParaRPr lang="ru-RU" sz="2400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157"/>
            <a:ext cx="1020572" cy="1584176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9315" y="404664"/>
            <a:ext cx="5112568" cy="1143000"/>
          </a:xfrm>
        </p:spPr>
        <p:txBody>
          <a:bodyPr/>
          <a:lstStyle/>
          <a:p>
            <a:r>
              <a:rPr lang="uk-UA" b="1" i="1" dirty="0" smtClean="0"/>
              <a:t>Запитання</a:t>
            </a:r>
            <a:endParaRPr lang="uk-UA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844824"/>
            <a:ext cx="7128792" cy="482453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 smtClean="0"/>
              <a:t>3</a:t>
            </a:r>
            <a:r>
              <a:rPr lang="ru-RU" sz="2800" b="1" dirty="0"/>
              <a:t>. </a:t>
            </a:r>
            <a:r>
              <a:rPr lang="ru-RU" sz="2800" b="1" dirty="0" err="1"/>
              <a:t>Укажіть</a:t>
            </a:r>
            <a:r>
              <a:rPr lang="ru-RU" sz="2800" b="1" dirty="0"/>
              <a:t> </a:t>
            </a:r>
            <a:r>
              <a:rPr lang="ru-RU" sz="2800" b="1" dirty="0" err="1"/>
              <a:t>особливості</a:t>
            </a:r>
            <a:r>
              <a:rPr lang="ru-RU" sz="2800" b="1" dirty="0"/>
              <a:t> </a:t>
            </a:r>
            <a:r>
              <a:rPr lang="ru-RU" sz="2800" b="1" dirty="0" err="1"/>
              <a:t>створення</a:t>
            </a:r>
            <a:r>
              <a:rPr lang="ru-RU" sz="2800" b="1" dirty="0"/>
              <a:t> </a:t>
            </a:r>
            <a:r>
              <a:rPr lang="ru-RU" sz="2800" b="1" dirty="0" err="1"/>
              <a:t>географічних</a:t>
            </a:r>
            <a:r>
              <a:rPr lang="ru-RU" sz="2800" b="1" dirty="0"/>
              <a:t> карт </a:t>
            </a:r>
            <a:r>
              <a:rPr lang="ru-RU" sz="2800" b="1" dirty="0" err="1"/>
              <a:t>України</a:t>
            </a:r>
            <a:r>
              <a:rPr lang="ru-RU" sz="2800" b="1" dirty="0"/>
              <a:t> у XX ст.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/>
              <a:t>4. </a:t>
            </a:r>
            <a:r>
              <a:rPr lang="ru-RU" sz="2800" b="1" dirty="0" err="1"/>
              <a:t>Назвіть</a:t>
            </a:r>
            <a:r>
              <a:rPr lang="ru-RU" sz="2800" b="1" dirty="0"/>
              <a:t> </a:t>
            </a:r>
            <a:r>
              <a:rPr lang="ru-RU" sz="2800" b="1" dirty="0" err="1"/>
              <a:t>основні</a:t>
            </a:r>
            <a:r>
              <a:rPr lang="ru-RU" sz="2800" b="1" dirty="0"/>
              <a:t> </a:t>
            </a:r>
            <a:r>
              <a:rPr lang="ru-RU" sz="2800" b="1" dirty="0" err="1"/>
              <a:t>елементи</a:t>
            </a:r>
            <a:r>
              <a:rPr lang="ru-RU" sz="2800" b="1" dirty="0"/>
              <a:t> </a:t>
            </a:r>
            <a:r>
              <a:rPr lang="ru-RU" sz="2800" b="1" dirty="0" err="1"/>
              <a:t>географічної</a:t>
            </a:r>
            <a:r>
              <a:rPr lang="ru-RU" sz="2800" b="1" dirty="0"/>
              <a:t> </a:t>
            </a:r>
            <a:r>
              <a:rPr lang="ru-RU" sz="2800" b="1" dirty="0" err="1"/>
              <a:t>карти</a:t>
            </a:r>
            <a:r>
              <a:rPr lang="ru-RU" sz="2800" b="1" dirty="0"/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b="1" dirty="0"/>
              <a:t>5. </a:t>
            </a:r>
            <a:r>
              <a:rPr lang="ru-RU" sz="2800" b="1" dirty="0" err="1"/>
              <a:t>Що</a:t>
            </a:r>
            <a:r>
              <a:rPr lang="ru-RU" sz="2800" b="1" dirty="0"/>
              <a:t> </a:t>
            </a:r>
            <a:r>
              <a:rPr lang="ru-RU" sz="2800" b="1" dirty="0" err="1"/>
              <a:t>таке</a:t>
            </a:r>
            <a:r>
              <a:rPr lang="ru-RU" sz="2800" b="1" dirty="0"/>
              <a:t> масштаб? </a:t>
            </a:r>
            <a:r>
              <a:rPr lang="ru-RU" sz="2800" b="1" dirty="0" err="1"/>
              <a:t>Які</a:t>
            </a:r>
            <a:r>
              <a:rPr lang="ru-RU" sz="2800" b="1" dirty="0"/>
              <a:t> є </a:t>
            </a:r>
            <a:r>
              <a:rPr lang="ru-RU" sz="2800" b="1" dirty="0" err="1"/>
              <a:t>форми</a:t>
            </a:r>
            <a:r>
              <a:rPr lang="ru-RU" sz="2800" b="1" dirty="0"/>
              <a:t> </a:t>
            </a:r>
            <a:r>
              <a:rPr lang="ru-RU" sz="2800" b="1" dirty="0" err="1"/>
              <a:t>позначення</a:t>
            </a:r>
            <a:r>
              <a:rPr lang="ru-RU" sz="2800" b="1" dirty="0"/>
              <a:t> масштабу на </a:t>
            </a:r>
            <a:r>
              <a:rPr lang="ru-RU" sz="2800" b="1" dirty="0" err="1"/>
              <a:t>карті</a:t>
            </a:r>
            <a:r>
              <a:rPr lang="ru-RU" sz="2800" b="1" dirty="0"/>
              <a:t>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400" b="1" dirty="0"/>
              <a:t> </a:t>
            </a:r>
            <a:endParaRPr lang="ru-RU" sz="2400" dirty="0"/>
          </a:p>
        </p:txBody>
      </p:sp>
      <p:pic>
        <p:nvPicPr>
          <p:cNvPr id="5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620"/>
            <a:ext cx="1020572" cy="1368152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60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114300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8575" y="1196752"/>
            <a:ext cx="74009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400" b="1" dirty="0"/>
              <a:t>найвідомішим і найдавнішим картографічним зображенням території сучасної України є «</a:t>
            </a:r>
            <a:r>
              <a:rPr lang="uk-UA" sz="2400" b="1" dirty="0" err="1"/>
              <a:t>Межиріч</a:t>
            </a:r>
            <a:r>
              <a:rPr lang="uk-UA" sz="2400" b="1" dirty="0"/>
              <a:t>-карта» віком 15-17 тис. років;</a:t>
            </a:r>
            <a:endParaRPr lang="ru-RU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/>
              <a:t>перший </a:t>
            </a:r>
            <a:r>
              <a:rPr lang="ru-RU" sz="2400" b="1" dirty="0" err="1"/>
              <a:t>варіант</a:t>
            </a:r>
            <a:r>
              <a:rPr lang="ru-RU" sz="2400" b="1" dirty="0"/>
              <a:t> </a:t>
            </a:r>
            <a:r>
              <a:rPr lang="ru-RU" sz="2400" b="1" dirty="0" err="1"/>
              <a:t>Генеральної</a:t>
            </a:r>
            <a:r>
              <a:rPr lang="ru-RU" sz="2400" b="1" dirty="0"/>
              <a:t> </a:t>
            </a:r>
            <a:r>
              <a:rPr lang="ru-RU" sz="2400" b="1" dirty="0" err="1"/>
              <a:t>карти</a:t>
            </a:r>
            <a:r>
              <a:rPr lang="ru-RU" sz="2400" b="1" dirty="0"/>
              <a:t> </a:t>
            </a:r>
            <a:r>
              <a:rPr lang="ru-RU" sz="2400" b="1" dirty="0" err="1"/>
              <a:t>України</a:t>
            </a:r>
            <a:r>
              <a:rPr lang="ru-RU" sz="2400" b="1" dirty="0"/>
              <a:t> створив </a:t>
            </a:r>
            <a:r>
              <a:rPr lang="ru-RU" sz="2400" b="1" dirty="0" err="1"/>
              <a:t>французький</a:t>
            </a:r>
            <a:r>
              <a:rPr lang="ru-RU" sz="2400" b="1" dirty="0"/>
              <a:t> </a:t>
            </a:r>
            <a:r>
              <a:rPr lang="ru-RU" sz="2400" b="1" dirty="0" err="1"/>
              <a:t>інженер</a:t>
            </a:r>
            <a:r>
              <a:rPr lang="ru-RU" sz="2400" b="1" dirty="0"/>
              <a:t> і </a:t>
            </a:r>
            <a:r>
              <a:rPr lang="ru-RU" sz="2400" b="1" dirty="0" err="1"/>
              <a:t>військовий</a:t>
            </a:r>
            <a:r>
              <a:rPr lang="ru-RU" sz="2400" b="1" dirty="0"/>
              <a:t> картограф </a:t>
            </a:r>
            <a:r>
              <a:rPr lang="ru-RU" sz="2400" b="1" dirty="0" err="1"/>
              <a:t>Гійом</a:t>
            </a:r>
            <a:r>
              <a:rPr lang="ru-RU" sz="2400" b="1" dirty="0"/>
              <a:t> де </a:t>
            </a:r>
            <a:r>
              <a:rPr lang="ru-RU" sz="2400" b="1" dirty="0" err="1"/>
              <a:t>Боплан</a:t>
            </a:r>
            <a:r>
              <a:rPr lang="ru-RU" sz="2400" b="1" dirty="0"/>
              <a:t> 1648 </a:t>
            </a:r>
            <a:r>
              <a:rPr lang="ru-RU" sz="2400" b="1" dirty="0" smtClean="0"/>
              <a:t>року</a:t>
            </a:r>
            <a:r>
              <a:rPr lang="uk-UA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Мета</a:t>
            </a:r>
            <a:r>
              <a:rPr lang="ru-RU" sz="4900" b="1" i="1" dirty="0" smtClean="0"/>
              <a:t/>
            </a:r>
            <a:br>
              <a:rPr lang="ru-RU" sz="4900" b="1" i="1" dirty="0" smtClean="0"/>
            </a:br>
            <a:endParaRPr lang="ru-RU" sz="4900" b="1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1600200"/>
            <a:ext cx="7488832" cy="485313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ru-RU" sz="5100" b="1" dirty="0" smtClean="0"/>
              <a:t> </a:t>
            </a:r>
            <a:r>
              <a:rPr lang="ru-RU" sz="5100" b="1" dirty="0" err="1" smtClean="0"/>
              <a:t>Познайомитися</a:t>
            </a:r>
            <a:r>
              <a:rPr lang="ru-RU" sz="5100" b="1" dirty="0" smtClean="0"/>
              <a:t> з</a:t>
            </a:r>
            <a:r>
              <a:rPr lang="en-US" sz="5100" b="1" dirty="0" smtClean="0"/>
              <a:t> </a:t>
            </a:r>
            <a:r>
              <a:rPr lang="ru-RU" sz="5100" b="1" dirty="0" err="1" smtClean="0"/>
              <a:t>картографічними</a:t>
            </a:r>
            <a:r>
              <a:rPr lang="ru-RU" sz="5100" b="1" dirty="0" smtClean="0"/>
              <a:t> </a:t>
            </a:r>
            <a:r>
              <a:rPr lang="ru-RU" sz="5100" b="1" dirty="0" err="1" smtClean="0"/>
              <a:t>творами</a:t>
            </a:r>
            <a:r>
              <a:rPr lang="ru-RU" sz="5100" b="1" dirty="0" smtClean="0"/>
              <a:t> в </a:t>
            </a:r>
            <a:r>
              <a:rPr lang="ru-RU" sz="5100" b="1" dirty="0" err="1" smtClean="0"/>
              <a:t>яких</a:t>
            </a:r>
            <a:r>
              <a:rPr lang="ru-RU" sz="5100" b="1" dirty="0" smtClean="0"/>
              <a:t> </a:t>
            </a:r>
            <a:r>
              <a:rPr lang="ru-RU" sz="5100" b="1" dirty="0" err="1" smtClean="0"/>
              <a:t>зображена</a:t>
            </a:r>
            <a:r>
              <a:rPr lang="ru-RU" sz="5100" b="1" dirty="0" smtClean="0"/>
              <a:t>  </a:t>
            </a:r>
            <a:r>
              <a:rPr lang="ru-RU" sz="5100" b="1" dirty="0" err="1" smtClean="0"/>
              <a:t>Україна</a:t>
            </a:r>
            <a:r>
              <a:rPr lang="ru-RU" sz="5100" b="1" dirty="0"/>
              <a:t>.</a:t>
            </a:r>
            <a:endParaRPr lang="ru-RU" sz="5100" b="1" dirty="0" smtClean="0"/>
          </a:p>
          <a:p>
            <a:pPr>
              <a:lnSpc>
                <a:spcPct val="150000"/>
              </a:lnSpc>
            </a:pPr>
            <a:r>
              <a:rPr lang="uk-UA" sz="5100" b="1" dirty="0" smtClean="0"/>
              <a:t>Закріпити знання про масштаб.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5100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2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24736" cy="936104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Підсумок уроку</a:t>
            </a:r>
            <a:endParaRPr lang="uk-UA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708" y="1052736"/>
            <a:ext cx="7400950" cy="5557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err="1" smtClean="0"/>
              <a:t>основними</a:t>
            </a:r>
            <a:r>
              <a:rPr lang="ru-RU" sz="2400" b="1" dirty="0" smtClean="0"/>
              <a:t> </a:t>
            </a:r>
            <a:r>
              <a:rPr lang="ru-RU" sz="2400" b="1" dirty="0" err="1"/>
              <a:t>елементами</a:t>
            </a:r>
            <a:r>
              <a:rPr lang="ru-RU" sz="2400" b="1" dirty="0"/>
              <a:t> </a:t>
            </a:r>
            <a:r>
              <a:rPr lang="ru-RU" sz="2400" b="1" dirty="0" err="1"/>
              <a:t>карти</a:t>
            </a:r>
            <a:r>
              <a:rPr lang="ru-RU" sz="2400" b="1" dirty="0"/>
              <a:t> є </a:t>
            </a:r>
            <a:r>
              <a:rPr lang="ru-RU" sz="2400" b="1" dirty="0" err="1"/>
              <a:t>власне</a:t>
            </a:r>
            <a:r>
              <a:rPr lang="ru-RU" sz="2400" b="1" dirty="0"/>
              <a:t> </a:t>
            </a:r>
            <a:r>
              <a:rPr lang="ru-RU" sz="2400" b="1" dirty="0" err="1"/>
              <a:t>картографічне</a:t>
            </a:r>
            <a:r>
              <a:rPr lang="ru-RU" sz="2400" b="1" dirty="0"/>
              <a:t> </a:t>
            </a:r>
            <a:r>
              <a:rPr lang="ru-RU" sz="2400" b="1" dirty="0" err="1"/>
              <a:t>зображення</a:t>
            </a:r>
            <a:r>
              <a:rPr lang="ru-RU" sz="2400" b="1" dirty="0"/>
              <a:t>, легенда і </a:t>
            </a:r>
            <a:r>
              <a:rPr lang="ru-RU" sz="2400" b="1" dirty="0" err="1"/>
              <a:t>додаткові</a:t>
            </a:r>
            <a:r>
              <a:rPr lang="ru-RU" sz="2400" b="1" dirty="0"/>
              <a:t> </a:t>
            </a:r>
            <a:r>
              <a:rPr lang="ru-RU" sz="2400" b="1" dirty="0" err="1"/>
              <a:t>зображення</a:t>
            </a:r>
            <a:r>
              <a:rPr lang="ru-RU" sz="2400" b="1" dirty="0"/>
              <a:t>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err="1" smtClean="0"/>
              <a:t>картографічна</a:t>
            </a:r>
            <a:r>
              <a:rPr lang="ru-RU" sz="2400" b="1" dirty="0" smtClean="0"/>
              <a:t> </a:t>
            </a:r>
            <a:r>
              <a:rPr lang="ru-RU" sz="2400" b="1" dirty="0" err="1"/>
              <a:t>генералізація</a:t>
            </a:r>
            <a:r>
              <a:rPr lang="ru-RU" sz="2400" b="1" dirty="0"/>
              <a:t> - </a:t>
            </a:r>
            <a:r>
              <a:rPr lang="ru-RU" sz="2400" b="1" dirty="0" err="1"/>
              <a:t>відбір</a:t>
            </a:r>
            <a:r>
              <a:rPr lang="ru-RU" sz="2400" b="1" dirty="0"/>
              <a:t> і </a:t>
            </a:r>
            <a:r>
              <a:rPr lang="ru-RU" sz="2400" b="1" dirty="0" err="1"/>
              <a:t>узагальнення</a:t>
            </a:r>
            <a:r>
              <a:rPr lang="ru-RU" sz="2400" b="1" dirty="0"/>
              <a:t> </a:t>
            </a:r>
            <a:r>
              <a:rPr lang="ru-RU" sz="2400" b="1" dirty="0" err="1"/>
              <a:t>об'єктів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відображаються</a:t>
            </a:r>
            <a:r>
              <a:rPr lang="ru-RU" sz="2400" b="1" dirty="0"/>
              <a:t> на </a:t>
            </a:r>
            <a:r>
              <a:rPr lang="ru-RU" sz="2400" b="1" dirty="0" err="1"/>
              <a:t>карті</a:t>
            </a:r>
            <a:r>
              <a:rPr lang="ru-RU" sz="2400" b="1" dirty="0"/>
              <a:t>, </a:t>
            </a:r>
            <a:r>
              <a:rPr lang="ru-RU" sz="2400" b="1" dirty="0" err="1"/>
              <a:t>залежно</a:t>
            </a:r>
            <a:r>
              <a:rPr lang="ru-RU" sz="2400" b="1" dirty="0"/>
              <a:t> </a:t>
            </a:r>
            <a:r>
              <a:rPr lang="ru-RU" sz="2400" b="1" dirty="0" err="1"/>
              <a:t>від</a:t>
            </a:r>
            <a:r>
              <a:rPr lang="ru-RU" sz="2400" b="1" dirty="0"/>
              <a:t> </a:t>
            </a:r>
            <a:r>
              <a:rPr lang="ru-RU" sz="2400" b="1" dirty="0" err="1"/>
              <a:t>призначення</a:t>
            </a:r>
            <a:r>
              <a:rPr lang="ru-RU" sz="2400" b="1" dirty="0"/>
              <a:t> і типу </a:t>
            </a:r>
            <a:r>
              <a:rPr lang="ru-RU" sz="2400" b="1" dirty="0" err="1"/>
              <a:t>карти</a:t>
            </a:r>
            <a:r>
              <a:rPr lang="ru-RU" sz="2400" b="1" dirty="0"/>
              <a:t>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/>
              <a:t>за </a:t>
            </a:r>
            <a:r>
              <a:rPr lang="ru-RU" sz="2400" b="1" dirty="0"/>
              <a:t>масштабом </a:t>
            </a:r>
            <a:r>
              <a:rPr lang="ru-RU" sz="2400" b="1" dirty="0" err="1"/>
              <a:t>карти</a:t>
            </a:r>
            <a:r>
              <a:rPr lang="ru-RU" sz="2400" b="1" dirty="0"/>
              <a:t> </a:t>
            </a:r>
            <a:r>
              <a:rPr lang="ru-RU" sz="2400" b="1" dirty="0" err="1"/>
              <a:t>поділяють</a:t>
            </a:r>
            <a:r>
              <a:rPr lang="ru-RU" sz="2400" b="1" dirty="0"/>
              <a:t> на: </a:t>
            </a:r>
            <a:r>
              <a:rPr lang="ru-RU" sz="2400" b="1" dirty="0" err="1"/>
              <a:t>великомасштабні</a:t>
            </a:r>
            <a:r>
              <a:rPr lang="ru-RU" sz="2400" b="1" dirty="0"/>
              <a:t>, </a:t>
            </a:r>
            <a:r>
              <a:rPr lang="ru-RU" sz="2400" b="1" dirty="0" err="1"/>
              <a:t>середньомасштабні</a:t>
            </a:r>
            <a:r>
              <a:rPr lang="ru-RU" sz="2400" b="1" dirty="0"/>
              <a:t> та </a:t>
            </a:r>
            <a:r>
              <a:rPr lang="ru-RU" sz="2400" b="1" dirty="0" err="1"/>
              <a:t>дрібномасштабні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997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08720"/>
            <a:ext cx="7365504" cy="926976"/>
          </a:xfrm>
        </p:spPr>
        <p:txBody>
          <a:bodyPr>
            <a:noAutofit/>
          </a:bodyPr>
          <a:lstStyle/>
          <a:p>
            <a:r>
              <a:rPr lang="ru-RU" b="1" i="1" dirty="0" err="1" smtClean="0"/>
              <a:t>Домашнє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завдання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772816"/>
            <a:ext cx="656307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b="1" dirty="0" err="1"/>
              <a:t>Вивчити</a:t>
            </a:r>
            <a:r>
              <a:rPr lang="ru-RU" b="1" dirty="0"/>
              <a:t> </a:t>
            </a:r>
            <a:r>
              <a:rPr lang="uk-UA" b="1" dirty="0"/>
              <a:t>§ 3, відповісти на запитання </a:t>
            </a:r>
            <a:r>
              <a:rPr lang="uk-UA" b="1" dirty="0" smtClean="0"/>
              <a:t>сторінка 15.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uk-UA" sz="9600" b="1" i="1" smtClean="0"/>
              <a:t>  Дякую за    увагу</a:t>
            </a:r>
            <a:r>
              <a:rPr lang="uk-UA" sz="9600" b="1" i="1" dirty="0" smtClean="0"/>
              <a:t>!</a:t>
            </a:r>
            <a:endParaRPr lang="uk-UA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552728" cy="2002234"/>
          </a:xfrm>
        </p:spPr>
        <p:txBody>
          <a:bodyPr>
            <a:noAutofit/>
          </a:bodyPr>
          <a:lstStyle/>
          <a:p>
            <a:r>
              <a:rPr lang="uk-UA" b="1" i="1" dirty="0" smtClean="0"/>
              <a:t>Список використаних джерел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924944"/>
            <a:ext cx="75608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dirty="0" smtClean="0"/>
              <a:t> </a:t>
            </a:r>
            <a:r>
              <a:rPr lang="en-US" altLang="ru-RU" sz="3200" b="1" dirty="0" smtClean="0"/>
              <a:t>http</a:t>
            </a:r>
            <a:r>
              <a:rPr lang="en-US" altLang="ru-RU" sz="3200" b="1" dirty="0"/>
              <a:t>://geografia.at.ua</a:t>
            </a:r>
            <a:endParaRPr lang="uk-UA" altLang="ru-RU" sz="3200" b="1" dirty="0"/>
          </a:p>
          <a:p>
            <a:r>
              <a:rPr lang="uk-UA" altLang="ru-RU" sz="3200" b="1" dirty="0"/>
              <a:t> </a:t>
            </a:r>
            <a:r>
              <a:rPr lang="en-US" altLang="ru-RU" sz="3200" b="1" dirty="0"/>
              <a:t>http://geograf.com.ua </a:t>
            </a:r>
            <a:r>
              <a:rPr lang="en-US" altLang="ru-RU" sz="3200" b="1" dirty="0">
                <a:cs typeface="Arial" pitchFamily="34" charset="0"/>
              </a:rPr>
              <a:t>&gt; maps</a:t>
            </a:r>
            <a:endParaRPr lang="en-US" altLang="ru-RU" sz="3200" b="1" dirty="0"/>
          </a:p>
          <a:p>
            <a:r>
              <a:rPr lang="uk-UA" altLang="ru-RU" sz="3200" b="1" dirty="0">
                <a:cs typeface="Arial" pitchFamily="34" charset="0"/>
              </a:rPr>
              <a:t> </a:t>
            </a:r>
            <a:r>
              <a:rPr lang="en-US" altLang="ru-RU" sz="3200" b="1" dirty="0"/>
              <a:t>http://</a:t>
            </a:r>
            <a:r>
              <a:rPr lang="en-US" altLang="ru-RU" sz="3200" b="1" dirty="0">
                <a:cs typeface="Arial" pitchFamily="34" charset="0"/>
              </a:rPr>
              <a:t>geoteacher.net.ua</a:t>
            </a:r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594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338936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Запитання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до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класу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276872"/>
            <a:ext cx="7139136" cy="4320480"/>
          </a:xfrm>
        </p:spPr>
        <p:txBody>
          <a:bodyPr>
            <a:normAutofit/>
          </a:bodyPr>
          <a:lstStyle/>
          <a:p>
            <a:pPr lvl="0"/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таке</a:t>
            </a:r>
            <a:r>
              <a:rPr lang="ru-RU" b="1" dirty="0"/>
              <a:t> </a:t>
            </a:r>
            <a:r>
              <a:rPr lang="ru-RU" b="1" dirty="0" err="1"/>
              <a:t>географічна</a:t>
            </a:r>
            <a:r>
              <a:rPr lang="ru-RU" b="1" dirty="0"/>
              <a:t> карта і для </a:t>
            </a:r>
            <a:r>
              <a:rPr lang="ru-RU" b="1" dirty="0" err="1"/>
              <a:t>чого</a:t>
            </a:r>
            <a:r>
              <a:rPr lang="ru-RU" b="1" dirty="0"/>
              <a:t> вона </a:t>
            </a:r>
            <a:r>
              <a:rPr lang="ru-RU" b="1" dirty="0" err="1"/>
              <a:t>існує</a:t>
            </a:r>
            <a:r>
              <a:rPr lang="ru-RU" b="1" dirty="0"/>
              <a:t>?</a:t>
            </a:r>
          </a:p>
          <a:p>
            <a:pPr lvl="0"/>
            <a:r>
              <a:rPr lang="ru-RU" b="1" dirty="0"/>
              <a:t>Чим </a:t>
            </a:r>
            <a:r>
              <a:rPr lang="ru-RU" b="1" dirty="0" err="1"/>
              <a:t>географічна</a:t>
            </a:r>
            <a:r>
              <a:rPr lang="ru-RU" b="1" dirty="0"/>
              <a:t> карта </a:t>
            </a:r>
            <a:r>
              <a:rPr lang="ru-RU" b="1" dirty="0" err="1"/>
              <a:t>відрізняється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плану </a:t>
            </a:r>
            <a:r>
              <a:rPr lang="ru-RU" b="1" dirty="0" err="1"/>
              <a:t>місцевості</a:t>
            </a:r>
            <a:r>
              <a:rPr lang="ru-RU" b="1" dirty="0"/>
              <a:t>?</a:t>
            </a:r>
          </a:p>
          <a:p>
            <a:pPr lvl="0"/>
            <a:r>
              <a:rPr lang="ru-RU" b="1" dirty="0"/>
              <a:t>Яку роль </a:t>
            </a:r>
            <a:r>
              <a:rPr lang="ru-RU" b="1" dirty="0" err="1"/>
              <a:t>відіграють</a:t>
            </a:r>
            <a:r>
              <a:rPr lang="ru-RU" b="1" dirty="0"/>
              <a:t> </a:t>
            </a:r>
            <a:r>
              <a:rPr lang="ru-RU" b="1" dirty="0" err="1"/>
              <a:t>географічні</a:t>
            </a:r>
            <a:r>
              <a:rPr lang="ru-RU" b="1" dirty="0"/>
              <a:t> </a:t>
            </a:r>
            <a:r>
              <a:rPr lang="ru-RU" b="1" dirty="0" err="1"/>
              <a:t>карти</a:t>
            </a:r>
            <a:r>
              <a:rPr lang="ru-RU" b="1" dirty="0"/>
              <a:t> в </a:t>
            </a:r>
            <a:r>
              <a:rPr lang="ru-RU" b="1" dirty="0" err="1"/>
              <a:t>житті</a:t>
            </a:r>
            <a:r>
              <a:rPr lang="ru-RU" b="1" dirty="0"/>
              <a:t> </a:t>
            </a:r>
            <a:r>
              <a:rPr lang="ru-RU" b="1" dirty="0" err="1"/>
              <a:t>людини</a:t>
            </a:r>
            <a:r>
              <a:rPr lang="ru-RU" b="1" dirty="0"/>
              <a:t>?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Picture 9" descr="J00786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52" y="9928"/>
            <a:ext cx="876556" cy="1885719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617" y="260648"/>
            <a:ext cx="6779096" cy="1152128"/>
          </a:xfrm>
        </p:spPr>
        <p:txBody>
          <a:bodyPr>
            <a:noAutofit/>
          </a:bodyPr>
          <a:lstStyle/>
          <a:p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Географічні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карти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джерело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інформації</a:t>
            </a:r>
            <a:endParaRPr lang="uk-UA" b="1" dirty="0"/>
          </a:p>
        </p:txBody>
      </p:sp>
      <p:pic>
        <p:nvPicPr>
          <p:cNvPr id="5" name="Picture 7" descr="http://www.infokart.ru/wp-content/uploads/2009/10/ukraine-fi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702895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6768752" cy="2088232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Межиріч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-карта»</a:t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Канівський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район</a:t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i="1" dirty="0" err="1" smtClean="0">
                <a:solidFill>
                  <a:schemeClr val="bg2">
                    <a:lumMod val="10000"/>
                  </a:schemeClr>
                </a:solidFill>
              </a:rPr>
              <a:t>Черкаська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 область</a:t>
            </a:r>
            <a:endParaRPr lang="uk-UA" b="1" dirty="0"/>
          </a:p>
        </p:txBody>
      </p:sp>
      <p:pic>
        <p:nvPicPr>
          <p:cNvPr id="1026" name="Picture 2" descr="C:\Users\Ira\Desktop\ППД 16-17 1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76872"/>
            <a:ext cx="741682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79712" y="188641"/>
            <a:ext cx="6984776" cy="1584176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400" b="1" i="1" dirty="0"/>
              <a:t>Карта </a:t>
            </a:r>
            <a:r>
              <a:rPr lang="ru-RU" sz="4400" b="1" i="1" dirty="0" err="1"/>
              <a:t>України</a:t>
            </a:r>
            <a:r>
              <a:rPr lang="ru-RU" sz="4400" b="1" i="1" dirty="0"/>
              <a:t> </a:t>
            </a:r>
            <a:r>
              <a:rPr lang="ru-RU" sz="4400" b="1" i="1" dirty="0" err="1"/>
              <a:t>Гійома</a:t>
            </a:r>
            <a:r>
              <a:rPr lang="ru-RU" sz="4400" b="1" i="1" dirty="0"/>
              <a:t> де </a:t>
            </a:r>
            <a:r>
              <a:rPr lang="ru-RU" sz="4400" b="1" i="1" dirty="0" err="1"/>
              <a:t>Боплана</a:t>
            </a:r>
            <a:endParaRPr lang="ru-RU" sz="4400" i="1" dirty="0">
              <a:latin typeface="Haettenschweiler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7"/>
            <a:ext cx="741682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16632"/>
            <a:ext cx="6478488" cy="1584176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/>
              <a:t/>
            </a:r>
            <a:br>
              <a:rPr lang="ru-RU" sz="4800" b="1" i="1" dirty="0" smtClean="0"/>
            </a:br>
            <a:r>
              <a:rPr lang="ru-RU" sz="4900" b="1" i="1" dirty="0" smtClean="0"/>
              <a:t>Друга половина </a:t>
            </a:r>
            <a:br>
              <a:rPr lang="ru-RU" sz="4900" b="1" i="1" dirty="0" smtClean="0"/>
            </a:br>
            <a:r>
              <a:rPr lang="en-US" sz="4900" b="1" i="1" dirty="0" smtClean="0"/>
              <a:t>XX </a:t>
            </a:r>
            <a:r>
              <a:rPr lang="uk-UA" sz="4900" b="1" i="1" dirty="0" smtClean="0"/>
              <a:t>сторіччя</a:t>
            </a:r>
            <a:r>
              <a:rPr lang="ru-RU" sz="4900" i="1" dirty="0"/>
              <a:t/>
            </a:r>
            <a:br>
              <a:rPr lang="ru-RU" sz="4900" i="1" dirty="0"/>
            </a:br>
            <a:endParaRPr lang="ru-RU" sz="4900" dirty="0"/>
          </a:p>
        </p:txBody>
      </p:sp>
      <p:pic>
        <p:nvPicPr>
          <p:cNvPr id="3" name="Picture 2" descr="C:\Users\Ira\Desktop\ППД 16-17 1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944" y="2492895"/>
            <a:ext cx="2974631" cy="402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Ira\Desktop\ППД 16-17 1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44824"/>
            <a:ext cx="4446641" cy="322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720" y="260648"/>
            <a:ext cx="7092280" cy="7200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Завдання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3400" dirty="0"/>
              <a:t/>
            </a:r>
            <a:br>
              <a:rPr lang="ru-RU" sz="3400" dirty="0"/>
            </a:br>
            <a:endParaRPr lang="ru-RU" sz="3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023811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/>
              <a:t>Робота з атласом</a:t>
            </a:r>
            <a:endParaRPr lang="ru-RU" sz="3200" b="1" dirty="0"/>
          </a:p>
        </p:txBody>
      </p:sp>
      <p:pic>
        <p:nvPicPr>
          <p:cNvPr id="5" name="Picture 2" descr="C:\Users\Ira\Desktop\ППД 16-17 1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744" y="1772816"/>
            <a:ext cx="3550695" cy="480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J007862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8429"/>
            <a:ext cx="1020572" cy="2195538"/>
          </a:xfrm>
          <a:prstGeom prst="rect">
            <a:avLst/>
          </a:prstGeom>
          <a:noFill/>
          <a:effectLst>
            <a:outerShdw dist="53882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60648"/>
            <a:ext cx="6984776" cy="1360190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Легенда </a:t>
            </a: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географічної</a:t>
            </a:r>
            <a:r>
              <a:rPr lang="ru-RU" sz="49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4900" b="1" i="1" dirty="0" err="1" smtClean="0">
                <a:solidFill>
                  <a:schemeClr val="bg2">
                    <a:lumMod val="10000"/>
                  </a:schemeClr>
                </a:solidFill>
              </a:rPr>
              <a:t>карти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/>
              <a:t/>
            </a:r>
            <a:br>
              <a:rPr lang="ru-RU" sz="4900" dirty="0"/>
            </a:br>
            <a:endParaRPr lang="ru-RU" sz="4900" b="1" i="1" dirty="0"/>
          </a:p>
        </p:txBody>
      </p:sp>
      <p:pic>
        <p:nvPicPr>
          <p:cNvPr id="6" name="Picture 2" descr="Фізична карта україни эта карта здесь, Свежая верс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78" r="66930" b="-343"/>
          <a:stretch>
            <a:fillRect/>
          </a:stretch>
        </p:blipFill>
        <p:spPr bwMode="auto">
          <a:xfrm>
            <a:off x="1619672" y="1556792"/>
            <a:ext cx="727280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graf_0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384</TotalTime>
  <Words>335</Words>
  <Application>Microsoft Office PowerPoint</Application>
  <PresentationFormat>Экран (4:3)</PresentationFormat>
  <Paragraphs>70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geograf_01</vt:lpstr>
      <vt:lpstr>Зображення України в  картографічних творах  </vt:lpstr>
      <vt:lpstr> Мета </vt:lpstr>
      <vt:lpstr> Запитання до класу </vt:lpstr>
      <vt:lpstr>Географічні карти – джерело інформації</vt:lpstr>
      <vt:lpstr>«Межиріч-карта» Канівський район Черкаська область</vt:lpstr>
      <vt:lpstr>Презентация PowerPoint</vt:lpstr>
      <vt:lpstr> Друга половина  XX сторіччя </vt:lpstr>
      <vt:lpstr> Завдання  </vt:lpstr>
      <vt:lpstr> Легенда географічної карти  </vt:lpstr>
      <vt:lpstr>Масштаб</vt:lpstr>
      <vt:lpstr>Презентация PowerPoint</vt:lpstr>
      <vt:lpstr>Масштаб буває:</vt:lpstr>
      <vt:lpstr> Завдання  </vt:lpstr>
      <vt:lpstr>Класифікація карт за масштабом</vt:lpstr>
      <vt:lpstr>Класифікація карт за масштабом</vt:lpstr>
      <vt:lpstr>Класифікація карт за масштабом</vt:lpstr>
      <vt:lpstr>Запитання</vt:lpstr>
      <vt:lpstr>Запитання</vt:lpstr>
      <vt:lpstr>Підсумок уроку</vt:lpstr>
      <vt:lpstr>Підсумок уроку</vt:lpstr>
      <vt:lpstr>Домашнє завдання </vt:lpstr>
      <vt:lpstr>  Дякую за    увагу!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Зображення України в  картографічних творах. Елементи карти, картографічні проекції та види спотворень на географічних картах</dc:title>
  <dc:creator>ALLA</dc:creator>
  <cp:lastModifiedBy>Ira</cp:lastModifiedBy>
  <cp:revision>40</cp:revision>
  <dcterms:created xsi:type="dcterms:W3CDTF">2016-07-28T17:09:02Z</dcterms:created>
  <dcterms:modified xsi:type="dcterms:W3CDTF">2017-02-19T13:44:17Z</dcterms:modified>
</cp:coreProperties>
</file>