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75" r:id="rId3"/>
    <p:sldId id="257" r:id="rId4"/>
    <p:sldId id="299" r:id="rId5"/>
    <p:sldId id="258" r:id="rId6"/>
    <p:sldId id="293" r:id="rId7"/>
    <p:sldId id="294" r:id="rId8"/>
    <p:sldId id="297" r:id="rId9"/>
    <p:sldId id="296" r:id="rId10"/>
    <p:sldId id="295" r:id="rId11"/>
    <p:sldId id="259" r:id="rId12"/>
    <p:sldId id="298" r:id="rId13"/>
    <p:sldId id="292" r:id="rId14"/>
    <p:sldId id="272" r:id="rId15"/>
    <p:sldId id="273" r:id="rId16"/>
    <p:sldId id="274" r:id="rId17"/>
    <p:sldId id="276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6293B-BBBA-4A08-A82E-CFEB4692E6FA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4CFAA-562E-4708-8559-26C5F2A0DE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08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4CFAA-562E-4708-8559-26C5F2A0DEE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78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BF847E1C-5FE8-40CB-8E9E-8B9A838B3F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60C8C-EE92-4B29-B5FA-478FDA2263C0}" type="datetimeFigureOut">
              <a:rPr lang="uk-UA" smtClean="0"/>
              <a:pPr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D07AF-6BE2-4542-B1B5-4F266F3B1C1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16632"/>
            <a:ext cx="6768752" cy="3168352"/>
          </a:xfrm>
        </p:spPr>
        <p:txBody>
          <a:bodyPr>
            <a:noAutofit/>
          </a:bodyPr>
          <a:lstStyle/>
          <a:p>
            <a:r>
              <a:rPr lang="en-US" sz="4000" b="1" i="1" dirty="0" smtClean="0"/>
              <a:t/>
            </a:r>
            <a:br>
              <a:rPr lang="en-US" sz="4000" b="1" i="1" dirty="0" smtClean="0"/>
            </a:br>
            <a:r>
              <a:rPr lang="uk-UA" sz="4000" b="1" i="1" dirty="0" smtClean="0"/>
              <a:t>Топографічні </a:t>
            </a:r>
            <a:r>
              <a:rPr lang="uk-UA" sz="4000" b="1" i="1" dirty="0"/>
              <a:t>карти. Номенклатура та умовні знаки топографічних карт</a:t>
            </a:r>
            <a:r>
              <a:rPr lang="ru-RU" dirty="0"/>
              <a:t/>
            </a:r>
            <a:br>
              <a:rPr lang="ru-RU" dirty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endParaRPr lang="uk-UA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501008"/>
            <a:ext cx="5400600" cy="3024336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uk-UA" sz="2600" b="1" i="1" dirty="0" err="1" smtClean="0">
                <a:solidFill>
                  <a:schemeClr val="bg2">
                    <a:lumMod val="10000"/>
                  </a:schemeClr>
                </a:solidFill>
              </a:rPr>
              <a:t>Семенело</a:t>
            </a:r>
            <a:r>
              <a:rPr lang="uk-UA" sz="2600" b="1" i="1" dirty="0" smtClean="0">
                <a:solidFill>
                  <a:schemeClr val="bg2">
                    <a:lumMod val="10000"/>
                  </a:schemeClr>
                </a:solidFill>
              </a:rPr>
              <a:t> Ірина</a:t>
            </a:r>
            <a:r>
              <a:rPr lang="ru-RU" sz="2600" b="1" i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Олексіївна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algn="just"/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вчитель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географії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та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економіки</a:t>
            </a:r>
            <a:endParaRPr lang="ru-RU" sz="26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вищої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категорії</a:t>
            </a:r>
            <a:endParaRPr lang="ru-RU" sz="26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Золотоніської</a:t>
            </a:r>
            <a:endParaRPr lang="ru-RU" sz="26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спеціалізованої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школи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№2</a:t>
            </a:r>
          </a:p>
          <a:p>
            <a:pPr algn="just"/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інформаційних</a:t>
            </a:r>
            <a:r>
              <a:rPr lang="ru-RU" sz="26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10000"/>
                  </a:schemeClr>
                </a:solidFill>
              </a:rPr>
              <a:t>технологій</a:t>
            </a:r>
            <a:endParaRPr lang="ru-RU" sz="26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   </a:t>
            </a:r>
            <a:r>
              <a:rPr lang="uk-UA" sz="2400" dirty="0"/>
              <a:t/>
            </a:r>
            <a:br>
              <a:rPr lang="uk-UA" sz="2400" dirty="0"/>
            </a:br>
            <a:endParaRPr lang="uk-UA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4969" y="260648"/>
            <a:ext cx="6957511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6768752" cy="2232248"/>
          </a:xfrm>
        </p:spPr>
        <p:txBody>
          <a:bodyPr>
            <a:noAutofit/>
          </a:bodyPr>
          <a:lstStyle/>
          <a:p>
            <a:r>
              <a:rPr lang="uk-UA" sz="3200" b="1" i="1" dirty="0" smtClean="0">
                <a:latin typeface="Times New Roman" pitchFamily="18" charset="0"/>
              </a:rPr>
              <a:t/>
            </a:r>
            <a:br>
              <a:rPr lang="uk-UA" sz="3200" b="1" i="1" dirty="0" smtClean="0">
                <a:latin typeface="Times New Roman" pitchFamily="18" charset="0"/>
              </a:rPr>
            </a:br>
            <a:r>
              <a:rPr lang="uk-UA" sz="3200" b="1" i="1" dirty="0" smtClean="0">
                <a:latin typeface="Times New Roman" pitchFamily="18" charset="0"/>
              </a:rPr>
              <a:t/>
            </a:r>
            <a:br>
              <a:rPr lang="uk-UA" sz="3200" b="1" i="1" dirty="0" smtClean="0">
                <a:latin typeface="Times New Roman" pitchFamily="18" charset="0"/>
              </a:rPr>
            </a:br>
            <a:endParaRPr lang="uk-UA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97602" y="476672"/>
            <a:ext cx="57999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bg2">
                    <a:lumMod val="10000"/>
                  </a:schemeClr>
                </a:solidFill>
              </a:rPr>
              <a:t>Робота з атласом</a:t>
            </a:r>
            <a:endParaRPr lang="ru-RU" sz="4400" dirty="0"/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030" y="260648"/>
            <a:ext cx="1020572" cy="2195538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Ira\Desktop\ППД 16-17 1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92664"/>
            <a:ext cx="3401561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ra\Desktop\топографічні карти матеріал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517" y="260648"/>
            <a:ext cx="694646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73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304800"/>
            <a:ext cx="4795762" cy="121602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За</a:t>
            </a:r>
            <a:r>
              <a:rPr lang="uk-UA" b="1" i="1" dirty="0" err="1" smtClean="0">
                <a:solidFill>
                  <a:schemeClr val="bg2">
                    <a:lumMod val="10000"/>
                  </a:schemeClr>
                </a:solidFill>
              </a:rPr>
              <a:t>пит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ання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класу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6632"/>
            <a:ext cx="1292596" cy="2195538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31640" y="2551837"/>
            <a:ext cx="7560840" cy="3883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/>
              <a:t>1. Які географічні карти називають топографічними? </a:t>
            </a:r>
            <a:endParaRPr lang="ru-RU" sz="2800" b="1" dirty="0"/>
          </a:p>
          <a:p>
            <a:pPr>
              <a:lnSpc>
                <a:spcPct val="150000"/>
              </a:lnSpc>
            </a:pPr>
            <a:r>
              <a:rPr lang="uk-UA" sz="2800" b="1" dirty="0"/>
              <a:t>2. Яке практичне значення мають топографічні карти? </a:t>
            </a:r>
            <a:endParaRPr lang="ru-RU" sz="2800" b="1" dirty="0"/>
          </a:p>
          <a:p>
            <a:pPr>
              <a:lnSpc>
                <a:spcPct val="150000"/>
              </a:lnSpc>
            </a:pPr>
            <a:r>
              <a:rPr lang="uk-UA" sz="2800" b="1" dirty="0"/>
              <a:t>3. Назвіть види умовних знаків топографічних карт.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624736" cy="1143000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Підсумок уроку</a:t>
            </a:r>
            <a:endParaRPr lang="uk-UA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196752"/>
            <a:ext cx="7344816" cy="5557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400" b="1" i="1" dirty="0"/>
              <a:t>Топографічні карти</a:t>
            </a:r>
            <a:r>
              <a:rPr lang="uk-UA" sz="2400" dirty="0"/>
              <a:t>— детальні </a:t>
            </a:r>
            <a:r>
              <a:rPr lang="uk-UA" sz="2400" dirty="0" err="1"/>
              <a:t>загальногеографічні</a:t>
            </a:r>
            <a:r>
              <a:rPr lang="uk-UA" sz="2400" dirty="0"/>
              <a:t> карти великого масштабу.</a:t>
            </a:r>
            <a:endParaRPr lang="ru-RU" sz="2400" dirty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400" b="1" dirty="0"/>
              <a:t>За масштабом </a:t>
            </a:r>
            <a:r>
              <a:rPr lang="uk-UA" sz="2400" dirty="0"/>
              <a:t>поділяються на топографічні великомасштабні та оглядово-топографічні.</a:t>
            </a:r>
            <a:endParaRPr lang="ru-RU" sz="2400" dirty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400" dirty="0"/>
              <a:t>Усі аркуші топографічних карт мають визначену систему позначень – </a:t>
            </a:r>
            <a:r>
              <a:rPr lang="uk-UA" sz="2400" b="1" dirty="0"/>
              <a:t>номенклатуру.</a:t>
            </a:r>
            <a:endParaRPr lang="ru-RU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908720"/>
            <a:ext cx="7365504" cy="926976"/>
          </a:xfrm>
        </p:spPr>
        <p:txBody>
          <a:bodyPr>
            <a:noAutofit/>
          </a:bodyPr>
          <a:lstStyle/>
          <a:p>
            <a:r>
              <a:rPr lang="ru-RU" b="1" i="1" dirty="0" err="1" smtClean="0"/>
              <a:t>Домашнє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завдання</a:t>
            </a:r>
            <a:r>
              <a:rPr lang="uk-UA" b="1" i="1" dirty="0" smtClean="0"/>
              <a:t/>
            </a:r>
            <a:br>
              <a:rPr lang="uk-UA" b="1" i="1" dirty="0" smtClean="0"/>
            </a:br>
            <a:endParaRPr lang="uk-UA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772816"/>
            <a:ext cx="6563072" cy="4525963"/>
          </a:xfrm>
        </p:spPr>
        <p:txBody>
          <a:bodyPr/>
          <a:lstStyle/>
          <a:p>
            <a:pPr marL="0" indent="0">
              <a:buNone/>
            </a:pPr>
            <a:r>
              <a:rPr lang="uk-UA" b="1" dirty="0" smtClean="0"/>
              <a:t>Опрацювати § 6</a:t>
            </a:r>
            <a:r>
              <a:rPr lang="uk-UA" b="1" dirty="0"/>
              <a:t>, </a:t>
            </a:r>
            <a:r>
              <a:rPr lang="uk-UA" b="1" dirty="0" smtClean="0"/>
              <a:t>запитання на сторінці 27 підручника.</a:t>
            </a:r>
            <a:r>
              <a:rPr lang="uk-UA" dirty="0" smtClean="0"/>
              <a:t> </a:t>
            </a:r>
            <a:endParaRPr lang="ru-RU" b="1" dirty="0"/>
          </a:p>
          <a:p>
            <a:pPr marL="0" indent="0">
              <a:buNone/>
            </a:pPr>
            <a:r>
              <a:rPr lang="uk-UA" b="1" dirty="0"/>
              <a:t> </a:t>
            </a:r>
            <a:endParaRPr lang="ru-RU" b="1" dirty="0"/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uk-UA" sz="9600" b="1" i="1" smtClean="0"/>
              <a:t>  Дякую </a:t>
            </a:r>
            <a:r>
              <a:rPr lang="uk-UA" sz="9600" b="1" i="1" dirty="0" smtClean="0"/>
              <a:t>за увагу!</a:t>
            </a:r>
            <a:endParaRPr lang="uk-UA" sz="9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552728" cy="2002234"/>
          </a:xfrm>
        </p:spPr>
        <p:txBody>
          <a:bodyPr>
            <a:noAutofit/>
          </a:bodyPr>
          <a:lstStyle/>
          <a:p>
            <a:r>
              <a:rPr lang="uk-UA" b="1" i="1" dirty="0" smtClean="0"/>
              <a:t>Список використаних джерел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348880"/>
            <a:ext cx="756084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dirty="0" smtClean="0"/>
              <a:t> </a:t>
            </a:r>
            <a:r>
              <a:rPr lang="en-US" altLang="ru-RU" sz="3200" b="1" dirty="0" smtClean="0"/>
              <a:t>http</a:t>
            </a:r>
            <a:r>
              <a:rPr lang="en-US" altLang="ru-RU" sz="3200" b="1" dirty="0"/>
              <a:t>://geografia.at.ua</a:t>
            </a:r>
            <a:endParaRPr lang="uk-UA" altLang="ru-RU" sz="3200" b="1" dirty="0"/>
          </a:p>
          <a:p>
            <a:r>
              <a:rPr lang="uk-UA" altLang="ru-RU" sz="3200" b="1" dirty="0"/>
              <a:t> </a:t>
            </a:r>
            <a:r>
              <a:rPr lang="en-US" altLang="ru-RU" sz="3200" b="1" dirty="0"/>
              <a:t>http://geograf.com.ua </a:t>
            </a:r>
            <a:r>
              <a:rPr lang="en-US" altLang="ru-RU" sz="3200" b="1" dirty="0">
                <a:cs typeface="Arial" pitchFamily="34" charset="0"/>
              </a:rPr>
              <a:t>&gt; maps</a:t>
            </a:r>
            <a:endParaRPr lang="en-US" altLang="ru-RU" sz="3200" b="1" dirty="0"/>
          </a:p>
          <a:p>
            <a:r>
              <a:rPr lang="uk-UA" altLang="ru-RU" sz="3200" b="1" dirty="0">
                <a:cs typeface="Arial" pitchFamily="34" charset="0"/>
              </a:rPr>
              <a:t> </a:t>
            </a:r>
            <a:r>
              <a:rPr lang="en-US" altLang="ru-RU" sz="3200" b="1" dirty="0"/>
              <a:t>http://</a:t>
            </a:r>
            <a:r>
              <a:rPr lang="en-US" altLang="ru-RU" sz="3200" b="1" dirty="0">
                <a:cs typeface="Arial" pitchFamily="34" charset="0"/>
              </a:rPr>
              <a:t>geoteacher.net.ua</a:t>
            </a:r>
          </a:p>
          <a:p>
            <a:r>
              <a:rPr lang="en-US" altLang="ru-RU" sz="3200" b="1" dirty="0" smtClean="0"/>
              <a:t> http</a:t>
            </a:r>
            <a:r>
              <a:rPr lang="en-US" altLang="ru-RU" sz="3200" b="1" dirty="0"/>
              <a:t>://</a:t>
            </a:r>
            <a:r>
              <a:rPr lang="ru-RU" altLang="ru-RU" sz="3200" b="1" dirty="0"/>
              <a:t> </a:t>
            </a:r>
            <a:r>
              <a:rPr lang="en-US" altLang="ru-RU" sz="3200" b="1" dirty="0"/>
              <a:t>moyaosvita.com.ua</a:t>
            </a:r>
            <a:endParaRPr lang="en-US" altLang="ru-RU" sz="3200" b="1" dirty="0">
              <a:cs typeface="Arial" pitchFamily="34" charset="0"/>
            </a:endParaRPr>
          </a:p>
          <a:p>
            <a:endParaRPr lang="uk-UA" sz="3200" b="1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4594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>Мета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sz="49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75656" y="1600201"/>
            <a:ext cx="7488832" cy="420506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uk-UA" sz="3000" b="1" dirty="0"/>
              <a:t>сформувати уявлення про топографічну карту та її особливості</a:t>
            </a:r>
            <a:r>
              <a:rPr lang="uk-UA" sz="3000" b="1" dirty="0" smtClean="0"/>
              <a:t>;</a:t>
            </a:r>
            <a:endParaRPr lang="en-US" sz="3000" b="1" dirty="0" smtClean="0"/>
          </a:p>
          <a:p>
            <a:pPr>
              <a:lnSpc>
                <a:spcPct val="150000"/>
              </a:lnSpc>
            </a:pPr>
            <a:r>
              <a:rPr lang="uk-UA" sz="3000" b="1" dirty="0" smtClean="0"/>
              <a:t>розвивати </a:t>
            </a:r>
            <a:r>
              <a:rPr lang="uk-UA" sz="3000" b="1" dirty="0"/>
              <a:t>первинні практичні вміння «читати» карту, користуватися умовними </a:t>
            </a:r>
            <a:r>
              <a:rPr lang="uk-UA" sz="3000" b="1" dirty="0" smtClean="0"/>
              <a:t>знаками</a:t>
            </a:r>
            <a:r>
              <a:rPr lang="uk-UA" sz="3000" b="1" dirty="0"/>
              <a:t>.</a:t>
            </a:r>
            <a:r>
              <a:rPr lang="uk-UA" sz="3000" b="1" dirty="0" smtClean="0"/>
              <a:t> </a:t>
            </a:r>
            <a:endParaRPr lang="en-US" sz="3000" b="1" dirty="0" smtClean="0"/>
          </a:p>
          <a:p>
            <a:pPr marL="0" indent="0">
              <a:buNone/>
            </a:pPr>
            <a:endParaRPr lang="en-US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520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476672"/>
            <a:ext cx="5338936" cy="9409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Запитання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класу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917834"/>
            <a:ext cx="7139136" cy="432048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/>
              <a:t>1. </a:t>
            </a:r>
            <a:r>
              <a:rPr lang="ru-RU" sz="2800" b="1" dirty="0"/>
              <a:t>З </a:t>
            </a:r>
            <a:r>
              <a:rPr lang="ru-RU" sz="2800" b="1" dirty="0" err="1"/>
              <a:t>якою</a:t>
            </a:r>
            <a:r>
              <a:rPr lang="ru-RU" sz="2800" b="1" dirty="0"/>
              <a:t> метою </a:t>
            </a:r>
            <a:r>
              <a:rPr lang="ru-RU" sz="2800" b="1" dirty="0" err="1"/>
              <a:t>створюють</a:t>
            </a:r>
            <a:r>
              <a:rPr lang="ru-RU" sz="2800" b="1" dirty="0"/>
              <a:t> </a:t>
            </a:r>
            <a:r>
              <a:rPr lang="ru-RU" sz="2800" b="1" dirty="0" err="1"/>
              <a:t>географічні</a:t>
            </a:r>
            <a:r>
              <a:rPr lang="ru-RU" sz="2800" b="1" dirty="0"/>
              <a:t> </a:t>
            </a:r>
            <a:r>
              <a:rPr lang="ru-RU" sz="2800" b="1" dirty="0" err="1"/>
              <a:t>атласи</a:t>
            </a:r>
            <a:r>
              <a:rPr lang="ru-RU" sz="2800" b="1" dirty="0"/>
              <a:t>?</a:t>
            </a:r>
          </a:p>
          <a:p>
            <a:pPr>
              <a:lnSpc>
                <a:spcPct val="150000"/>
              </a:lnSpc>
            </a:pPr>
            <a:r>
              <a:rPr lang="uk-UA" sz="2800" b="1" dirty="0"/>
              <a:t>2. </a:t>
            </a:r>
            <a:r>
              <a:rPr lang="ru-RU" sz="2800" b="1" dirty="0" err="1"/>
              <a:t>Що</a:t>
            </a:r>
            <a:r>
              <a:rPr lang="ru-RU" sz="2800" b="1" dirty="0"/>
              <a:t> </a:t>
            </a:r>
            <a:r>
              <a:rPr lang="ru-RU" sz="2800" b="1" dirty="0" err="1"/>
              <a:t>таке</a:t>
            </a:r>
            <a:r>
              <a:rPr lang="ru-RU" sz="2800" b="1" dirty="0"/>
              <a:t> </a:t>
            </a:r>
            <a:r>
              <a:rPr lang="ru-RU" sz="2800" b="1" dirty="0" err="1"/>
              <a:t>Національний</a:t>
            </a:r>
            <a:r>
              <a:rPr lang="ru-RU" sz="2800" b="1" dirty="0"/>
              <a:t> атлас </a:t>
            </a:r>
            <a:r>
              <a:rPr lang="ru-RU" sz="2800" b="1" dirty="0" err="1"/>
              <a:t>України</a:t>
            </a:r>
            <a:r>
              <a:rPr lang="ru-RU" sz="2800" b="1" dirty="0"/>
              <a:t>?</a:t>
            </a:r>
          </a:p>
          <a:p>
            <a:pPr>
              <a:lnSpc>
                <a:spcPct val="150000"/>
              </a:lnSpc>
            </a:pPr>
            <a:r>
              <a:rPr lang="uk-UA" sz="2800" b="1" dirty="0"/>
              <a:t>3</a:t>
            </a:r>
            <a:r>
              <a:rPr lang="ru-RU" sz="2800" b="1" dirty="0"/>
              <a:t>. </a:t>
            </a:r>
            <a:r>
              <a:rPr lang="ru-RU" sz="2800" b="1" dirty="0" err="1"/>
              <a:t>Укажіть</a:t>
            </a:r>
            <a:r>
              <a:rPr lang="ru-RU" sz="2800" b="1" dirty="0"/>
              <a:t> </a:t>
            </a:r>
            <a:r>
              <a:rPr lang="ru-RU" sz="2800" b="1" dirty="0" err="1"/>
              <a:t>особливості</a:t>
            </a:r>
            <a:r>
              <a:rPr lang="ru-RU" sz="2800" b="1" dirty="0"/>
              <a:t> </a:t>
            </a:r>
            <a:r>
              <a:rPr lang="ru-RU" sz="2800" b="1" dirty="0" err="1"/>
              <a:t>електронних</a:t>
            </a:r>
            <a:r>
              <a:rPr lang="ru-RU" sz="2800" b="1" dirty="0"/>
              <a:t> карт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952" y="9928"/>
            <a:ext cx="876556" cy="1885719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476672"/>
            <a:ext cx="5338936" cy="9409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Запитання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класу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1917834"/>
            <a:ext cx="7139136" cy="432048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/>
              <a:t>4</a:t>
            </a:r>
            <a:r>
              <a:rPr lang="ru-RU" sz="2400" b="1" dirty="0"/>
              <a:t>. Дайте </a:t>
            </a:r>
            <a:r>
              <a:rPr lang="ru-RU" sz="2400" b="1" dirty="0" err="1"/>
              <a:t>визначення</a:t>
            </a:r>
            <a:r>
              <a:rPr lang="ru-RU" sz="2400" b="1" dirty="0"/>
              <a:t> ГІС та </a:t>
            </a:r>
            <a:r>
              <a:rPr lang="ru-RU" sz="2400" b="1" dirty="0" err="1"/>
              <a:t>наведіть</a:t>
            </a:r>
            <a:r>
              <a:rPr lang="ru-RU" sz="2400" b="1" dirty="0"/>
              <a:t> </a:t>
            </a:r>
            <a:r>
              <a:rPr lang="ru-RU" sz="2400" b="1" dirty="0" err="1"/>
              <a:t>приклади</a:t>
            </a:r>
            <a:r>
              <a:rPr lang="ru-RU" sz="2400" b="1" dirty="0"/>
              <a:t> </a:t>
            </a:r>
            <a:r>
              <a:rPr lang="ru-RU" sz="2400" b="1" dirty="0" err="1"/>
              <a:t>використання</a:t>
            </a:r>
            <a:r>
              <a:rPr lang="ru-RU" sz="2400" b="1" dirty="0"/>
              <a:t> ГІС-</a:t>
            </a:r>
            <a:r>
              <a:rPr lang="ru-RU" sz="2400" b="1" dirty="0" err="1"/>
              <a:t>технологій</a:t>
            </a:r>
            <a:r>
              <a:rPr lang="ru-RU" sz="2400" b="1" dirty="0"/>
              <a:t>.</a:t>
            </a:r>
          </a:p>
          <a:p>
            <a:pPr>
              <a:lnSpc>
                <a:spcPct val="150000"/>
              </a:lnSpc>
            </a:pPr>
            <a:r>
              <a:rPr lang="uk-UA" sz="2400" b="1" dirty="0"/>
              <a:t>5</a:t>
            </a:r>
            <a:r>
              <a:rPr lang="ru-RU" sz="2400" b="1" dirty="0"/>
              <a:t>. Як </a:t>
            </a:r>
            <a:r>
              <a:rPr lang="ru-RU" sz="2400" b="1" dirty="0" err="1"/>
              <a:t>можна</a:t>
            </a:r>
            <a:r>
              <a:rPr lang="ru-RU" sz="2400" b="1" dirty="0"/>
              <a:t> </a:t>
            </a:r>
            <a:r>
              <a:rPr lang="ru-RU" sz="2400" b="1" dirty="0" err="1"/>
              <a:t>використати</a:t>
            </a:r>
            <a:r>
              <a:rPr lang="ru-RU" sz="2400" b="1" dirty="0"/>
              <a:t> </a:t>
            </a:r>
            <a:r>
              <a:rPr lang="ru-RU" sz="2400" b="1" dirty="0" err="1"/>
              <a:t>знання</a:t>
            </a:r>
            <a:r>
              <a:rPr lang="ru-RU" sz="2400" b="1" dirty="0"/>
              <a:t> про </a:t>
            </a:r>
            <a:r>
              <a:rPr lang="ru-RU" sz="2400" b="1" dirty="0" err="1"/>
              <a:t>геоінформаційні</a:t>
            </a:r>
            <a:r>
              <a:rPr lang="ru-RU" sz="2400" b="1" dirty="0"/>
              <a:t> </a:t>
            </a:r>
            <a:r>
              <a:rPr lang="ru-RU" sz="2400" b="1" dirty="0" err="1"/>
              <a:t>системи</a:t>
            </a:r>
            <a:r>
              <a:rPr lang="ru-RU" sz="2400" b="1" dirty="0"/>
              <a:t> </a:t>
            </a:r>
            <a:r>
              <a:rPr lang="ru-RU" sz="2400" b="1" dirty="0" err="1"/>
              <a:t>під</a:t>
            </a:r>
            <a:r>
              <a:rPr lang="ru-RU" sz="2400" b="1" dirty="0"/>
              <a:t> час </a:t>
            </a:r>
            <a:r>
              <a:rPr lang="ru-RU" sz="2400" b="1" dirty="0" err="1"/>
              <a:t>вивчення</a:t>
            </a:r>
            <a:r>
              <a:rPr lang="ru-RU" sz="2400" b="1" dirty="0"/>
              <a:t> </a:t>
            </a:r>
            <a:r>
              <a:rPr lang="ru-RU" sz="2400" b="1" dirty="0" err="1"/>
              <a:t>географії</a:t>
            </a:r>
            <a:r>
              <a:rPr lang="ru-RU" sz="2400" b="1" dirty="0"/>
              <a:t>?</a:t>
            </a:r>
          </a:p>
          <a:p>
            <a:pPr>
              <a:lnSpc>
                <a:spcPct val="150000"/>
              </a:lnSpc>
            </a:pPr>
            <a:r>
              <a:rPr lang="uk-UA" sz="2400" b="1" dirty="0"/>
              <a:t>6</a:t>
            </a:r>
            <a:r>
              <a:rPr lang="ru-RU" sz="2400" b="1" dirty="0"/>
              <a:t>. Для </a:t>
            </a:r>
            <a:r>
              <a:rPr lang="ru-RU" sz="2400" b="1" dirty="0" err="1"/>
              <a:t>чого</a:t>
            </a:r>
            <a:r>
              <a:rPr lang="ru-RU" sz="2400" b="1" dirty="0"/>
              <a:t> </a:t>
            </a:r>
            <a:r>
              <a:rPr lang="ru-RU" sz="2400" b="1" dirty="0" err="1"/>
              <a:t>існують</a:t>
            </a:r>
            <a:r>
              <a:rPr lang="ru-RU" sz="2400" b="1" dirty="0"/>
              <a:t> </a:t>
            </a:r>
            <a:r>
              <a:rPr lang="ru-RU" sz="2400" b="1" dirty="0" err="1"/>
              <a:t>супутникові</a:t>
            </a:r>
            <a:r>
              <a:rPr lang="ru-RU" sz="2400" b="1" dirty="0"/>
              <a:t> </a:t>
            </a:r>
            <a:r>
              <a:rPr lang="ru-RU" sz="2400" b="1" dirty="0" err="1"/>
              <a:t>системи</a:t>
            </a:r>
            <a:r>
              <a:rPr lang="ru-RU" sz="2400" b="1" dirty="0"/>
              <a:t> </a:t>
            </a:r>
            <a:r>
              <a:rPr lang="ru-RU" sz="2400" b="1" dirty="0" err="1"/>
              <a:t>навігації</a:t>
            </a:r>
            <a:r>
              <a:rPr lang="ru-RU" sz="2400" b="1" dirty="0"/>
              <a:t>?</a:t>
            </a:r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952" y="9928"/>
            <a:ext cx="876556" cy="1885719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47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8617" y="260648"/>
            <a:ext cx="6779096" cy="1152128"/>
          </a:xfrm>
        </p:spPr>
        <p:txBody>
          <a:bodyPr>
            <a:noAutofit/>
          </a:bodyPr>
          <a:lstStyle/>
          <a:p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uk-UA" sz="3200" b="1" i="1" dirty="0" smtClean="0"/>
              <a:t>Топографічні </a:t>
            </a:r>
            <a:r>
              <a:rPr lang="uk-UA" sz="3200" b="1" i="1" dirty="0"/>
              <a:t>карти </a:t>
            </a:r>
            <a:r>
              <a:rPr lang="uk-UA" sz="3200" b="1" dirty="0"/>
              <a:t>— детальні </a:t>
            </a:r>
            <a:r>
              <a:rPr lang="uk-UA" sz="3200" b="1" dirty="0" err="1"/>
              <a:t>загальногеографічні</a:t>
            </a:r>
            <a:r>
              <a:rPr lang="uk-UA" sz="3200" b="1" dirty="0"/>
              <a:t> карти великого масштабу </a:t>
            </a:r>
          </a:p>
        </p:txBody>
      </p:sp>
      <p:pic>
        <p:nvPicPr>
          <p:cNvPr id="1026" name="Picture 2" descr="C:\Users\Ira\Desktop\ППД 16-17 1\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756084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2" y="260648"/>
            <a:ext cx="6912768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2" y="260648"/>
            <a:ext cx="692885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274638"/>
            <a:ext cx="5050904" cy="1143000"/>
          </a:xfrm>
        </p:spPr>
        <p:txBody>
          <a:bodyPr>
            <a:noAutofit/>
          </a:bodyPr>
          <a:lstStyle/>
          <a:p>
            <a:r>
              <a:rPr lang="ru-RU" b="1" i="1" dirty="0" err="1">
                <a:solidFill>
                  <a:schemeClr val="bg2">
                    <a:lumMod val="10000"/>
                  </a:schemeClr>
                </a:solidFill>
              </a:rPr>
              <a:t>Запитання</a:t>
            </a:r>
            <a:r>
              <a:rPr lang="ru-RU" b="1" i="1" dirty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>
                <a:solidFill>
                  <a:schemeClr val="bg2">
                    <a:lumMod val="10000"/>
                  </a:schemeClr>
                </a:solidFill>
              </a:rPr>
              <a:t>класу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2204864"/>
            <a:ext cx="7488832" cy="43204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/>
              <a:t>1. Які види умовних знаків використовують на топографічній карті?</a:t>
            </a:r>
            <a:endParaRPr lang="ru-RU" sz="2800" b="1" dirty="0"/>
          </a:p>
          <a:p>
            <a:pPr>
              <a:lnSpc>
                <a:spcPct val="150000"/>
              </a:lnSpc>
            </a:pPr>
            <a:r>
              <a:rPr lang="uk-UA" sz="2800" b="1" dirty="0"/>
              <a:t>2. Що називається </a:t>
            </a:r>
            <a:r>
              <a:rPr lang="uk-UA" sz="2800" b="1" dirty="0" err="1"/>
              <a:t>бергштрихом</a:t>
            </a:r>
            <a:r>
              <a:rPr lang="uk-UA" sz="2800" b="1" dirty="0"/>
              <a:t>?</a:t>
            </a:r>
            <a:endParaRPr lang="ru-RU" sz="2800" b="1" dirty="0"/>
          </a:p>
          <a:p>
            <a:pPr>
              <a:lnSpc>
                <a:spcPct val="150000"/>
              </a:lnSpc>
            </a:pPr>
            <a:r>
              <a:rPr lang="uk-UA" sz="2800" b="1" dirty="0"/>
              <a:t>3. Що називається ізолінією?</a:t>
            </a:r>
            <a:endParaRPr lang="ru-RU" sz="2800" b="1" dirty="0"/>
          </a:p>
          <a:p>
            <a:pPr>
              <a:lnSpc>
                <a:spcPct val="150000"/>
              </a:lnSpc>
            </a:pPr>
            <a:endParaRPr lang="ru-RU" sz="2800" b="1" dirty="0"/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0494"/>
            <a:ext cx="1251936" cy="1885719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32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8296" y="260648"/>
            <a:ext cx="6944183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ograf_0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645</TotalTime>
  <Words>222</Words>
  <Application>Microsoft Office PowerPoint</Application>
  <PresentationFormat>Экран (4:3)</PresentationFormat>
  <Paragraphs>45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geograf_01</vt:lpstr>
      <vt:lpstr> Топографічні карти. Номенклатура та умовні знаки топографічних карт  </vt:lpstr>
      <vt:lpstr> Мета </vt:lpstr>
      <vt:lpstr> Запитання до класу </vt:lpstr>
      <vt:lpstr> Запитання до класу </vt:lpstr>
      <vt:lpstr> Топографічні карти — детальні загальногеографічні карти великого масштабу </vt:lpstr>
      <vt:lpstr>Презентация PowerPoint</vt:lpstr>
      <vt:lpstr>Презентация PowerPoint</vt:lpstr>
      <vt:lpstr>Запитання до класу</vt:lpstr>
      <vt:lpstr>Презентация PowerPoint</vt:lpstr>
      <vt:lpstr>Презентация PowerPoint</vt:lpstr>
      <vt:lpstr>  </vt:lpstr>
      <vt:lpstr>Презентация PowerPoint</vt:lpstr>
      <vt:lpstr> Запитання до класу </vt:lpstr>
      <vt:lpstr>Підсумок уроку</vt:lpstr>
      <vt:lpstr>Домашнє завдання </vt:lpstr>
      <vt:lpstr>  Дякую за увагу!</vt:lpstr>
      <vt:lpstr>Список використаних джерел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Зображення України в  картографічних творах. Елементи карти, картографічні проекції та види спотворень на географічних картах</dc:title>
  <dc:creator>ALLA</dc:creator>
  <cp:lastModifiedBy>Ira</cp:lastModifiedBy>
  <cp:revision>67</cp:revision>
  <dcterms:created xsi:type="dcterms:W3CDTF">2016-07-28T17:09:02Z</dcterms:created>
  <dcterms:modified xsi:type="dcterms:W3CDTF">2017-02-19T13:52:07Z</dcterms:modified>
</cp:coreProperties>
</file>