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56" r:id="rId2"/>
    <p:sldId id="275" r:id="rId3"/>
    <p:sldId id="257" r:id="rId4"/>
    <p:sldId id="258" r:id="rId5"/>
    <p:sldId id="259" r:id="rId6"/>
    <p:sldId id="260" r:id="rId7"/>
    <p:sldId id="261" r:id="rId8"/>
    <p:sldId id="277" r:id="rId9"/>
    <p:sldId id="278" r:id="rId10"/>
    <p:sldId id="279" r:id="rId11"/>
    <p:sldId id="280" r:id="rId12"/>
    <p:sldId id="262" r:id="rId13"/>
    <p:sldId id="263" r:id="rId14"/>
    <p:sldId id="281" r:id="rId15"/>
    <p:sldId id="282" r:id="rId16"/>
    <p:sldId id="283" r:id="rId17"/>
    <p:sldId id="284" r:id="rId18"/>
    <p:sldId id="285" r:id="rId19"/>
    <p:sldId id="286" r:id="rId20"/>
    <p:sldId id="287" r:id="rId21"/>
    <p:sldId id="288" r:id="rId22"/>
    <p:sldId id="289" r:id="rId23"/>
    <p:sldId id="290" r:id="rId24"/>
    <p:sldId id="291" r:id="rId25"/>
    <p:sldId id="267" r:id="rId26"/>
    <p:sldId id="272" r:id="rId27"/>
    <p:sldId id="292" r:id="rId28"/>
    <p:sldId id="273" r:id="rId29"/>
    <p:sldId id="274" r:id="rId30"/>
    <p:sldId id="276" r:id="rId31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E6293B-BBBA-4A08-A82E-CFEB4692E6FA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F4CFAA-562E-4708-8559-26C5F2A0DE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408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F4CFAA-562E-4708-8559-26C5F2A0DEEF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13781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F4CFAA-562E-4708-8559-26C5F2A0DEEF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272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t>19.02.2017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t>19.02.2017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t>19.02.2017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19812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1981200" cy="476250"/>
          </a:xfrm>
        </p:spPr>
        <p:txBody>
          <a:bodyPr/>
          <a:lstStyle>
            <a:lvl1pPr>
              <a:defRPr/>
            </a:lvl1pPr>
          </a:lstStyle>
          <a:p>
            <a:fld id="{BF847E1C-5FE8-40CB-8E9E-8B9A838B3F9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t>19.02.2017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t>19.02.2017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t>19.02.2017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t>19.02.2017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t>19.02.2017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t>19.02.2017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t>19.02.2017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t>19.02.2017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E60C8C-EE92-4B29-B5FA-478FDA2263C0}" type="datetimeFigureOut">
              <a:rPr lang="uk-UA" smtClean="0"/>
              <a:t>19.02.2017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CD07AF-6BE2-4542-B1B5-4F266F3B1C1E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51720" y="116632"/>
            <a:ext cx="6768752" cy="3168352"/>
          </a:xfrm>
        </p:spPr>
        <p:txBody>
          <a:bodyPr>
            <a:noAutofit/>
          </a:bodyPr>
          <a:lstStyle/>
          <a:p>
            <a:r>
              <a:rPr lang="uk-UA" b="1" i="1" dirty="0" smtClean="0"/>
              <a:t/>
            </a:r>
            <a:br>
              <a:rPr lang="uk-UA" b="1" i="1" dirty="0" smtClean="0"/>
            </a:br>
            <a:r>
              <a:rPr lang="uk-UA" b="1" i="1" dirty="0" smtClean="0"/>
              <a:t/>
            </a:r>
            <a:br>
              <a:rPr lang="uk-UA" b="1" i="1" dirty="0" smtClean="0"/>
            </a:br>
            <a:r>
              <a:rPr lang="uk-UA" sz="3600" b="1" i="1" dirty="0" smtClean="0"/>
              <a:t>Навчальні </a:t>
            </a:r>
            <a:r>
              <a:rPr lang="uk-UA" sz="3600" b="1" i="1" dirty="0"/>
              <a:t>карти та атласи. </a:t>
            </a:r>
            <a:r>
              <a:rPr lang="uk-UA" sz="3600" b="1" i="1" dirty="0" smtClean="0"/>
              <a:t/>
            </a:r>
            <a:br>
              <a:rPr lang="uk-UA" sz="3600" b="1" i="1" dirty="0" smtClean="0"/>
            </a:br>
            <a:r>
              <a:rPr lang="uk-UA" sz="3600" b="1" i="1" dirty="0" smtClean="0"/>
              <a:t>Національний </a:t>
            </a:r>
            <a:r>
              <a:rPr lang="uk-UA" sz="3600" b="1" i="1" dirty="0"/>
              <a:t>атлас України. </a:t>
            </a:r>
            <a:r>
              <a:rPr lang="uk-UA" sz="3600" b="1" i="1" dirty="0" smtClean="0"/>
              <a:t/>
            </a:r>
            <a:br>
              <a:rPr lang="uk-UA" sz="3600" b="1" i="1" dirty="0" smtClean="0"/>
            </a:br>
            <a:r>
              <a:rPr lang="uk-UA" sz="3600" b="1" i="1" dirty="0" smtClean="0"/>
              <a:t>Електронні </a:t>
            </a:r>
            <a:r>
              <a:rPr lang="uk-UA" sz="3600" b="1" i="1" dirty="0"/>
              <a:t>карти. </a:t>
            </a:r>
            <a:r>
              <a:rPr lang="uk-UA" sz="3600" b="1" i="1" dirty="0" smtClean="0"/>
              <a:t>ГІС</a:t>
            </a:r>
            <a:r>
              <a:rPr lang="ru-RU" sz="3600" b="1" i="1" dirty="0"/>
              <a:t/>
            </a:r>
            <a:br>
              <a:rPr lang="ru-RU" sz="3600" b="1" i="1" dirty="0"/>
            </a:br>
            <a:r>
              <a:rPr lang="uk-UA" b="1" i="1" dirty="0"/>
              <a:t/>
            </a:r>
            <a:br>
              <a:rPr lang="uk-UA" b="1" i="1" dirty="0"/>
            </a:br>
            <a:endParaRPr lang="uk-UA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91880" y="3501008"/>
            <a:ext cx="5400600" cy="3024336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uk-UA" sz="2900" b="1" i="1" dirty="0" err="1" smtClean="0">
                <a:solidFill>
                  <a:schemeClr val="bg2">
                    <a:lumMod val="10000"/>
                  </a:schemeClr>
                </a:solidFill>
              </a:rPr>
              <a:t>Семенело</a:t>
            </a:r>
            <a:r>
              <a:rPr lang="uk-UA" sz="2900" b="1" i="1" dirty="0" smtClean="0">
                <a:solidFill>
                  <a:schemeClr val="bg2">
                    <a:lumMod val="10000"/>
                  </a:schemeClr>
                </a:solidFill>
              </a:rPr>
              <a:t> Ірина</a:t>
            </a:r>
            <a:r>
              <a:rPr lang="ru-RU" sz="2900" b="1" i="1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2900" b="1" i="1" dirty="0" err="1" smtClean="0">
                <a:solidFill>
                  <a:schemeClr val="bg2">
                    <a:lumMod val="10000"/>
                  </a:schemeClr>
                </a:solidFill>
              </a:rPr>
              <a:t>Олексіївна</a:t>
            </a:r>
            <a:r>
              <a:rPr lang="ru-RU" sz="2900" b="1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  <a:p>
            <a:pPr algn="just"/>
            <a:r>
              <a:rPr lang="ru-RU" sz="2900" b="1" i="1" dirty="0" err="1" smtClean="0">
                <a:solidFill>
                  <a:schemeClr val="bg2">
                    <a:lumMod val="10000"/>
                  </a:schemeClr>
                </a:solidFill>
              </a:rPr>
              <a:t>вчитель</a:t>
            </a:r>
            <a:r>
              <a:rPr lang="ru-RU" sz="2900" b="1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2900" b="1" i="1" dirty="0" err="1" smtClean="0">
                <a:solidFill>
                  <a:schemeClr val="bg2">
                    <a:lumMod val="10000"/>
                  </a:schemeClr>
                </a:solidFill>
              </a:rPr>
              <a:t>географії</a:t>
            </a:r>
            <a:r>
              <a:rPr lang="ru-RU" sz="2900" b="1" i="1" dirty="0" smtClean="0">
                <a:solidFill>
                  <a:schemeClr val="bg2">
                    <a:lumMod val="10000"/>
                  </a:schemeClr>
                </a:solidFill>
              </a:rPr>
              <a:t> та </a:t>
            </a:r>
            <a:r>
              <a:rPr lang="ru-RU" sz="2900" b="1" i="1" dirty="0" err="1" smtClean="0">
                <a:solidFill>
                  <a:schemeClr val="bg2">
                    <a:lumMod val="10000"/>
                  </a:schemeClr>
                </a:solidFill>
              </a:rPr>
              <a:t>економіки</a:t>
            </a:r>
            <a:endParaRPr lang="ru-RU" sz="2900" b="1" i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just"/>
            <a:r>
              <a:rPr lang="ru-RU" sz="2900" b="1" i="1" dirty="0" err="1" smtClean="0">
                <a:solidFill>
                  <a:schemeClr val="bg2">
                    <a:lumMod val="10000"/>
                  </a:schemeClr>
                </a:solidFill>
              </a:rPr>
              <a:t>вищої</a:t>
            </a:r>
            <a:r>
              <a:rPr lang="ru-RU" sz="2900" b="1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2900" b="1" i="1" dirty="0" err="1" smtClean="0">
                <a:solidFill>
                  <a:schemeClr val="bg2">
                    <a:lumMod val="10000"/>
                  </a:schemeClr>
                </a:solidFill>
              </a:rPr>
              <a:t>категорії</a:t>
            </a:r>
            <a:endParaRPr lang="ru-RU" sz="2900" b="1" i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just"/>
            <a:r>
              <a:rPr lang="ru-RU" sz="2900" b="1" i="1" dirty="0" err="1" smtClean="0">
                <a:solidFill>
                  <a:schemeClr val="bg2">
                    <a:lumMod val="10000"/>
                  </a:schemeClr>
                </a:solidFill>
              </a:rPr>
              <a:t>Золотоніської</a:t>
            </a:r>
            <a:endParaRPr lang="ru-RU" sz="2900" b="1" i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just"/>
            <a:r>
              <a:rPr lang="ru-RU" sz="2900" b="1" i="1" dirty="0" err="1" smtClean="0">
                <a:solidFill>
                  <a:schemeClr val="bg2">
                    <a:lumMod val="10000"/>
                  </a:schemeClr>
                </a:solidFill>
              </a:rPr>
              <a:t>спеціалізованої</a:t>
            </a:r>
            <a:r>
              <a:rPr lang="ru-RU" sz="2900" b="1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2900" b="1" i="1" dirty="0" err="1" smtClean="0">
                <a:solidFill>
                  <a:schemeClr val="bg2">
                    <a:lumMod val="10000"/>
                  </a:schemeClr>
                </a:solidFill>
              </a:rPr>
              <a:t>школи</a:t>
            </a:r>
            <a:r>
              <a:rPr lang="ru-RU" sz="2900" b="1" i="1" dirty="0" smtClean="0">
                <a:solidFill>
                  <a:schemeClr val="bg2">
                    <a:lumMod val="10000"/>
                  </a:schemeClr>
                </a:solidFill>
              </a:rPr>
              <a:t> №2</a:t>
            </a:r>
          </a:p>
          <a:p>
            <a:pPr algn="just"/>
            <a:r>
              <a:rPr lang="ru-RU" sz="2900" b="1" i="1" dirty="0" err="1" smtClean="0">
                <a:solidFill>
                  <a:schemeClr val="bg2">
                    <a:lumMod val="10000"/>
                  </a:schemeClr>
                </a:solidFill>
              </a:rPr>
              <a:t>інформаційних</a:t>
            </a:r>
            <a:r>
              <a:rPr lang="ru-RU" sz="2900" b="1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2900" b="1" i="1" dirty="0" err="1" smtClean="0">
                <a:solidFill>
                  <a:schemeClr val="bg2">
                    <a:lumMod val="10000"/>
                  </a:schemeClr>
                </a:solidFill>
              </a:rPr>
              <a:t>технологій</a:t>
            </a:r>
            <a:endParaRPr lang="ru-RU" sz="2900" b="1" i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l"/>
            <a:r>
              <a:rPr lang="ru-RU" sz="2400" b="1" i="1" dirty="0" smtClean="0">
                <a:solidFill>
                  <a:schemeClr val="bg2">
                    <a:lumMod val="10000"/>
                  </a:schemeClr>
                </a:solidFill>
              </a:rPr>
              <a:t>   </a:t>
            </a:r>
            <a:r>
              <a:rPr lang="uk-UA" sz="2400" dirty="0"/>
              <a:t/>
            </a:r>
            <a:br>
              <a:rPr lang="uk-UA" sz="2400" dirty="0"/>
            </a:br>
            <a:endParaRPr lang="uk-UA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444109"/>
            <a:ext cx="3600400" cy="6106690"/>
          </a:xfrm>
        </p:spPr>
        <p:txBody>
          <a:bodyPr>
            <a:noAutofit/>
          </a:bodyPr>
          <a:lstStyle/>
          <a:p>
            <a:pPr>
              <a:spcBef>
                <a:spcPct val="50000"/>
              </a:spcBef>
            </a:pPr>
            <a:r>
              <a:rPr lang="uk-UA" sz="2800" b="1" i="1" dirty="0" smtClean="0"/>
              <a:t>Ізолінії</a:t>
            </a:r>
            <a:r>
              <a:rPr lang="uk-UA" sz="2800" dirty="0" smtClean="0"/>
              <a:t> </a:t>
            </a:r>
            <a:r>
              <a:rPr lang="uk-UA" sz="2800" b="1" i="1" dirty="0" smtClean="0"/>
              <a:t>–</a:t>
            </a:r>
            <a:r>
              <a:rPr lang="uk-UA" sz="2800" b="1" dirty="0"/>
              <a:t>лінії рівних значень якого-небудь показника – зображають на картах рельєф (горизонталі), температуру повітря (ізотерми), кількість опадів, атмосферний тиск </a:t>
            </a:r>
            <a:r>
              <a:rPr lang="uk-UA" sz="2800" b="1" dirty="0" smtClean="0"/>
              <a:t>тощо. </a:t>
            </a:r>
            <a:endParaRPr lang="uk-UA" sz="2800" b="1" dirty="0"/>
          </a:p>
        </p:txBody>
      </p:sp>
      <p:pic>
        <p:nvPicPr>
          <p:cNvPr id="4" name="Picture 5" descr="Клімат"/>
          <p:cNvPicPr>
            <a:picLocks noChangeAspect="1" noChangeArrowheads="1"/>
          </p:cNvPicPr>
          <p:nvPr/>
        </p:nvPicPr>
        <p:blipFill>
          <a:blip r:embed="rId2" cstate="print"/>
          <a:srcRect r="49561"/>
          <a:stretch>
            <a:fillRect/>
          </a:stretch>
        </p:blipFill>
        <p:spPr bwMode="auto">
          <a:xfrm>
            <a:off x="5076056" y="548680"/>
            <a:ext cx="3932552" cy="59046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19022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74638"/>
            <a:ext cx="6707088" cy="1426170"/>
          </a:xfrm>
        </p:spPr>
        <p:txBody>
          <a:bodyPr>
            <a:normAutofit fontScale="90000"/>
          </a:bodyPr>
          <a:lstStyle/>
          <a:p>
            <a:r>
              <a:rPr lang="uk-UA" altLang="ru-RU" sz="4000" b="1" i="1" dirty="0"/>
              <a:t>Географічні </a:t>
            </a:r>
            <a:r>
              <a:rPr lang="uk-UA" altLang="ru-RU" sz="4000" b="1" i="1" dirty="0" smtClean="0"/>
              <a:t>атласи</a:t>
            </a:r>
            <a:br>
              <a:rPr lang="uk-UA" altLang="ru-RU" sz="4000" b="1" i="1" dirty="0" smtClean="0"/>
            </a:br>
            <a:r>
              <a:rPr lang="uk-UA" sz="3600" b="1" dirty="0"/>
              <a:t>систематизовані збірки карт</a:t>
            </a:r>
            <a:endParaRPr lang="ru-RU" sz="3600" b="1" i="1" dirty="0"/>
          </a:p>
        </p:txBody>
      </p:sp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988840"/>
            <a:ext cx="3198812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723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2051720" y="260648"/>
            <a:ext cx="7092280" cy="72008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4900" b="1" i="1" dirty="0" err="1" smtClean="0">
                <a:solidFill>
                  <a:schemeClr val="bg2">
                    <a:lumMod val="10000"/>
                  </a:schemeClr>
                </a:solidFill>
              </a:rPr>
              <a:t>Завдання</a:t>
            </a:r>
            <a:r>
              <a:rPr lang="ru-RU" sz="4900" dirty="0"/>
              <a:t/>
            </a:r>
            <a:br>
              <a:rPr lang="ru-RU" sz="4900" dirty="0"/>
            </a:br>
            <a:r>
              <a:rPr lang="ru-RU" sz="3400" dirty="0"/>
              <a:t/>
            </a:r>
            <a:br>
              <a:rPr lang="ru-RU" sz="3400" dirty="0"/>
            </a:br>
            <a:endParaRPr lang="ru-RU" sz="3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835696" y="1023811"/>
            <a:ext cx="71287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3200" b="1" dirty="0" smtClean="0"/>
              <a:t>Робота з атласом</a:t>
            </a:r>
            <a:endParaRPr lang="ru-RU" sz="3200" b="1" dirty="0"/>
          </a:p>
        </p:txBody>
      </p:sp>
      <p:pic>
        <p:nvPicPr>
          <p:cNvPr id="5" name="Picture 2" descr="C:\Users\Ira\Desktop\ППД 16-17 1\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4744" y="1772816"/>
            <a:ext cx="3550695" cy="4801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9" descr="J007862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18429"/>
            <a:ext cx="1020572" cy="2195538"/>
          </a:xfrm>
          <a:prstGeom prst="rect">
            <a:avLst/>
          </a:prstGeom>
          <a:noFill/>
          <a:effectLst>
            <a:outerShdw dist="53882" dir="2700000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712" y="116632"/>
            <a:ext cx="6984776" cy="1296144"/>
          </a:xfrm>
        </p:spPr>
        <p:txBody>
          <a:bodyPr>
            <a:normAutofit fontScale="90000"/>
          </a:bodyPr>
          <a:lstStyle/>
          <a:p>
            <a:r>
              <a:rPr lang="uk-UA" altLang="ru-RU" sz="5400" dirty="0" smtClean="0">
                <a:solidFill>
                  <a:srgbClr val="CC3300"/>
                </a:solidFill>
                <a:latin typeface="Arial Black" pitchFamily="34" charset="0"/>
              </a:rPr>
              <a:t/>
            </a:r>
            <a:br>
              <a:rPr lang="uk-UA" altLang="ru-RU" sz="5400" dirty="0" smtClean="0">
                <a:solidFill>
                  <a:srgbClr val="CC3300"/>
                </a:solidFill>
                <a:latin typeface="Arial Black" pitchFamily="34" charset="0"/>
              </a:rPr>
            </a:br>
            <a:r>
              <a:rPr lang="uk-UA" altLang="ru-RU" b="1" i="1" dirty="0" smtClean="0"/>
              <a:t>Перший </a:t>
            </a:r>
            <a:r>
              <a:rPr lang="uk-UA" altLang="ru-RU" b="1" i="1" dirty="0"/>
              <a:t>атлас </a:t>
            </a:r>
            <a:r>
              <a:rPr lang="uk-UA" altLang="ru-RU" b="1" i="1" dirty="0" smtClean="0"/>
              <a:t> </a:t>
            </a:r>
            <a:br>
              <a:rPr lang="uk-UA" altLang="ru-RU" b="1" i="1" dirty="0" smtClean="0"/>
            </a:br>
            <a:r>
              <a:rPr lang="uk-UA" altLang="ru-RU" b="1" i="1" dirty="0" smtClean="0"/>
              <a:t>1570 </a:t>
            </a:r>
            <a:r>
              <a:rPr lang="uk-UA" altLang="ru-RU" b="1" i="1" dirty="0"/>
              <a:t>р</a:t>
            </a:r>
            <a:r>
              <a:rPr lang="uk-UA" altLang="ru-RU" b="1" i="1" dirty="0" smtClean="0"/>
              <a:t>ік</a:t>
            </a:r>
            <a:r>
              <a:rPr lang="ru-RU" sz="4900" b="1" i="1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sz="4900" b="1" i="1" dirty="0" smtClean="0">
                <a:solidFill>
                  <a:schemeClr val="bg2">
                    <a:lumMod val="10000"/>
                  </a:schemeClr>
                </a:solidFill>
              </a:rPr>
            </a:br>
            <a:endParaRPr lang="ru-RU" sz="4900" b="1" i="1" dirty="0"/>
          </a:p>
        </p:txBody>
      </p:sp>
      <p:pic>
        <p:nvPicPr>
          <p:cNvPr id="5" name="Picture 8" descr="атлас абрахама ортелія 157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568624"/>
            <a:ext cx="5832648" cy="438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915816" y="6093296"/>
            <a:ext cx="49215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uk-UA" altLang="ru-RU" sz="4000" b="1" i="1" dirty="0"/>
              <a:t>Атлас </a:t>
            </a:r>
            <a:r>
              <a:rPr lang="uk-UA" altLang="ru-RU" sz="4000" b="1" i="1" dirty="0" err="1"/>
              <a:t>А.Ортелія</a:t>
            </a:r>
            <a:endParaRPr lang="uk-UA" altLang="ru-RU" sz="40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32856" y="188640"/>
            <a:ext cx="7211144" cy="864096"/>
          </a:xfrm>
        </p:spPr>
        <p:txBody>
          <a:bodyPr>
            <a:noAutofit/>
          </a:bodyPr>
          <a:lstStyle/>
          <a:p>
            <a:r>
              <a:rPr lang="uk-UA" altLang="ru-RU" sz="4000" b="1" i="1" dirty="0" smtClean="0"/>
              <a:t/>
            </a:r>
            <a:br>
              <a:rPr lang="uk-UA" altLang="ru-RU" sz="4000" b="1" i="1" dirty="0" smtClean="0"/>
            </a:br>
            <a:r>
              <a:rPr lang="uk-UA" altLang="ru-RU" sz="4000" b="1" i="1" dirty="0" smtClean="0"/>
              <a:t>Атлас-велетень </a:t>
            </a:r>
            <a:r>
              <a:rPr lang="en-US" altLang="ru-RU" sz="4000" b="1" i="1" dirty="0">
                <a:cs typeface="Tahoma" pitchFamily="34" charset="0"/>
              </a:rPr>
              <a:t>XV</a:t>
            </a:r>
            <a:r>
              <a:rPr lang="uk-UA" altLang="ru-RU" sz="4000" b="1" i="1" dirty="0">
                <a:cs typeface="Tahoma" pitchFamily="34" charset="0"/>
              </a:rPr>
              <a:t>ІІ ст. </a:t>
            </a:r>
            <a:br>
              <a:rPr lang="uk-UA" altLang="ru-RU" sz="4000" b="1" i="1" dirty="0">
                <a:cs typeface="Tahoma" pitchFamily="34" charset="0"/>
              </a:rPr>
            </a:br>
            <a:r>
              <a:rPr lang="uk-UA" altLang="ru-RU" sz="4000" b="1" i="1" dirty="0" smtClean="0">
                <a:cs typeface="Tahoma" pitchFamily="34" charset="0"/>
              </a:rPr>
              <a:t>Розміри </a:t>
            </a:r>
            <a:r>
              <a:rPr lang="uk-UA" altLang="ru-RU" sz="4000" b="1" i="1" dirty="0">
                <a:cs typeface="Tahoma" pitchFamily="34" charset="0"/>
              </a:rPr>
              <a:t>: 110</a:t>
            </a:r>
            <a:r>
              <a:rPr lang="en-US" altLang="ru-RU" sz="4000" b="1" i="1" dirty="0">
                <a:cs typeface="Tahoma" pitchFamily="34" charset="0"/>
              </a:rPr>
              <a:t>x</a:t>
            </a:r>
            <a:r>
              <a:rPr lang="uk-UA" altLang="ru-RU" sz="4000" b="1" i="1" dirty="0">
                <a:cs typeface="Tahoma" pitchFamily="34" charset="0"/>
              </a:rPr>
              <a:t>170 </a:t>
            </a:r>
            <a:r>
              <a:rPr lang="uk-UA" altLang="ru-RU" sz="4000" b="1" i="1" dirty="0" smtClean="0">
                <a:cs typeface="Tahoma" pitchFamily="34" charset="0"/>
              </a:rPr>
              <a:t>см</a:t>
            </a:r>
            <a:endParaRPr lang="ru-RU" sz="4000" b="1" i="1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772816"/>
            <a:ext cx="5689600" cy="4238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4270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6779096" cy="922114"/>
          </a:xfrm>
        </p:spPr>
        <p:txBody>
          <a:bodyPr>
            <a:normAutofit fontScale="90000"/>
          </a:bodyPr>
          <a:lstStyle/>
          <a:p>
            <a:pPr algn="l"/>
            <a:r>
              <a:rPr lang="uk-UA" altLang="ru-RU" dirty="0" smtClean="0">
                <a:solidFill>
                  <a:srgbClr val="CC3300"/>
                </a:solidFill>
                <a:latin typeface="Arial Black" pitchFamily="34" charset="0"/>
              </a:rPr>
              <a:t/>
            </a:r>
            <a:br>
              <a:rPr lang="uk-UA" altLang="ru-RU" dirty="0" smtClean="0">
                <a:solidFill>
                  <a:srgbClr val="CC3300"/>
                </a:solidFill>
                <a:latin typeface="Arial Black" pitchFamily="34" charset="0"/>
              </a:rPr>
            </a:br>
            <a:r>
              <a:rPr lang="uk-UA" altLang="ru-RU" sz="4000" b="1" i="1" dirty="0" smtClean="0"/>
              <a:t>Найбільший </a:t>
            </a:r>
            <a:r>
              <a:rPr lang="uk-UA" altLang="ru-RU" sz="4000" b="1" i="1" dirty="0"/>
              <a:t>атлас світу</a:t>
            </a:r>
            <a:br>
              <a:rPr lang="uk-UA" altLang="ru-RU" sz="4000" b="1" i="1" dirty="0"/>
            </a:br>
            <a:r>
              <a:rPr lang="uk-UA" altLang="ru-RU" b="1" i="1" dirty="0"/>
              <a:t>   </a:t>
            </a:r>
            <a:r>
              <a:rPr lang="uk-UA" altLang="ru-RU" sz="4000" b="1" i="1" dirty="0" smtClean="0"/>
              <a:t>Розміри </a:t>
            </a:r>
            <a:r>
              <a:rPr lang="uk-UA" altLang="ru-RU" sz="4000" b="1" i="1" dirty="0"/>
              <a:t>180</a:t>
            </a:r>
            <a:r>
              <a:rPr lang="en-US" altLang="ru-RU" sz="4000" b="1" i="1" dirty="0"/>
              <a:t>x</a:t>
            </a:r>
            <a:r>
              <a:rPr lang="uk-UA" altLang="ru-RU" sz="4000" b="1" i="1" dirty="0"/>
              <a:t>140 см.</a:t>
            </a:r>
            <a:r>
              <a:rPr lang="uk-UA" altLang="ru-RU" b="1" i="1" dirty="0"/>
              <a:t/>
            </a:r>
            <a:br>
              <a:rPr lang="uk-UA" altLang="ru-RU" b="1" i="1" dirty="0"/>
            </a:br>
            <a:endParaRPr lang="ru-RU" b="1" i="1" dirty="0"/>
          </a:p>
        </p:txBody>
      </p:sp>
      <p:pic>
        <p:nvPicPr>
          <p:cNvPr id="7" name="Picture 6" descr="найбільший атла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795637"/>
            <a:ext cx="7319009" cy="4513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0436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2051720" y="260648"/>
            <a:ext cx="7092280" cy="72008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4900" b="1" i="1" dirty="0" err="1" smtClean="0">
                <a:solidFill>
                  <a:schemeClr val="bg2">
                    <a:lumMod val="10000"/>
                  </a:schemeClr>
                </a:solidFill>
              </a:rPr>
              <a:t>Завдання</a:t>
            </a:r>
            <a:r>
              <a:rPr lang="ru-RU" sz="4900" dirty="0"/>
              <a:t/>
            </a:r>
            <a:br>
              <a:rPr lang="ru-RU" sz="4900" dirty="0"/>
            </a:br>
            <a:r>
              <a:rPr lang="ru-RU" sz="3400" dirty="0"/>
              <a:t/>
            </a:r>
            <a:br>
              <a:rPr lang="ru-RU" sz="3400" dirty="0"/>
            </a:br>
            <a:endParaRPr lang="ru-RU" sz="3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835696" y="1023811"/>
            <a:ext cx="71287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3200" b="1" dirty="0" smtClean="0"/>
              <a:t>Робота з атласом</a:t>
            </a:r>
            <a:endParaRPr lang="ru-RU" sz="3200" b="1" dirty="0"/>
          </a:p>
        </p:txBody>
      </p:sp>
      <p:pic>
        <p:nvPicPr>
          <p:cNvPr id="5" name="Picture 2" descr="C:\Users\Ira\Desktop\ППД 16-17 1\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4744" y="1772816"/>
            <a:ext cx="3550695" cy="4801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9" descr="J007862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18429"/>
            <a:ext cx="1020572" cy="2195538"/>
          </a:xfrm>
          <a:prstGeom prst="rect">
            <a:avLst/>
          </a:prstGeom>
          <a:noFill/>
          <a:effectLst>
            <a:outerShdw dist="53882" dir="2700000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724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355160" cy="1143000"/>
          </a:xfrm>
        </p:spPr>
        <p:txBody>
          <a:bodyPr>
            <a:normAutofit fontScale="90000"/>
          </a:bodyPr>
          <a:lstStyle/>
          <a:p>
            <a:r>
              <a:rPr lang="uk-UA" b="1" i="1" dirty="0" smtClean="0"/>
              <a:t>Національний атлас України</a:t>
            </a:r>
            <a:endParaRPr lang="ru-RU" b="1" i="1" dirty="0"/>
          </a:p>
        </p:txBody>
      </p:sp>
      <p:pic>
        <p:nvPicPr>
          <p:cNvPr id="4" name="Picture 7" descr="i?id=5929f857872ed86a7e1f1f45a3437a0f&amp;n=33&amp;h=190&amp;w=17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827575"/>
            <a:ext cx="3474098" cy="4184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Ira\Desktop\ППД 16-17 1\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116" y="1867608"/>
            <a:ext cx="2736303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4815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Ira\Desktop\ППД 16-17 1\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23403"/>
            <a:ext cx="6641976" cy="640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2863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Ira\Desktop\ППД 16-17 1\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60648"/>
            <a:ext cx="6858000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1736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74638"/>
            <a:ext cx="6707088" cy="850106"/>
          </a:xfrm>
        </p:spPr>
        <p:txBody>
          <a:bodyPr>
            <a:normAutofit fontScale="90000"/>
          </a:bodyPr>
          <a:lstStyle/>
          <a:p>
            <a:r>
              <a:rPr lang="ru-RU" sz="2800" dirty="0"/>
              <a:t/>
            </a:r>
            <a:br>
              <a:rPr lang="ru-RU" sz="2800" dirty="0"/>
            </a:br>
            <a:r>
              <a:rPr lang="ru-RU" sz="4900" b="1" i="1" dirty="0" smtClean="0">
                <a:solidFill>
                  <a:schemeClr val="bg2">
                    <a:lumMod val="10000"/>
                  </a:schemeClr>
                </a:solidFill>
              </a:rPr>
              <a:t>Мета</a:t>
            </a:r>
            <a:r>
              <a:rPr lang="ru-RU" sz="4900" dirty="0" smtClean="0"/>
              <a:t/>
            </a:r>
            <a:br>
              <a:rPr lang="ru-RU" sz="4900" dirty="0" smtClean="0"/>
            </a:br>
            <a:endParaRPr lang="ru-RU" sz="49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691680" y="1124744"/>
            <a:ext cx="7272808" cy="5544616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70000"/>
              </a:lnSpc>
            </a:pPr>
            <a:r>
              <a:rPr lang="uk-UA" sz="9600" b="1" dirty="0" smtClean="0"/>
              <a:t>розширити </a:t>
            </a:r>
            <a:r>
              <a:rPr lang="uk-UA" sz="9600" b="1" dirty="0"/>
              <a:t>знання </a:t>
            </a:r>
            <a:r>
              <a:rPr lang="uk-UA" sz="9600" b="1" dirty="0" smtClean="0"/>
              <a:t> </a:t>
            </a:r>
            <a:r>
              <a:rPr lang="uk-UA" sz="9600" b="1" dirty="0"/>
              <a:t>про способи зображення географічної інформації на тематичних картах </a:t>
            </a:r>
            <a:r>
              <a:rPr lang="uk-UA" sz="9600" b="1" dirty="0" smtClean="0"/>
              <a:t>України;</a:t>
            </a:r>
          </a:p>
          <a:p>
            <a:pPr>
              <a:lnSpc>
                <a:spcPct val="170000"/>
              </a:lnSpc>
            </a:pPr>
            <a:r>
              <a:rPr lang="uk-UA" sz="9600" b="1" dirty="0" smtClean="0"/>
              <a:t>познайомитися </a:t>
            </a:r>
            <a:r>
              <a:rPr lang="uk-UA" sz="9600" b="1" dirty="0"/>
              <a:t>зі структурою навчального </a:t>
            </a:r>
            <a:r>
              <a:rPr lang="uk-UA" sz="9600" b="1" dirty="0" smtClean="0"/>
              <a:t>атласу України;</a:t>
            </a:r>
          </a:p>
          <a:p>
            <a:pPr>
              <a:lnSpc>
                <a:spcPct val="170000"/>
              </a:lnSpc>
            </a:pPr>
            <a:r>
              <a:rPr lang="uk-UA" sz="9600" b="1" dirty="0" smtClean="0"/>
              <a:t>познайомитися з особливостями </a:t>
            </a:r>
            <a:r>
              <a:rPr lang="uk-UA" sz="9600" b="1" dirty="0"/>
              <a:t>електронних варіантів картографічних джерел інформації</a:t>
            </a:r>
            <a:r>
              <a:rPr lang="uk-UA" sz="9600" b="1" dirty="0" smtClean="0"/>
              <a:t>;</a:t>
            </a:r>
          </a:p>
          <a:p>
            <a:pPr>
              <a:lnSpc>
                <a:spcPct val="170000"/>
              </a:lnSpc>
            </a:pPr>
            <a:r>
              <a:rPr lang="uk-UA" sz="9600" b="1" dirty="0" smtClean="0"/>
              <a:t>розвивати </a:t>
            </a:r>
            <a:r>
              <a:rPr lang="uk-UA" sz="9600" b="1" dirty="0"/>
              <a:t>уміння працювати з </a:t>
            </a:r>
            <a:r>
              <a:rPr lang="uk-UA" sz="9600" b="1" dirty="0" smtClean="0"/>
              <a:t>картами.</a:t>
            </a:r>
            <a:endParaRPr lang="ru-RU" sz="9600" b="1" dirty="0" smtClean="0"/>
          </a:p>
          <a:p>
            <a:pPr marL="0" indent="0">
              <a:buNone/>
            </a:pPr>
            <a:endParaRPr lang="ru-RU" dirty="0" smtClean="0"/>
          </a:p>
          <a:p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5209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260648"/>
            <a:ext cx="6779096" cy="1143000"/>
          </a:xfrm>
        </p:spPr>
        <p:txBody>
          <a:bodyPr>
            <a:noAutofit/>
          </a:bodyPr>
          <a:lstStyle/>
          <a:p>
            <a:r>
              <a:rPr lang="uk-UA" altLang="ru-RU" sz="3600" b="1" i="1" dirty="0" smtClean="0"/>
              <a:t>Переваги електронних карт</a:t>
            </a:r>
            <a:endParaRPr lang="ru-RU" sz="3600" b="1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19672" y="1556792"/>
            <a:ext cx="734481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altLang="ru-RU" sz="3200" b="1" dirty="0"/>
              <a:t>електронні карти набагато детальніші, ніж паперові </a:t>
            </a:r>
            <a:r>
              <a:rPr lang="uk-UA" altLang="ru-RU" sz="3200" b="1" dirty="0" smtClean="0"/>
              <a:t>полегшують </a:t>
            </a:r>
            <a:r>
              <a:rPr lang="uk-UA" altLang="ru-RU" sz="3200" b="1" dirty="0"/>
              <a:t>обмін інформацією;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altLang="ru-RU" sz="3200" b="1" dirty="0"/>
              <a:t>мають можливість вільно збільшувати фрагменти і змінювати масштаб;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altLang="ru-RU" sz="3200" b="1" dirty="0"/>
              <a:t>дають тривимірне зображення кута огляду в “реальному часі</a:t>
            </a:r>
            <a:r>
              <a:rPr lang="uk-UA" altLang="ru-RU" sz="3200" b="1" dirty="0" smtClean="0"/>
              <a:t>”.</a:t>
            </a:r>
            <a:endParaRPr lang="uk-UA" alt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76451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260648"/>
            <a:ext cx="6851104" cy="1143000"/>
          </a:xfrm>
        </p:spPr>
        <p:txBody>
          <a:bodyPr>
            <a:normAutofit fontScale="90000"/>
          </a:bodyPr>
          <a:lstStyle/>
          <a:p>
            <a:r>
              <a:rPr lang="uk-UA" altLang="ru-RU" b="1" i="1" dirty="0" smtClean="0"/>
              <a:t>Недоліки електронних </a:t>
            </a:r>
            <a:r>
              <a:rPr lang="uk-UA" altLang="ru-RU" b="1" i="1" dirty="0"/>
              <a:t>карт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1680" y="1600200"/>
            <a:ext cx="6995120" cy="4525963"/>
          </a:xfrm>
        </p:spPr>
        <p:txBody>
          <a:bodyPr>
            <a:noAutofit/>
          </a:bodyPr>
          <a:lstStyle/>
          <a:p>
            <a:r>
              <a:rPr lang="uk-UA" altLang="ru-RU" b="1" dirty="0"/>
              <a:t>реалізація цих карт здійснюється через електронні </a:t>
            </a:r>
            <a:r>
              <a:rPr lang="uk-UA" altLang="ru-RU" b="1" dirty="0" err="1"/>
              <a:t>гаджети</a:t>
            </a:r>
            <a:r>
              <a:rPr lang="uk-UA" altLang="ru-RU" b="1" dirty="0"/>
              <a:t>, це щось на зразок електронної </a:t>
            </a:r>
            <a:r>
              <a:rPr lang="uk-UA" altLang="ru-RU" b="1" dirty="0" smtClean="0"/>
              <a:t>книги;</a:t>
            </a:r>
            <a:endParaRPr lang="uk-UA" altLang="ru-RU" b="1" dirty="0"/>
          </a:p>
          <a:p>
            <a:r>
              <a:rPr lang="uk-UA" altLang="ru-RU" b="1" dirty="0"/>
              <a:t>якщо не має доступу до </a:t>
            </a:r>
            <a:r>
              <a:rPr lang="uk-UA" altLang="ru-RU" b="1" dirty="0" err="1"/>
              <a:t>комп</a:t>
            </a:r>
            <a:r>
              <a:rPr lang="ru-RU" altLang="ru-RU" b="1" dirty="0"/>
              <a:t>’</a:t>
            </a:r>
            <a:r>
              <a:rPr lang="ru-RU" altLang="ru-RU" b="1" dirty="0" err="1"/>
              <a:t>ютера</a:t>
            </a:r>
            <a:r>
              <a:rPr lang="ru-RU" altLang="ru-RU" b="1" dirty="0"/>
              <a:t> </a:t>
            </a:r>
            <a:r>
              <a:rPr lang="ru-RU" altLang="ru-RU" b="1" dirty="0" err="1"/>
              <a:t>або</a:t>
            </a:r>
            <a:r>
              <a:rPr lang="ru-RU" altLang="ru-RU" b="1" dirty="0"/>
              <a:t> </a:t>
            </a:r>
            <a:r>
              <a:rPr lang="ru-RU" altLang="ru-RU" b="1" dirty="0" err="1"/>
              <a:t>якогось</a:t>
            </a:r>
            <a:r>
              <a:rPr lang="ru-RU" altLang="ru-RU" b="1" dirty="0"/>
              <a:t> </a:t>
            </a:r>
            <a:r>
              <a:rPr lang="ru-RU" altLang="ru-RU" b="1" dirty="0" err="1"/>
              <a:t>гаджету,то</a:t>
            </a:r>
            <a:r>
              <a:rPr lang="ru-RU" altLang="ru-RU" b="1" dirty="0"/>
              <a:t> не </a:t>
            </a:r>
            <a:r>
              <a:rPr lang="ru-RU" altLang="ru-RU" b="1" dirty="0" err="1"/>
              <a:t>має</a:t>
            </a:r>
            <a:r>
              <a:rPr lang="ru-RU" altLang="ru-RU" b="1" dirty="0"/>
              <a:t> </a:t>
            </a:r>
            <a:r>
              <a:rPr lang="ru-RU" altLang="ru-RU" b="1" dirty="0" err="1"/>
              <a:t>можливосты</a:t>
            </a:r>
            <a:r>
              <a:rPr lang="ru-RU" altLang="ru-RU" b="1" dirty="0"/>
              <a:t> </a:t>
            </a:r>
            <a:r>
              <a:rPr lang="ru-RU" altLang="ru-RU" b="1" dirty="0" err="1"/>
              <a:t>скористатися</a:t>
            </a:r>
            <a:r>
              <a:rPr lang="ru-RU" altLang="ru-RU" b="1" dirty="0"/>
              <a:t> </a:t>
            </a:r>
            <a:r>
              <a:rPr lang="ru-RU" altLang="ru-RU" b="1" dirty="0" err="1"/>
              <a:t>електронною</a:t>
            </a:r>
            <a:r>
              <a:rPr lang="ru-RU" altLang="ru-RU" b="1" dirty="0"/>
              <a:t> картою.</a:t>
            </a:r>
            <a:endParaRPr lang="uk-UA" alt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4373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1231752665_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76672"/>
            <a:ext cx="7092280" cy="5832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3589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6779096" cy="1143000"/>
          </a:xfrm>
        </p:spPr>
        <p:txBody>
          <a:bodyPr/>
          <a:lstStyle/>
          <a:p>
            <a:r>
              <a:rPr lang="uk-UA" b="1" i="1" dirty="0">
                <a:solidFill>
                  <a:schemeClr val="accent2">
                    <a:lumMod val="50000"/>
                  </a:schemeClr>
                </a:solidFill>
              </a:rPr>
              <a:t>Технології </a:t>
            </a:r>
            <a:r>
              <a:rPr lang="en-US" b="1" i="1" dirty="0">
                <a:solidFill>
                  <a:schemeClr val="accent2">
                    <a:lumMod val="50000"/>
                  </a:schemeClr>
                </a:solidFill>
              </a:rPr>
              <a:t>GPS</a:t>
            </a:r>
            <a:endParaRPr lang="ru-RU" i="1" dirty="0"/>
          </a:p>
        </p:txBody>
      </p:sp>
      <p:pic>
        <p:nvPicPr>
          <p:cNvPr id="4" name="Picture 4" descr="internet_track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556792"/>
            <a:ext cx="3293938" cy="46739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mainpi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4687" y="2157592"/>
            <a:ext cx="3750201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0177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74638"/>
            <a:ext cx="6707088" cy="1143000"/>
          </a:xfrm>
        </p:spPr>
        <p:txBody>
          <a:bodyPr>
            <a:normAutofit fontScale="90000"/>
          </a:bodyPr>
          <a:lstStyle/>
          <a:p>
            <a:r>
              <a:rPr lang="uk-UA" altLang="ru-RU" b="1" i="1" dirty="0"/>
              <a:t>Сфери застосування ГІС</a:t>
            </a:r>
            <a:endParaRPr lang="ru-RU" b="1" i="1" dirty="0"/>
          </a:p>
        </p:txBody>
      </p:sp>
      <p:pic>
        <p:nvPicPr>
          <p:cNvPr id="4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967243"/>
            <a:ext cx="1905447" cy="1490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9092" y="2083563"/>
            <a:ext cx="2394396" cy="1197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992450"/>
            <a:ext cx="2073726" cy="1380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777145" y="1412776"/>
            <a:ext cx="15905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chemeClr val="accent3"/>
              </a:buClr>
              <a:defRPr/>
            </a:pPr>
            <a:r>
              <a:rPr lang="uk-UA" sz="2000" b="1" dirty="0"/>
              <a:t>Навігація</a:t>
            </a:r>
            <a:endParaRPr lang="ru-RU" sz="2000" b="1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3919092" y="1462418"/>
            <a:ext cx="2243138" cy="504825"/>
          </a:xfrm>
          <a:prstGeom prst="rect">
            <a:avLst/>
          </a:prstGeom>
        </p:spPr>
        <p:txBody>
          <a:bodyPr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/>
              <a:buNone/>
              <a:defRPr/>
            </a:pPr>
            <a:r>
              <a:rPr lang="uk-UA" sz="2000" b="1" dirty="0" smtClean="0"/>
              <a:t>Метеорологія</a:t>
            </a:r>
            <a:endParaRPr lang="ru-RU" sz="2000" b="1" dirty="0"/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6575526" y="1294800"/>
            <a:ext cx="2243137" cy="701675"/>
          </a:xfrm>
          <a:prstGeom prst="rect">
            <a:avLst/>
          </a:prstGeom>
        </p:spPr>
        <p:txBody>
          <a:bodyPr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/>
              <a:buNone/>
              <a:defRPr/>
            </a:pPr>
            <a:r>
              <a:rPr lang="uk-UA" sz="2000" b="1" dirty="0" smtClean="0"/>
              <a:t>Географія</a:t>
            </a:r>
            <a:endParaRPr lang="ru-RU" sz="2000" b="1" dirty="0"/>
          </a:p>
        </p:txBody>
      </p:sp>
      <p:pic>
        <p:nvPicPr>
          <p:cNvPr id="10" name="Рисунок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1601" y="4653136"/>
            <a:ext cx="2011362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Объект 2"/>
          <p:cNvSpPr txBox="1">
            <a:spLocks/>
          </p:cNvSpPr>
          <p:nvPr/>
        </p:nvSpPr>
        <p:spPr>
          <a:xfrm>
            <a:off x="1450826" y="3703904"/>
            <a:ext cx="2243137" cy="701675"/>
          </a:xfrm>
          <a:prstGeom prst="rect">
            <a:avLst/>
          </a:prstGeom>
        </p:spPr>
        <p:txBody>
          <a:bodyPr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/>
              <a:buNone/>
              <a:defRPr/>
            </a:pPr>
            <a:r>
              <a:rPr lang="uk-UA" sz="2000" b="1" dirty="0" smtClean="0"/>
              <a:t>Військова справа</a:t>
            </a:r>
            <a:endParaRPr lang="ru-RU" sz="2000" b="1" dirty="0"/>
          </a:p>
        </p:txBody>
      </p:sp>
      <p:pic>
        <p:nvPicPr>
          <p:cNvPr id="12" name="Рисунок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4788" y="4371975"/>
            <a:ext cx="2689225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Объект 2"/>
          <p:cNvSpPr txBox="1">
            <a:spLocks/>
          </p:cNvSpPr>
          <p:nvPr/>
        </p:nvSpPr>
        <p:spPr>
          <a:xfrm>
            <a:off x="5539457" y="3737263"/>
            <a:ext cx="2241550" cy="536575"/>
          </a:xfrm>
          <a:prstGeom prst="rect">
            <a:avLst/>
          </a:prstGeom>
        </p:spPr>
        <p:txBody>
          <a:bodyPr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/>
              <a:buNone/>
              <a:defRPr/>
            </a:pPr>
            <a:r>
              <a:rPr lang="uk-UA" sz="2000" b="1" dirty="0">
                <a:solidFill>
                  <a:schemeClr val="accent2">
                    <a:lumMod val="75000"/>
                  </a:schemeClr>
                </a:solidFill>
              </a:rPr>
              <a:t>Т</a:t>
            </a:r>
            <a:r>
              <a:rPr lang="uk-UA" sz="2000" b="1" dirty="0" smtClean="0">
                <a:solidFill>
                  <a:schemeClr val="accent2">
                    <a:lumMod val="75000"/>
                  </a:schemeClr>
                </a:solidFill>
              </a:rPr>
              <a:t>ранспорт</a:t>
            </a:r>
            <a:endParaRPr lang="ru-RU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40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3347864" y="332657"/>
            <a:ext cx="4752528" cy="1224136"/>
          </a:xfrm>
        </p:spPr>
        <p:txBody>
          <a:bodyPr>
            <a:normAutofit fontScale="90000"/>
          </a:bodyPr>
          <a:lstStyle/>
          <a:p>
            <a:r>
              <a:rPr lang="ru-RU" sz="4900" b="1" i="1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sz="4900" b="1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4900" b="1" i="1" dirty="0" err="1" smtClean="0">
                <a:solidFill>
                  <a:schemeClr val="bg2">
                    <a:lumMod val="10000"/>
                  </a:schemeClr>
                </a:solidFill>
              </a:rPr>
              <a:t>Завдання</a:t>
            </a:r>
            <a:r>
              <a:rPr lang="ru-RU" sz="4900" dirty="0"/>
              <a:t/>
            </a:r>
            <a:br>
              <a:rPr lang="ru-RU" sz="4900" dirty="0"/>
            </a:br>
            <a:r>
              <a:rPr lang="ru-RU" sz="2800" dirty="0"/>
              <a:t/>
            </a:r>
            <a:br>
              <a:rPr lang="ru-RU" sz="2800" dirty="0"/>
            </a:br>
            <a:endParaRPr lang="ru-RU" b="1" i="1" dirty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>
          <a:xfrm>
            <a:off x="1403648" y="2420888"/>
            <a:ext cx="7488832" cy="403244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uk-UA" sz="4400" b="1" dirty="0"/>
              <a:t>1. Назвіть способи зображення географічних об'єктів та явищ?</a:t>
            </a:r>
            <a:endParaRPr lang="ru-RU" sz="4400" b="1" dirty="0"/>
          </a:p>
          <a:p>
            <a:pPr marL="0" indent="0">
              <a:buNone/>
            </a:pPr>
            <a:r>
              <a:rPr lang="uk-UA" sz="4400" b="1" dirty="0"/>
              <a:t>2. Порівняйте електронну версію атласу «Погляд на Україну» і навчальний атлас України для 8 класу за такими критеріями:</a:t>
            </a:r>
            <a:endParaRPr lang="ru-RU" sz="4400" b="1" dirty="0"/>
          </a:p>
          <a:p>
            <a:pPr marL="0" indent="0">
              <a:buNone/>
            </a:pPr>
            <a:r>
              <a:rPr lang="uk-UA" sz="4400" b="1" dirty="0"/>
              <a:t>а) інформативність; </a:t>
            </a:r>
            <a:endParaRPr lang="ru-RU" sz="4400" b="1" dirty="0"/>
          </a:p>
          <a:p>
            <a:pPr marL="0" indent="0">
              <a:buNone/>
            </a:pPr>
            <a:r>
              <a:rPr lang="uk-UA" sz="4400" b="1" dirty="0"/>
              <a:t>б) детальність зображення;</a:t>
            </a:r>
            <a:endParaRPr lang="ru-RU" sz="4400" b="1" dirty="0"/>
          </a:p>
          <a:p>
            <a:pPr marL="0" indent="0">
              <a:buNone/>
            </a:pPr>
            <a:r>
              <a:rPr lang="uk-UA" sz="4400" b="1" dirty="0"/>
              <a:t>в) доступність; </a:t>
            </a:r>
            <a:endParaRPr lang="ru-RU" sz="4400" b="1" dirty="0"/>
          </a:p>
          <a:p>
            <a:pPr marL="0" indent="0">
              <a:buNone/>
            </a:pPr>
            <a:r>
              <a:rPr lang="uk-UA" sz="4400" b="1" dirty="0"/>
              <a:t>г) наочність. </a:t>
            </a:r>
            <a:endParaRPr lang="ru-RU" sz="4400" b="1" dirty="0"/>
          </a:p>
          <a:p>
            <a:pPr algn="just">
              <a:buFont typeface="Wingdings" pitchFamily="2" charset="2"/>
              <a:buNone/>
            </a:pPr>
            <a:endParaRPr lang="ru-RU" sz="4000" dirty="0"/>
          </a:p>
        </p:txBody>
      </p:sp>
      <p:pic>
        <p:nvPicPr>
          <p:cNvPr id="5" name="Picture 9" descr="J007862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128" y="116632"/>
            <a:ext cx="1020572" cy="2195538"/>
          </a:xfrm>
          <a:prstGeom prst="rect">
            <a:avLst/>
          </a:prstGeom>
          <a:noFill/>
          <a:effectLst>
            <a:outerShdw dist="53882" dir="2700000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188640"/>
            <a:ext cx="6624736" cy="1143000"/>
          </a:xfrm>
        </p:spPr>
        <p:txBody>
          <a:bodyPr>
            <a:normAutofit/>
          </a:bodyPr>
          <a:lstStyle/>
          <a:p>
            <a:r>
              <a:rPr lang="uk-UA" b="1" i="1" dirty="0" smtClean="0"/>
              <a:t>Підсумок уроку</a:t>
            </a:r>
            <a:endParaRPr lang="uk-UA" b="1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19672" y="1196752"/>
            <a:ext cx="7400950" cy="4449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2400" b="1" dirty="0"/>
              <a:t>Електронні карти і </a:t>
            </a:r>
            <a:r>
              <a:rPr lang="uk-UA" sz="2400" b="1" dirty="0" smtClean="0"/>
              <a:t>атласи – </a:t>
            </a:r>
            <a:r>
              <a:rPr lang="uk-UA" sz="2400" b="1" dirty="0"/>
              <a:t>це карти майбутнього</a:t>
            </a:r>
            <a:r>
              <a:rPr lang="uk-UA" sz="2400" b="1" dirty="0" smtClean="0"/>
              <a:t>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2400" b="1" dirty="0" smtClean="0"/>
              <a:t>Створена електронна </a:t>
            </a:r>
            <a:r>
              <a:rPr lang="uk-UA" sz="2400" b="1" dirty="0"/>
              <a:t>версія атласу "Погляд на Україну", електронна серія карт «Людський розвиток в Україні». </a:t>
            </a:r>
            <a:endParaRPr lang="uk-UA" sz="2400" b="1" dirty="0" smtClean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2400" b="1" dirty="0" smtClean="0"/>
              <a:t>Географічні </a:t>
            </a:r>
            <a:r>
              <a:rPr lang="uk-UA" sz="2400" b="1" dirty="0"/>
              <a:t>атласи - це систематизовані зібрання </a:t>
            </a:r>
            <a:r>
              <a:rPr lang="uk-UA" sz="2400" b="1" dirty="0" smtClean="0"/>
              <a:t>карт</a:t>
            </a:r>
            <a:r>
              <a:rPr lang="uk-UA" sz="2400" b="1" dirty="0" smtClean="0"/>
              <a:t>.</a:t>
            </a:r>
            <a:endParaRPr lang="uk-UA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188640"/>
            <a:ext cx="6624736" cy="432048"/>
          </a:xfrm>
        </p:spPr>
        <p:txBody>
          <a:bodyPr>
            <a:noAutofit/>
          </a:bodyPr>
          <a:lstStyle/>
          <a:p>
            <a:r>
              <a:rPr lang="uk-UA" b="1" i="1" dirty="0" smtClean="0"/>
              <a:t>Підсумок уроку</a:t>
            </a:r>
            <a:endParaRPr lang="uk-UA" b="1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28717" y="836712"/>
            <a:ext cx="740095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2400" b="1" dirty="0" smtClean="0"/>
              <a:t>Географічні </a:t>
            </a:r>
            <a:r>
              <a:rPr lang="uk-UA" sz="2400" b="1" dirty="0"/>
              <a:t>інформаційні системи - це сучасна технологія, що забезпечує можливість переглядати й аналізувати різні дані, використовуючи електронні географічні карти</a:t>
            </a:r>
            <a:r>
              <a:rPr lang="uk-UA" sz="2400" b="1" dirty="0" smtClean="0"/>
              <a:t>.</a:t>
            </a:r>
            <a:endParaRPr lang="ru-RU" sz="2400" b="1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2400" b="1" dirty="0"/>
              <a:t>Супутникові системи навігації підвищують ефективність функціонування транспорту, допомагають людині </a:t>
            </a:r>
            <a:r>
              <a:rPr lang="uk-UA" sz="2400" b="1" dirty="0" smtClean="0"/>
              <a:t>подорожувати.</a:t>
            </a:r>
            <a:endParaRPr lang="ru-RU" sz="24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977118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908720"/>
            <a:ext cx="7365504" cy="926976"/>
          </a:xfrm>
        </p:spPr>
        <p:txBody>
          <a:bodyPr>
            <a:noAutofit/>
          </a:bodyPr>
          <a:lstStyle/>
          <a:p>
            <a:r>
              <a:rPr lang="ru-RU" b="1" i="1" dirty="0" err="1" smtClean="0"/>
              <a:t>Домашнє</a:t>
            </a:r>
            <a:r>
              <a:rPr lang="ru-RU" b="1" i="1" dirty="0" smtClean="0"/>
              <a:t> </a:t>
            </a:r>
            <a:r>
              <a:rPr lang="ru-RU" b="1" i="1" dirty="0" err="1" smtClean="0"/>
              <a:t>завдання</a:t>
            </a:r>
            <a:r>
              <a:rPr lang="uk-UA" b="1" i="1" dirty="0" smtClean="0"/>
              <a:t/>
            </a:r>
            <a:br>
              <a:rPr lang="uk-UA" b="1" i="1" dirty="0" smtClean="0"/>
            </a:br>
            <a:endParaRPr lang="uk-UA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51720" y="1772816"/>
            <a:ext cx="6563072" cy="4525963"/>
          </a:xfrm>
        </p:spPr>
        <p:txBody>
          <a:bodyPr/>
          <a:lstStyle/>
          <a:p>
            <a:pPr marL="0" indent="0">
              <a:buNone/>
            </a:pPr>
            <a:r>
              <a:rPr lang="uk-UA" b="1" dirty="0" smtClean="0"/>
              <a:t>Опрацювати </a:t>
            </a:r>
            <a:r>
              <a:rPr lang="uk-UA" b="1" dirty="0"/>
              <a:t>§ 5, завдання </a:t>
            </a:r>
            <a:r>
              <a:rPr lang="uk-UA" b="1" dirty="0" smtClean="0"/>
              <a:t>сторінка 24 підручника.</a:t>
            </a:r>
            <a:endParaRPr lang="ru-RU" b="1" dirty="0"/>
          </a:p>
          <a:p>
            <a:pPr marL="0" indent="0">
              <a:buNone/>
            </a:pPr>
            <a:r>
              <a:rPr lang="uk-UA" b="1" dirty="0"/>
              <a:t> </a:t>
            </a:r>
            <a:endParaRPr lang="ru-RU" b="1" dirty="0"/>
          </a:p>
          <a:p>
            <a:pPr>
              <a:buNone/>
            </a:pP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02634"/>
          </a:xfrm>
        </p:spPr>
        <p:txBody>
          <a:bodyPr>
            <a:normAutofit/>
          </a:bodyPr>
          <a:lstStyle/>
          <a:p>
            <a:r>
              <a:rPr lang="uk-UA" sz="9600" b="1" i="1" dirty="0" smtClean="0"/>
              <a:t>  Дякую за увагу!</a:t>
            </a:r>
            <a:endParaRPr lang="uk-UA" sz="9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4" y="260648"/>
            <a:ext cx="5338936" cy="94096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b="1" i="1" dirty="0" err="1" smtClean="0">
                <a:solidFill>
                  <a:schemeClr val="bg2">
                    <a:lumMod val="10000"/>
                  </a:schemeClr>
                </a:solidFill>
              </a:rPr>
              <a:t>Запитання</a:t>
            </a:r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> до </a:t>
            </a:r>
            <a:r>
              <a:rPr lang="ru-RU" b="1" i="1" dirty="0" err="1" smtClean="0">
                <a:solidFill>
                  <a:schemeClr val="bg2">
                    <a:lumMod val="10000"/>
                  </a:schemeClr>
                </a:solidFill>
              </a:rPr>
              <a:t>класу</a:t>
            </a:r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</a:br>
            <a:endParaRPr lang="uk-UA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19672" y="1288718"/>
            <a:ext cx="7139136" cy="5569282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70000"/>
              </a:lnSpc>
            </a:pPr>
            <a:r>
              <a:rPr lang="uk-UA" sz="9600" b="1" dirty="0"/>
              <a:t>1. Яким чином об'єкти чи явища на земній поверхні відображаються на картах? </a:t>
            </a:r>
            <a:r>
              <a:rPr lang="uk-UA" sz="9600" b="1" dirty="0" smtClean="0"/>
              <a:t>2</a:t>
            </a:r>
            <a:r>
              <a:rPr lang="uk-UA" sz="9600" b="1" dirty="0"/>
              <a:t>. В якій проекції створені карти України у вашому навчальному атласі? </a:t>
            </a:r>
            <a:endParaRPr lang="ru-RU" sz="9600" b="1" dirty="0"/>
          </a:p>
          <a:p>
            <a:pPr>
              <a:lnSpc>
                <a:spcPct val="170000"/>
              </a:lnSpc>
            </a:pPr>
            <a:r>
              <a:rPr lang="uk-UA" sz="9600" b="1" dirty="0"/>
              <a:t>3. Класифікуйте одну з карт </a:t>
            </a:r>
            <a:r>
              <a:rPr lang="uk-UA" sz="9600" b="1" dirty="0" smtClean="0"/>
              <a:t>атласу, </a:t>
            </a:r>
            <a:r>
              <a:rPr lang="uk-UA" sz="9600" b="1" dirty="0"/>
              <a:t>пояснюючи ознаки віднесення карти до певного виду.</a:t>
            </a:r>
            <a:endParaRPr lang="ru-RU" sz="9600" b="1" dirty="0"/>
          </a:p>
          <a:p>
            <a:pPr marL="0" indent="0">
              <a:buNone/>
            </a:pPr>
            <a:endParaRPr lang="uk-UA" dirty="0"/>
          </a:p>
        </p:txBody>
      </p:sp>
      <p:pic>
        <p:nvPicPr>
          <p:cNvPr id="4" name="Picture 9" descr="J007862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16632"/>
            <a:ext cx="876556" cy="1168521"/>
          </a:xfrm>
          <a:prstGeom prst="rect">
            <a:avLst/>
          </a:prstGeom>
          <a:noFill/>
          <a:effectLst>
            <a:outerShdw dist="53882" dir="2700000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6552728" cy="2002234"/>
          </a:xfrm>
        </p:spPr>
        <p:txBody>
          <a:bodyPr>
            <a:noAutofit/>
          </a:bodyPr>
          <a:lstStyle/>
          <a:p>
            <a:r>
              <a:rPr lang="uk-UA" b="1" i="1" dirty="0" smtClean="0"/>
              <a:t>Список використаних джерел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2924944"/>
            <a:ext cx="756084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altLang="ru-RU" dirty="0" smtClean="0"/>
              <a:t> </a:t>
            </a:r>
            <a:r>
              <a:rPr lang="en-US" altLang="ru-RU" sz="3200" b="1" dirty="0" smtClean="0"/>
              <a:t>http</a:t>
            </a:r>
            <a:r>
              <a:rPr lang="en-US" altLang="ru-RU" sz="3200" b="1" dirty="0"/>
              <a:t>://geografia.at.ua</a:t>
            </a:r>
            <a:endParaRPr lang="uk-UA" altLang="ru-RU" sz="3200" b="1" dirty="0"/>
          </a:p>
          <a:p>
            <a:r>
              <a:rPr lang="uk-UA" altLang="ru-RU" sz="3200" b="1" dirty="0"/>
              <a:t> </a:t>
            </a:r>
            <a:r>
              <a:rPr lang="en-US" altLang="ru-RU" sz="3200" b="1" dirty="0"/>
              <a:t>http://geograf.com.ua </a:t>
            </a:r>
            <a:r>
              <a:rPr lang="en-US" altLang="ru-RU" sz="3200" b="1" dirty="0">
                <a:cs typeface="Arial" pitchFamily="34" charset="0"/>
              </a:rPr>
              <a:t>&gt; maps</a:t>
            </a:r>
            <a:endParaRPr lang="en-US" altLang="ru-RU" sz="3200" b="1" dirty="0"/>
          </a:p>
          <a:p>
            <a:r>
              <a:rPr lang="uk-UA" altLang="ru-RU" sz="3200" b="1" dirty="0">
                <a:cs typeface="Arial" pitchFamily="34" charset="0"/>
              </a:rPr>
              <a:t> </a:t>
            </a:r>
            <a:r>
              <a:rPr lang="en-US" altLang="ru-RU" sz="3200" b="1" dirty="0"/>
              <a:t>http://</a:t>
            </a:r>
            <a:r>
              <a:rPr lang="en-US" altLang="ru-RU" sz="3200" b="1" dirty="0">
                <a:cs typeface="Arial" pitchFamily="34" charset="0"/>
              </a:rPr>
              <a:t>geoteacher.net.ua</a:t>
            </a:r>
          </a:p>
          <a:p>
            <a:endParaRPr lang="uk-UA" dirty="0" smtClean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545948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8617" y="260648"/>
            <a:ext cx="6779096" cy="1152128"/>
          </a:xfrm>
        </p:spPr>
        <p:txBody>
          <a:bodyPr>
            <a:noAutofit/>
          </a:bodyPr>
          <a:lstStyle/>
          <a:p>
            <a:r>
              <a:rPr lang="ru-RU" b="1" i="1" dirty="0" err="1" smtClean="0">
                <a:solidFill>
                  <a:schemeClr val="bg2">
                    <a:lumMod val="10000"/>
                  </a:schemeClr>
                </a:solidFill>
              </a:rPr>
              <a:t>Географічні</a:t>
            </a:r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b="1" i="1" dirty="0" err="1" smtClean="0">
                <a:solidFill>
                  <a:schemeClr val="bg2">
                    <a:lumMod val="10000"/>
                  </a:schemeClr>
                </a:solidFill>
              </a:rPr>
              <a:t>карти</a:t>
            </a:r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> – </a:t>
            </a:r>
            <a:r>
              <a:rPr lang="ru-RU" b="1" i="1" dirty="0" err="1" smtClean="0">
                <a:solidFill>
                  <a:schemeClr val="bg2">
                    <a:lumMod val="10000"/>
                  </a:schemeClr>
                </a:solidFill>
              </a:rPr>
              <a:t>джерело</a:t>
            </a:r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b="1" i="1" dirty="0" err="1" smtClean="0">
                <a:solidFill>
                  <a:schemeClr val="bg2">
                    <a:lumMod val="10000"/>
                  </a:schemeClr>
                </a:solidFill>
              </a:rPr>
              <a:t>інформації</a:t>
            </a:r>
            <a:endParaRPr lang="uk-UA" b="1" dirty="0"/>
          </a:p>
        </p:txBody>
      </p:sp>
      <p:pic>
        <p:nvPicPr>
          <p:cNvPr id="5" name="Picture 7" descr="http://www.infokart.ru/wp-content/uploads/2009/10/ukraine-fiz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556792"/>
            <a:ext cx="7028954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188640"/>
            <a:ext cx="6768752" cy="2232248"/>
          </a:xfrm>
        </p:spPr>
        <p:txBody>
          <a:bodyPr>
            <a:noAutofit/>
          </a:bodyPr>
          <a:lstStyle/>
          <a:p>
            <a:r>
              <a:rPr lang="uk-UA" sz="3200" b="1" i="1" dirty="0" smtClean="0">
                <a:latin typeface="Times New Roman" pitchFamily="18" charset="0"/>
              </a:rPr>
              <a:t/>
            </a:r>
            <a:br>
              <a:rPr lang="uk-UA" sz="3200" b="1" i="1" dirty="0" smtClean="0">
                <a:latin typeface="Times New Roman" pitchFamily="18" charset="0"/>
              </a:rPr>
            </a:br>
            <a:r>
              <a:rPr lang="uk-UA" sz="3200" b="1" i="1" dirty="0" smtClean="0">
                <a:latin typeface="Times New Roman" pitchFamily="18" charset="0"/>
              </a:rPr>
              <a:t/>
            </a:r>
            <a:br>
              <a:rPr lang="uk-UA" sz="3200" b="1" i="1" dirty="0" smtClean="0">
                <a:latin typeface="Times New Roman" pitchFamily="18" charset="0"/>
              </a:rPr>
            </a:br>
            <a:r>
              <a:rPr lang="uk-UA" sz="3200" b="1" i="1" u="sng" dirty="0" smtClean="0"/>
              <a:t>Спосіб значків </a:t>
            </a:r>
            <a:r>
              <a:rPr lang="uk-UA" sz="3200" b="1" i="1" dirty="0" smtClean="0"/>
              <a:t>- </a:t>
            </a:r>
            <a:r>
              <a:rPr lang="uk-UA" sz="3200" b="1" dirty="0"/>
              <a:t>позначення об’єктів і явищ певними значками, які вказують їх місце </a:t>
            </a:r>
            <a:r>
              <a:rPr lang="uk-UA" sz="3200" b="1" dirty="0" smtClean="0"/>
              <a:t>розташування</a:t>
            </a:r>
            <a:r>
              <a:rPr lang="uk-UA" sz="3200" dirty="0" smtClean="0"/>
              <a:t> </a:t>
            </a:r>
            <a:r>
              <a:rPr lang="uk-UA" dirty="0"/>
              <a:t/>
            </a:r>
            <a:br>
              <a:rPr lang="uk-UA" dirty="0"/>
            </a:br>
            <a:endParaRPr lang="uk-UA" b="1" dirty="0"/>
          </a:p>
        </p:txBody>
      </p:sp>
      <p:pic>
        <p:nvPicPr>
          <p:cNvPr id="4" name="Picture 6" descr="План місцевості"/>
          <p:cNvPicPr>
            <a:picLocks noChangeAspect="1" noChangeArrowheads="1"/>
          </p:cNvPicPr>
          <p:nvPr/>
        </p:nvPicPr>
        <p:blipFill>
          <a:blip r:embed="rId2" cstate="print">
            <a:lum bright="-24000" contrast="48000"/>
          </a:blip>
          <a:srcRect l="269" t="246" r="33455" b="29012"/>
          <a:stretch>
            <a:fillRect/>
          </a:stretch>
        </p:blipFill>
        <p:spPr bwMode="auto">
          <a:xfrm>
            <a:off x="2195736" y="2852934"/>
            <a:ext cx="6264696" cy="38315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979712" y="260648"/>
            <a:ext cx="6984776" cy="2088232"/>
          </a:xfrm>
        </p:spPr>
        <p:txBody>
          <a:bodyPr>
            <a:noAutofit/>
          </a:bodyPr>
          <a:lstStyle/>
          <a:p>
            <a:pPr marL="0" indent="0">
              <a:spcBef>
                <a:spcPct val="50000"/>
              </a:spcBef>
              <a:buNone/>
            </a:pPr>
            <a:r>
              <a:rPr lang="uk-UA" sz="2400" b="1" i="1" u="sng" dirty="0">
                <a:latin typeface="+mj-lt"/>
              </a:rPr>
              <a:t>Лінійні </a:t>
            </a:r>
            <a:r>
              <a:rPr lang="uk-UA" sz="2400" b="1" i="1" u="sng" dirty="0" smtClean="0">
                <a:latin typeface="+mj-lt"/>
              </a:rPr>
              <a:t>знаки </a:t>
            </a:r>
            <a:r>
              <a:rPr lang="uk-UA" sz="2400" b="1" i="1" dirty="0" smtClean="0">
                <a:latin typeface="+mj-lt"/>
              </a:rPr>
              <a:t> </a:t>
            </a:r>
            <a:r>
              <a:rPr lang="uk-UA" sz="2400" b="1" dirty="0">
                <a:latin typeface="+mj-lt"/>
              </a:rPr>
              <a:t>передають на карті об’єкти у вигляді ліній: річки, кордони, дороги</a:t>
            </a:r>
            <a:r>
              <a:rPr lang="uk-UA" sz="2400" b="1" dirty="0" smtClean="0">
                <a:latin typeface="+mj-lt"/>
              </a:rPr>
              <a:t>. Їх </a:t>
            </a:r>
            <a:r>
              <a:rPr lang="uk-UA" sz="2400" b="1" dirty="0">
                <a:latin typeface="+mj-lt"/>
              </a:rPr>
              <a:t>довжина подається в масштабі, а ширина – поза масштабом</a:t>
            </a:r>
            <a:r>
              <a:rPr lang="uk-UA" sz="2800" b="1" dirty="0">
                <a:latin typeface="+mj-lt"/>
              </a:rPr>
              <a:t>. </a:t>
            </a:r>
          </a:p>
        </p:txBody>
      </p:sp>
      <p:pic>
        <p:nvPicPr>
          <p:cNvPr id="4" name="Picture 5" descr="План місцевості"/>
          <p:cNvPicPr>
            <a:picLocks noChangeAspect="1" noChangeArrowheads="1"/>
          </p:cNvPicPr>
          <p:nvPr/>
        </p:nvPicPr>
        <p:blipFill>
          <a:blip r:embed="rId2" cstate="print">
            <a:lum bright="-12000" contrast="30000"/>
          </a:blip>
          <a:srcRect l="597" t="620" r="33455" b="29012"/>
          <a:stretch>
            <a:fillRect/>
          </a:stretch>
        </p:blipFill>
        <p:spPr bwMode="auto">
          <a:xfrm>
            <a:off x="2699792" y="2499906"/>
            <a:ext cx="5291536" cy="40974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9712" y="116632"/>
            <a:ext cx="6478488" cy="1584176"/>
          </a:xfrm>
        </p:spPr>
        <p:txBody>
          <a:bodyPr>
            <a:noAutofit/>
          </a:bodyPr>
          <a:lstStyle/>
          <a:p>
            <a:pPr algn="l"/>
            <a:r>
              <a:rPr lang="uk-UA" sz="2000" b="1" i="1" dirty="0" smtClean="0"/>
              <a:t/>
            </a:r>
            <a:br>
              <a:rPr lang="uk-UA" sz="2000" b="1" i="1" dirty="0" smtClean="0"/>
            </a:br>
            <a:r>
              <a:rPr lang="uk-UA" sz="2000" b="1" i="1" dirty="0"/>
              <a:t/>
            </a:r>
            <a:br>
              <a:rPr lang="uk-UA" sz="2000" b="1" i="1" dirty="0"/>
            </a:br>
            <a:r>
              <a:rPr lang="uk-UA" sz="2000" b="1" i="1" dirty="0" smtClean="0"/>
              <a:t/>
            </a:r>
            <a:br>
              <a:rPr lang="uk-UA" sz="2000" b="1" i="1" dirty="0" smtClean="0"/>
            </a:br>
            <a:r>
              <a:rPr lang="uk-UA" sz="2000" b="1" i="1" u="sng" dirty="0" smtClean="0"/>
              <a:t>Спосіб ареалів </a:t>
            </a:r>
            <a:r>
              <a:rPr lang="uk-UA" sz="2000" b="1" i="1" dirty="0"/>
              <a:t> </a:t>
            </a:r>
            <a:r>
              <a:rPr lang="uk-UA" sz="2000" b="1" dirty="0" smtClean="0"/>
              <a:t>показує </a:t>
            </a:r>
            <a:r>
              <a:rPr lang="uk-UA" sz="2000" b="1" dirty="0"/>
              <a:t>зони поширення тих чи інших об’єктів. Для цього на карті позначають контур зони поширення і зафарбовують його кольором. Так показують поширення видів тварин, сільськогосподарських рослин, людських рас тощо. </a:t>
            </a:r>
            <a:br>
              <a:rPr lang="uk-UA" sz="2000" b="1" dirty="0"/>
            </a:br>
            <a:endParaRPr lang="ru-RU" sz="2000" dirty="0"/>
          </a:p>
        </p:txBody>
      </p:sp>
      <p:pic>
        <p:nvPicPr>
          <p:cNvPr id="5" name="Picture 6" descr="Природні зон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511185"/>
            <a:ext cx="5839785" cy="4130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7" y="404664"/>
            <a:ext cx="4032449" cy="5328592"/>
          </a:xfrm>
        </p:spPr>
        <p:txBody>
          <a:bodyPr>
            <a:normAutofit fontScale="90000"/>
          </a:bodyPr>
          <a:lstStyle/>
          <a:p>
            <a:pPr>
              <a:spcBef>
                <a:spcPct val="50000"/>
              </a:spcBef>
            </a:pPr>
            <a:r>
              <a:rPr lang="uk-UA" b="1" i="1" dirty="0">
                <a:latin typeface="Times New Roman" pitchFamily="18" charset="0"/>
              </a:rPr>
              <a:t/>
            </a:r>
            <a:br>
              <a:rPr lang="uk-UA" b="1" i="1" dirty="0">
                <a:latin typeface="Times New Roman" pitchFamily="18" charset="0"/>
              </a:rPr>
            </a:br>
            <a:r>
              <a:rPr lang="uk-UA" sz="3600" b="1" i="1" u="sng" dirty="0" smtClean="0"/>
              <a:t>Спосіб </a:t>
            </a:r>
            <a:r>
              <a:rPr lang="uk-UA" sz="3600" b="1" i="1" u="sng" dirty="0"/>
              <a:t>якісного </a:t>
            </a:r>
            <a:r>
              <a:rPr lang="uk-UA" sz="3600" b="1" i="1" u="sng" dirty="0" smtClean="0"/>
              <a:t>фону </a:t>
            </a:r>
            <a:r>
              <a:rPr lang="uk-UA" sz="3100" b="1" dirty="0"/>
              <a:t>в</a:t>
            </a:r>
            <a:r>
              <a:rPr lang="uk-UA" sz="3100" b="1" dirty="0" smtClean="0"/>
              <a:t>икористовується </a:t>
            </a:r>
            <a:r>
              <a:rPr lang="uk-UA" sz="3100" b="1" dirty="0"/>
              <a:t>при зображенні на карті явищ, що належать до одного типу. Карта  </a:t>
            </a:r>
            <a:r>
              <a:rPr lang="uk-UA" sz="3100" b="1" dirty="0" smtClean="0"/>
              <a:t>ґрунтів, </a:t>
            </a:r>
            <a:r>
              <a:rPr lang="uk-UA" sz="3100" b="1" dirty="0"/>
              <a:t>кількість опадів, </a:t>
            </a:r>
            <a:r>
              <a:rPr lang="uk-UA" sz="3100" b="1" dirty="0" smtClean="0"/>
              <a:t>тощо.</a:t>
            </a:r>
            <a:endParaRPr lang="uk-UA" sz="3100" b="1" dirty="0"/>
          </a:p>
        </p:txBody>
      </p:sp>
      <p:pic>
        <p:nvPicPr>
          <p:cNvPr id="4" name="Picture 4" descr="Грунти світу"/>
          <p:cNvPicPr>
            <a:picLocks noChangeAspect="1" noChangeArrowheads="1"/>
          </p:cNvPicPr>
          <p:nvPr/>
        </p:nvPicPr>
        <p:blipFill>
          <a:blip r:embed="rId3" cstate="print">
            <a:lum bright="-12000" contrast="24000"/>
          </a:blip>
          <a:srcRect t="1509" r="73215"/>
          <a:stretch>
            <a:fillRect/>
          </a:stretch>
        </p:blipFill>
        <p:spPr bwMode="auto">
          <a:xfrm>
            <a:off x="6444208" y="548680"/>
            <a:ext cx="2395537" cy="57324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49234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692696"/>
            <a:ext cx="3096344" cy="4248472"/>
          </a:xfrm>
        </p:spPr>
        <p:txBody>
          <a:bodyPr>
            <a:noAutofit/>
          </a:bodyPr>
          <a:lstStyle/>
          <a:p>
            <a:r>
              <a:rPr lang="uk-UA" sz="2400" b="1" i="1" u="sng" dirty="0" smtClean="0"/>
              <a:t/>
            </a:r>
            <a:br>
              <a:rPr lang="uk-UA" sz="2400" b="1" i="1" u="sng" dirty="0" smtClean="0"/>
            </a:br>
            <a:r>
              <a:rPr lang="uk-UA" sz="2400" b="1" i="1" u="sng" dirty="0"/>
              <a:t/>
            </a:r>
            <a:br>
              <a:rPr lang="uk-UA" sz="2400" b="1" i="1" u="sng" dirty="0"/>
            </a:br>
            <a:r>
              <a:rPr lang="uk-UA" sz="2400" b="1" i="1" u="sng" dirty="0" smtClean="0"/>
              <a:t>Лінії  руху</a:t>
            </a:r>
            <a:r>
              <a:rPr lang="uk-UA" sz="2400" b="1" dirty="0"/>
              <a:t> використовують для показу переміщень різних явищ: морських течій, вітрів, транспортних перевезень (їх показують стрілками</a:t>
            </a:r>
            <a:r>
              <a:rPr lang="uk-UA" sz="2400" b="1" dirty="0" smtClean="0"/>
              <a:t>).</a:t>
            </a:r>
            <a:r>
              <a:rPr lang="uk-UA" sz="2400" b="1" dirty="0"/>
              <a:t/>
            </a:r>
            <a:br>
              <a:rPr lang="uk-UA" sz="2400" b="1" dirty="0"/>
            </a:br>
            <a:endParaRPr lang="ru-RU" sz="2400" u="sng" dirty="0"/>
          </a:p>
        </p:txBody>
      </p:sp>
      <p:pic>
        <p:nvPicPr>
          <p:cNvPr id="4" name="Picture 5" descr="Клімат"/>
          <p:cNvPicPr>
            <a:picLocks noChangeAspect="1" noChangeArrowheads="1"/>
          </p:cNvPicPr>
          <p:nvPr/>
        </p:nvPicPr>
        <p:blipFill>
          <a:blip r:embed="rId2" cstate="print"/>
          <a:srcRect r="49561"/>
          <a:stretch>
            <a:fillRect/>
          </a:stretch>
        </p:blipFill>
        <p:spPr bwMode="auto">
          <a:xfrm>
            <a:off x="4932040" y="404664"/>
            <a:ext cx="4084351" cy="5445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51533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eograf_01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561</TotalTime>
  <Words>404</Words>
  <Application>Microsoft Office PowerPoint</Application>
  <PresentationFormat>Экран (4:3)</PresentationFormat>
  <Paragraphs>73</Paragraphs>
  <Slides>30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geograf_01</vt:lpstr>
      <vt:lpstr>  Навчальні карти та атласи.  Національний атлас України.  Електронні карти. ГІС  </vt:lpstr>
      <vt:lpstr> Мета </vt:lpstr>
      <vt:lpstr> Запитання до класу </vt:lpstr>
      <vt:lpstr>Географічні карти – джерело інформації</vt:lpstr>
      <vt:lpstr>  Спосіб значків - позначення об’єктів і явищ певними значками, які вказують їх місце розташування  </vt:lpstr>
      <vt:lpstr>Презентация PowerPoint</vt:lpstr>
      <vt:lpstr>   Спосіб ареалів  показує зони поширення тих чи інших об’єктів. Для цього на карті позначають контур зони поширення і зафарбовують його кольором. Так показують поширення видів тварин, сільськогосподарських рослин, людських рас тощо.  </vt:lpstr>
      <vt:lpstr> Спосіб якісного фону використовується при зображенні на карті явищ, що належать до одного типу. Карта  ґрунтів, кількість опадів, тощо.</vt:lpstr>
      <vt:lpstr>  Лінії  руху використовують для показу переміщень різних явищ: морських течій, вітрів, транспортних перевезень (їх показують стрілками). </vt:lpstr>
      <vt:lpstr>Ізолінії –лінії рівних значень якого-небудь показника – зображають на картах рельєф (горизонталі), температуру повітря (ізотерми), кількість опадів, атмосферний тиск тощо. </vt:lpstr>
      <vt:lpstr>Географічні атласи систематизовані збірки карт</vt:lpstr>
      <vt:lpstr> Завдання  </vt:lpstr>
      <vt:lpstr> Перший атлас   1570 рік </vt:lpstr>
      <vt:lpstr> Атлас-велетень XVІІ ст.  Розміри : 110x170 см</vt:lpstr>
      <vt:lpstr> Найбільший атлас світу    Розміри 180x140 см. </vt:lpstr>
      <vt:lpstr> Завдання  </vt:lpstr>
      <vt:lpstr>Національний атлас України</vt:lpstr>
      <vt:lpstr>Презентация PowerPoint</vt:lpstr>
      <vt:lpstr>Презентация PowerPoint</vt:lpstr>
      <vt:lpstr>Переваги електронних карт</vt:lpstr>
      <vt:lpstr>Недоліки електронних карт</vt:lpstr>
      <vt:lpstr>Презентация PowerPoint</vt:lpstr>
      <vt:lpstr>Технології GPS</vt:lpstr>
      <vt:lpstr>Сфери застосування ГІС</vt:lpstr>
      <vt:lpstr> Завдання  </vt:lpstr>
      <vt:lpstr>Підсумок уроку</vt:lpstr>
      <vt:lpstr>Підсумок уроку</vt:lpstr>
      <vt:lpstr>Домашнє завдання </vt:lpstr>
      <vt:lpstr>  Дякую за увагу!</vt:lpstr>
      <vt:lpstr>Список використаних джерел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Зображення України в  картографічних творах. Елементи карти, картографічні проекції та види спотворень на географічних картах</dc:title>
  <dc:creator>ALLA</dc:creator>
  <cp:lastModifiedBy>Ira</cp:lastModifiedBy>
  <cp:revision>55</cp:revision>
  <dcterms:created xsi:type="dcterms:W3CDTF">2016-07-28T17:09:02Z</dcterms:created>
  <dcterms:modified xsi:type="dcterms:W3CDTF">2017-02-19T13:35:01Z</dcterms:modified>
</cp:coreProperties>
</file>