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3" r:id="rId4"/>
    <p:sldId id="264" r:id="rId5"/>
    <p:sldId id="265" r:id="rId6"/>
    <p:sldId id="266" r:id="rId7"/>
    <p:sldId id="267" r:id="rId8"/>
    <p:sldId id="268" r:id="rId9"/>
    <p:sldId id="275" r:id="rId10"/>
    <p:sldId id="269" r:id="rId11"/>
    <p:sldId id="271" r:id="rId12"/>
    <p:sldId id="274" r:id="rId13"/>
    <p:sldId id="282" r:id="rId14"/>
    <p:sldId id="272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6633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 userDrawn="1"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ua/com" TargetMode="External"/><Relationship Id="rId2" Type="http://schemas.openxmlformats.org/officeDocument/2006/relationships/hyperlink" Target="http://school.xvat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ua/search" TargetMode="External"/><Relationship Id="rId4" Type="http://schemas.openxmlformats.org/officeDocument/2006/relationships/hyperlink" Target="http://uk.wikipedia.org/wik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серд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8143932" cy="2428893"/>
          </a:xfrm>
        </p:spPr>
        <p:txBody>
          <a:bodyPr>
            <a:normAutofit fontScale="90000"/>
          </a:bodyPr>
          <a:lstStyle/>
          <a:p>
            <a:r>
              <a:rPr lang="en-US" sz="5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53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Тема: Опора та рух</a:t>
            </a:r>
            <a:r>
              <a:rPr lang="en-US" sz="5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 уроку: Значення опорно-рухової  системи, її будова та функції. Кістки, хрящі.</a:t>
            </a:r>
            <a:endParaRPr lang="ru-RU" sz="5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929058" y="4143380"/>
            <a:ext cx="4786346" cy="2214578"/>
          </a:xfrm>
        </p:spPr>
        <p:txBody>
          <a:bodyPr>
            <a:normAutofit/>
          </a:bodyPr>
          <a:lstStyle/>
          <a:p>
            <a:r>
              <a:rPr lang="uk-UA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Шутко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Наталія Вікторівна</a:t>
            </a:r>
          </a:p>
          <a:p>
            <a:r>
              <a:rPr lang="uk-UA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</a:t>
            </a:r>
            <a:r>
              <a:rPr lang="uk-UA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біології,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Монастирищенськ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спеціалізована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школа-інтернат І-ІІІ ступенів </a:t>
            </a:r>
            <a:r>
              <a:rPr lang="uk-UA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“Обдарованість”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pic>
        <p:nvPicPr>
          <p:cNvPr id="6146" name="Picture 2" descr="http://yamedik.org/content/anatomiya/sap_stom_01/3_files/mb4_08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643182"/>
            <a:ext cx="3214710" cy="3719502"/>
          </a:xfrm>
          <a:prstGeom prst="rect">
            <a:avLst/>
          </a:prstGeom>
          <a:noFill/>
        </p:spPr>
      </p:pic>
      <p:pic>
        <p:nvPicPr>
          <p:cNvPr id="2" name="Picture 2" descr="http://www.liquidarea.com/wp-content/uploads/2009/12/osteoci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929066"/>
            <a:ext cx="2143140" cy="1857388"/>
          </a:xfrm>
          <a:prstGeom prst="rect">
            <a:avLst/>
          </a:prstGeom>
          <a:noFill/>
        </p:spPr>
      </p:pic>
      <p:pic>
        <p:nvPicPr>
          <p:cNvPr id="4" name="Picture 2" descr="http://ic.pics.livejournal.com/priklu4enie/14808783/45364/45364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929066"/>
            <a:ext cx="2143140" cy="18573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1571612"/>
            <a:ext cx="8643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Остеон</a:t>
            </a:r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– структурний елемент  </a:t>
            </a:r>
          </a:p>
          <a:p>
            <a:pPr algn="ctr"/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кісткової тканини: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1 – пластинки;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2 – остеоцити;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3 -  центральний канал.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5929330"/>
            <a:ext cx="5286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Остеоцити –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клітини кісткової тканини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928663" y="1785926"/>
            <a:ext cx="85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festival.1september.ru/articles/412567/image26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214710" cy="2357454"/>
          </a:xfrm>
          <a:prstGeom prst="rect">
            <a:avLst/>
          </a:prstGeom>
          <a:noFill/>
        </p:spPr>
      </p:pic>
      <p:pic>
        <p:nvPicPr>
          <p:cNvPr id="2" name="Picture 2" descr="http://drpozvonkov.ru/wp-content/uploads/2016/08/image2606-768x53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3214710" cy="22145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7620" y="2214554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Компактна речовина кістки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(кісткові пластинки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розташовані щільно й упорядковано)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4572008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Губчаста речовина кістки 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(кісткові пластинки розташовані не щільно і менш упорядковано)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pic>
        <p:nvPicPr>
          <p:cNvPr id="4098" name="Picture 2" descr="http://pidruchniki.com/imag/medic/gol_anlud/image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928802"/>
            <a:ext cx="5715040" cy="37862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6000768"/>
            <a:ext cx="407196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Будова хрящової тканини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7422" y="1714488"/>
            <a:ext cx="232929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“Молоді”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хондроцити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1714488"/>
            <a:ext cx="35004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Волокнистий  шар охрястя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5500702"/>
            <a:ext cx="22860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“Зрілі”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хондроцити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pic>
        <p:nvPicPr>
          <p:cNvPr id="2" name="Picture 2" descr="http://referaty.lviv.ua/medicine/uploads/refimages/images-referats-16333-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429156" cy="42148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6" y="1500174"/>
            <a:ext cx="34290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Внутрішня будова кістки: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остеони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компактна речовина;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губчаста речовина;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артерії;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вени;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жовтий кістковий мозок;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7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окістя;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8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тіло кістки.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1000100" y="2071678"/>
            <a:ext cx="1071570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H="1">
            <a:off x="571472" y="5000636"/>
            <a:ext cx="428628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43108" y="1928802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5786454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643174" y="1643050"/>
            <a:ext cx="3786214" cy="150019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Хімічний склад кісток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00364" y="4429132"/>
            <a:ext cx="2786082" cy="18573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Неорганічні речовини (твердість та міцність)</a:t>
            </a:r>
            <a:endParaRPr lang="uk-UA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357562"/>
            <a:ext cx="2571768" cy="92869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 </a:t>
            </a:r>
            <a:endParaRPr lang="uk-UA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43636" y="3929066"/>
            <a:ext cx="2643206" cy="17859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Органічні речовини (гнучкість та пружність) </a:t>
            </a:r>
            <a:endParaRPr lang="uk-UA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>
            <a:stCxn id="4" idx="3"/>
          </p:cNvCxnSpPr>
          <p:nvPr/>
        </p:nvCxnSpPr>
        <p:spPr>
          <a:xfrm rot="5400000">
            <a:off x="2631973" y="2791877"/>
            <a:ext cx="434009" cy="697352"/>
          </a:xfrm>
          <a:prstGeom prst="straightConnector1">
            <a:avLst/>
          </a:prstGeom>
          <a:ln w="3810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15008" y="3000372"/>
            <a:ext cx="1357322" cy="928694"/>
          </a:xfrm>
          <a:prstGeom prst="straightConnector1">
            <a:avLst/>
          </a:prstGeom>
          <a:ln w="3810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3964777" y="3821909"/>
            <a:ext cx="1214446" cy="1588"/>
          </a:xfrm>
          <a:prstGeom prst="straightConnector1">
            <a:avLst/>
          </a:prstGeom>
          <a:ln w="3810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7" name="Двойная волна 6"/>
          <p:cNvSpPr/>
          <p:nvPr/>
        </p:nvSpPr>
        <p:spPr>
          <a:xfrm>
            <a:off x="428596" y="2071678"/>
            <a:ext cx="5286412" cy="1500198"/>
          </a:xfrm>
          <a:prstGeom prst="doubleWav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Якщо кістку покласти на добу у 10 % розчин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хлоридної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кислоти, то неорганічні речовини в ній розчиняться. Кістка стане гнучкою та пружною, що її  можна зав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язати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у вузол.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войная волна 7"/>
          <p:cNvSpPr/>
          <p:nvPr/>
        </p:nvSpPr>
        <p:spPr>
          <a:xfrm>
            <a:off x="3500430" y="3643314"/>
            <a:ext cx="5286412" cy="1357322"/>
          </a:xfrm>
          <a:prstGeom prst="doubleWave">
            <a:avLst>
              <a:gd name="adj1" fmla="val 6250"/>
              <a:gd name="adj2" fmla="val -288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Якщо кістку прожарити на вогні, то вода з неї випарується, органічні речовини згорять і кістка стане крихкою.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1500174"/>
            <a:ext cx="3192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Цікаво знати!</a:t>
            </a:r>
            <a:endParaRPr lang="ru-RU" sz="2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Двойная волна 9"/>
          <p:cNvSpPr/>
          <p:nvPr/>
        </p:nvSpPr>
        <p:spPr>
          <a:xfrm>
            <a:off x="3500430" y="5143512"/>
            <a:ext cx="5286412" cy="1285884"/>
          </a:xfrm>
          <a:prstGeom prst="doubleWav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Кістки дуже міцні. Так, стегнова кістка людини у вертикальному положенні може витримати навантаження 1,5 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357158" y="2071678"/>
            <a:ext cx="357190" cy="35719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1</a:t>
            </a:r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3428992" y="3643314"/>
            <a:ext cx="357190" cy="35719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3357554" y="5000636"/>
            <a:ext cx="357190" cy="357190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13" name="Rectangle 1029" descr="C:\Users\Павленко\Біологія людини\Оп-рух\Скелет\Будова кістки\kosti.jpg"/>
          <p:cNvSpPr>
            <a:spLocks noChangeArrowheads="1"/>
          </p:cNvSpPr>
          <p:nvPr/>
        </p:nvSpPr>
        <p:spPr bwMode="auto">
          <a:xfrm>
            <a:off x="6286512" y="1428736"/>
            <a:ext cx="2286016" cy="2000264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857884" y="2357430"/>
            <a:ext cx="328611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Кістка без мінеральних речовин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3071810"/>
            <a:ext cx="171886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Звичайна кістка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029" descr="C:\Users\Павленко\Біологія людини\Оп-рух\Скелет\Кістка і машина.jpg"/>
          <p:cNvSpPr>
            <a:spLocks noChangeArrowheads="1"/>
          </p:cNvSpPr>
          <p:nvPr/>
        </p:nvSpPr>
        <p:spPr bwMode="auto">
          <a:xfrm>
            <a:off x="214282" y="3929066"/>
            <a:ext cx="3071834" cy="2266952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285992"/>
            <a:ext cx="6429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150000"/>
              </a:lnSpc>
            </a:pPr>
            <a:r>
              <a:rPr lang="uk-UA" sz="2000" dirty="0" smtClean="0"/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1. Кісткова тканина – це особливий тип тканини:</a:t>
            </a:r>
          </a:p>
          <a:p>
            <a:pPr marL="609600" indent="-609600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а) 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язової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; б) сполучної; в) епітеліальної.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3214686"/>
            <a:ext cx="628654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надають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міцності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кісткам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а)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мінеральні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 б)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органічні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3. Речовини, що надають кісткам гнучкості: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а) мінеральні; б) органічні.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4. Клітини кісткової тканини – це: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а)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хондроцити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; б) остеоцити.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1643050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Виконайте завдання: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 l="22501" t="13333"/>
          <a:stretch>
            <a:fillRect/>
          </a:stretch>
        </p:blipFill>
        <p:spPr bwMode="auto">
          <a:xfrm>
            <a:off x="1785918" y="2571744"/>
            <a:ext cx="2233610" cy="167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Grp="1" noChangeAspect="1" noChangeArrowheads="1"/>
          </p:cNvPicPr>
          <p:nvPr/>
        </p:nvPicPr>
        <p:blipFill>
          <a:blip r:embed="rId3" cstate="print"/>
          <a:srcRect l="22621"/>
          <a:stretch>
            <a:fillRect/>
          </a:stretch>
        </p:blipFill>
        <p:spPr bwMode="auto">
          <a:xfrm>
            <a:off x="5643570" y="2571744"/>
            <a:ext cx="2487613" cy="162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 l="30188"/>
          <a:stretch>
            <a:fillRect/>
          </a:stretch>
        </p:blipFill>
        <p:spPr bwMode="auto">
          <a:xfrm>
            <a:off x="2285984" y="4500570"/>
            <a:ext cx="2622550" cy="1820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 l="23026" t="15788"/>
          <a:stretch>
            <a:fillRect/>
          </a:stretch>
        </p:blipFill>
        <p:spPr bwMode="auto">
          <a:xfrm>
            <a:off x="6000760" y="4500570"/>
            <a:ext cx="2590800" cy="176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1473" y="1500174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Розгляньте  фото мікропрепаратів, знайдіть кісткову та хрящову тканини:</a:t>
            </a:r>
            <a:endParaRPr lang="ru-RU" sz="24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1071538" y="3643314"/>
            <a:ext cx="500066" cy="500066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1</a:t>
            </a:r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5000628" y="3714752"/>
            <a:ext cx="500066" cy="500066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5357818" y="5715016"/>
            <a:ext cx="500066" cy="500066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1714480" y="5786454"/>
            <a:ext cx="500066" cy="500066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642918"/>
            <a:ext cx="5249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en-US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використаних джерел: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1214422"/>
            <a:ext cx="2010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785926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8-го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 Н.Ю. Матяш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 ін.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Київ: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2016. – 288 с. 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Навчальні програми для загальноосвітніх навчальних закладів: Біологія. 6 – 9 класи. – К.: Видавничий дім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“Освіта”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2013. – 64 с.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Неттер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Ф. Атлас анатомії людини / Під ред. Проф. Ю.Б. Чайковського / Наук. пер. з англ.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к.м.н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Цегельського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А.А. – Львів: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2004. – 592 с.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Сорочинська І. В. Будова скелета людини // Біологія. – 2007. - № 30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4071942"/>
            <a:ext cx="2968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 – ресурси: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4429132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http://school.xvatit.com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http://teachua/com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http://uk.wikipedia.org/wiki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http://www.google.com.ua/search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i="1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1643050"/>
            <a:ext cx="6072230" cy="521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Опорно-рухова система</a:t>
            </a:r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 синоніми: локомоторна система, опорно-руховий апарат, кістково-м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язова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система, скелетно-м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язова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система) – комплекс структур, що утворюють каркас, який надає форму організму, дає йому опору, забезпечує захист внутрішніх органів і можливість пересування в просторі.        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project.1september.ru/works/599203-w70@3x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221457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i="1" dirty="0">
              <a:solidFill>
                <a:srgbClr val="003300"/>
              </a:solidFill>
            </a:endParaRPr>
          </a:p>
        </p:txBody>
      </p:sp>
      <p:pic>
        <p:nvPicPr>
          <p:cNvPr id="6" name="Picture 2" descr="http://schooled.ru/textbook/biology/9klas/9klas.files/image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785926"/>
            <a:ext cx="4405325" cy="45005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3" y="2214554"/>
            <a:ext cx="35719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Компоненти опорно-рухової системи:</a:t>
            </a:r>
          </a:p>
          <a:p>
            <a:endParaRPr lang="uk-UA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571876"/>
            <a:ext cx="3571900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– кістки;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 – м</a:t>
            </a:r>
            <a:r>
              <a:rPr lang="en-US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язи;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 – сухожилля;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 – </a:t>
            </a:r>
            <a:r>
              <a:rPr lang="uk-UA" sz="28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язки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fitnes-anastasia.com.ua/sites/default/files/images/pages/f773239700b39fbd276736b4f72813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643314"/>
            <a:ext cx="2571736" cy="2571768"/>
          </a:xfrm>
          <a:prstGeom prst="rect">
            <a:avLst/>
          </a:prstGeom>
          <a:noFill/>
        </p:spPr>
      </p:pic>
      <p:pic>
        <p:nvPicPr>
          <p:cNvPr id="2" name="Picture 2" descr="http://www.zdorovieinfo.ru/upload/contents/487/kadr-deti-30.10.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3248"/>
            <a:ext cx="3286148" cy="3143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1571612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системи: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071678"/>
            <a:ext cx="714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створює опору для різних органів і систем органів; 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забезпечує рух  тіла або  окремих його частин у просторі;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визначає форму і розміри нашого тіла.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Documents and Settings\Admin\Рабочий стол\Man-Runn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4429132"/>
            <a:ext cx="1963737" cy="2016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1571612"/>
            <a:ext cx="3571900" cy="8572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ОПОРНО-РУХОВА СИСТЕМА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 rot="20420093">
            <a:off x="6299385" y="2324564"/>
            <a:ext cx="763587" cy="633412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 rot="852181">
            <a:off x="1847407" y="2310428"/>
            <a:ext cx="857250" cy="608013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2066" y="3071810"/>
            <a:ext cx="2571768" cy="714380"/>
          </a:xfrm>
          <a:prstGeom prst="roundRect">
            <a:avLst/>
          </a:prstGeom>
          <a:ln w="28575"/>
          <a:effectLst>
            <a:glow rad="635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ЯЗИ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Активна частина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00166" y="3000372"/>
            <a:ext cx="2286017" cy="785818"/>
          </a:xfrm>
          <a:prstGeom prst="roundRect">
            <a:avLst/>
          </a:prstGeom>
          <a:ln w="28575"/>
          <a:effectLst>
            <a:glow rad="635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СКЕЛЕТ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Пасивна частина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6" descr="C:\Users\HostM@ster\Desktop\Буфер обмена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929066"/>
            <a:ext cx="2714644" cy="27241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1" descr="C:\Documents and Settings\Admin\Рабочий стол\f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929066"/>
            <a:ext cx="2809882" cy="26662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64305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Функції скелета:</a:t>
            </a:r>
            <a:endParaRPr lang="ru-RU" sz="2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221457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357554" y="1643050"/>
            <a:ext cx="5429288" cy="4958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Опорна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Скелет забезпечує опору всій масі тіла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орган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зм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Кістки виконують роль важелів, які приводять у рух прикріплені до них м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язи.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хисна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Скелет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захищає внутрішні органи від механічних ушкоджень.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Формо</a:t>
            </a: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утворююча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Скелет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визначає і зберігає форму тіла.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Кров</a:t>
            </a: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отворна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Червоний кістковий мозок – джерело клітин крові.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Обм</a:t>
            </a: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 кістки – джерело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Р,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та інших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неральн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речовин.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3357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Функції  скелетних  м</a:t>
            </a:r>
            <a:r>
              <a:rPr lang="en-US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язів:</a:t>
            </a:r>
            <a:endParaRPr lang="ru-RU" sz="2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786058"/>
            <a:ext cx="2928957" cy="37695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786182" y="1785926"/>
            <a:ext cx="4714908" cy="438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Енергетична 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Перетворюють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хімічну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енергію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механічну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теплову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 Забезпечують рухи різних частин скелета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хисна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язи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захищають внутрішні органи та кістки від механічних ушкоджень.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Формо</a:t>
            </a: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утворююча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altLang="ru-RU" b="1" dirty="0" err="1" smtClean="0">
                <a:latin typeface="Times New Roman" pitchFamily="18" charset="0"/>
                <a:cs typeface="Times New Roman" pitchFamily="18" charset="0"/>
              </a:rPr>
              <a:t>Визначють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  форму тіла.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Запасаюча</a:t>
            </a:r>
            <a:r>
              <a:rPr lang="uk-UA" altLang="ru-RU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У м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язах відкладається глікоген.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Обм</a:t>
            </a:r>
            <a:r>
              <a:rPr lang="uk-UA" altLang="ru-RU" sz="20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інна</a:t>
            </a:r>
            <a:endParaRPr lang="ru-RU" altLang="ru-RU" sz="20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 У м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b="1" dirty="0" smtClean="0">
                <a:latin typeface="Times New Roman" pitchFamily="18" charset="0"/>
                <a:cs typeface="Times New Roman" pitchFamily="18" charset="0"/>
              </a:rPr>
              <a:t>язах відбувається обмін вуглеводів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7" y="1571612"/>
            <a:ext cx="72866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Скелет</a:t>
            </a:r>
            <a:r>
              <a:rPr lang="uk-UA" sz="2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це сукупність з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єднаних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між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собою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кісток і хрящів.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2714620"/>
            <a:ext cx="27860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Основу скелета людини складають кісткова та хрящова тканини.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296624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496"/>
            <a:ext cx="292895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5720" y="614364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Кісткова тканина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6143644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Хрящова тканина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 системи, її будова та функції. Кістки, хрящі.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2714620"/>
            <a:ext cx="27860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Основу скелета людини складають кісткова та хрящова тканини.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narodna-osvita.com.ua/uploads/mishuk-bio-8_files/mishuk-bio-8-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643050"/>
            <a:ext cx="6643734" cy="464347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86380" y="1571612"/>
            <a:ext cx="11430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Остеон</a:t>
            </a:r>
            <a:r>
              <a:rPr lang="uk-UA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6578" y="1500174"/>
            <a:ext cx="20717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Губчаста речовина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кістки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8860" y="5643578"/>
            <a:ext cx="4500594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Будова кісткової  тканини</a:t>
            </a:r>
          </a:p>
          <a:p>
            <a:pPr algn="ctr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55" y="5000636"/>
            <a:ext cx="185738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Компактна речовина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кістки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3" y="5214950"/>
            <a:ext cx="12858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Нерв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1500174"/>
            <a:ext cx="1428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Відростки </a:t>
            </a: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остеоцита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4480" y="2714620"/>
            <a:ext cx="14287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Остеоцит</a:t>
            </a:r>
            <a:r>
              <a:rPr lang="uk-UA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6" y="3286124"/>
            <a:ext cx="8917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Окістя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1604" y="5286388"/>
            <a:ext cx="21431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Канал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остеона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43306" y="5214950"/>
            <a:ext cx="20717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Кровоносні судини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1005</Words>
  <Application>Microsoft Office PowerPoint</Application>
  <PresentationFormat>Экран (4:3)</PresentationFormat>
  <Paragraphs>146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   Тема: Опора та рух Тема уроку: Значення опорно-рухової  системи, її будова та функції. Кістки, хрящі.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TopHits™</cp:lastModifiedBy>
  <cp:revision>139</cp:revision>
  <dcterms:created xsi:type="dcterms:W3CDTF">2014-07-24T10:16:10Z</dcterms:created>
  <dcterms:modified xsi:type="dcterms:W3CDTF">2017-02-16T07:55:50Z</dcterms:modified>
</cp:coreProperties>
</file>