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9" r:id="rId4"/>
    <p:sldId id="270" r:id="rId5"/>
    <p:sldId id="273" r:id="rId6"/>
    <p:sldId id="264" r:id="rId7"/>
    <p:sldId id="265" r:id="rId8"/>
    <p:sldId id="276" r:id="rId9"/>
    <p:sldId id="272" r:id="rId10"/>
    <p:sldId id="267" r:id="rId11"/>
    <p:sldId id="277" r:id="rId12"/>
    <p:sldId id="275" r:id="rId13"/>
    <p:sldId id="268" r:id="rId14"/>
    <p:sldId id="278" r:id="rId15"/>
    <p:sldId id="279" r:id="rId16"/>
    <p:sldId id="280" r:id="rId17"/>
    <p:sldId id="281" r:id="rId18"/>
    <p:sldId id="28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990000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6525344"/>
            <a:ext cx="9144000" cy="1440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документ 9"/>
          <p:cNvSpPr/>
          <p:nvPr userDrawn="1"/>
        </p:nvSpPr>
        <p:spPr>
          <a:xfrm rot="10800000">
            <a:off x="0" y="404664"/>
            <a:ext cx="9144000" cy="612068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290" name="Picture 2" descr="Анатомия человека - анатомический атлас ИСИВМ"/>
          <p:cNvPicPr>
            <a:picLocks noChangeAspect="1" noChangeArrowheads="1"/>
          </p:cNvPicPr>
          <p:nvPr userDrawn="1"/>
        </p:nvPicPr>
        <p:blipFill>
          <a:blip r:embed="rId2" cstate="print"/>
          <a:srcRect b="4573"/>
          <a:stretch>
            <a:fillRect/>
          </a:stretch>
        </p:blipFill>
        <p:spPr bwMode="auto">
          <a:xfrm>
            <a:off x="0" y="2420888"/>
            <a:ext cx="3707904" cy="381468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Блок-схема: документ 7"/>
          <p:cNvSpPr/>
          <p:nvPr userDrawn="1"/>
        </p:nvSpPr>
        <p:spPr>
          <a:xfrm rot="10800000">
            <a:off x="0" y="404664"/>
            <a:ext cx="9144000" cy="612068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2" descr="Анатомия человека - анатомический атлас ИСИВМ"/>
          <p:cNvPicPr>
            <a:picLocks noChangeAspect="1" noChangeArrowheads="1"/>
          </p:cNvPicPr>
          <p:nvPr userDrawn="1"/>
        </p:nvPicPr>
        <p:blipFill>
          <a:blip r:embed="rId2" cstate="print"/>
          <a:srcRect b="4573"/>
          <a:stretch>
            <a:fillRect/>
          </a:stretch>
        </p:blipFill>
        <p:spPr bwMode="auto">
          <a:xfrm>
            <a:off x="179513" y="4365104"/>
            <a:ext cx="1723930" cy="17735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 userDrawn="1"/>
        </p:nvSpPr>
        <p:spPr>
          <a:xfrm>
            <a:off x="0" y="6525344"/>
            <a:ext cx="9144000" cy="1440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://pixabay.com/static/uploads/photo/2013/07/12/17/15/vitruvian-man-151866_640.png"/>
          <p:cNvPicPr>
            <a:picLocks noChangeAspect="1" noChangeArrowheads="1"/>
          </p:cNvPicPr>
          <p:nvPr userDrawn="1"/>
        </p:nvPicPr>
        <p:blipFill>
          <a:blip r:embed="rId3" cstate="print">
            <a:lum bright="85000"/>
          </a:blip>
          <a:srcRect/>
          <a:stretch>
            <a:fillRect/>
          </a:stretch>
        </p:blipFill>
        <p:spPr bwMode="auto">
          <a:xfrm>
            <a:off x="3491880" y="908720"/>
            <a:ext cx="4968552" cy="53086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ua/com" TargetMode="External"/><Relationship Id="rId2" Type="http://schemas.openxmlformats.org/officeDocument/2006/relationships/hyperlink" Target="http://school.xvatit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oogle.com.ua/search" TargetMode="External"/><Relationship Id="rId4" Type="http://schemas.openxmlformats.org/officeDocument/2006/relationships/hyperlink" Target="http://uk.wikipedia.org/wiki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сердц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928670"/>
            <a:ext cx="7772400" cy="1928826"/>
          </a:xfrm>
        </p:spPr>
        <p:txBody>
          <a:bodyPr>
            <a:normAutofit fontScale="90000"/>
          </a:bodyPr>
          <a:lstStyle/>
          <a:p>
            <a:r>
              <a:rPr lang="ru-RU" sz="53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Тема. Опора та </a:t>
            </a:r>
            <a:r>
              <a:rPr lang="ru-RU" sz="53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Тема уроку: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будова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скелетних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en-US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скелетних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en-US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40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ru-RU" sz="40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714744" y="4214818"/>
            <a:ext cx="4786346" cy="1857388"/>
          </a:xfrm>
        </p:spPr>
        <p:txBody>
          <a:bodyPr>
            <a:normAutofit fontScale="40000" lnSpcReduction="20000"/>
          </a:bodyPr>
          <a:lstStyle/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Шутко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Наталія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Вікторівна</a:t>
            </a:r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біології</a:t>
            </a:r>
            <a:r>
              <a:rPr lang="uk-UA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Монастирищенська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спеціалізована</a:t>
            </a:r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школа-інтернат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І-ІІІ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Обдарованість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6" y="30003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" name="Picture 2" descr="http://dietyi.ru-best.com/sites/default/files/diety/4-7/6d1d182241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357430"/>
            <a:ext cx="4857784" cy="383382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143240" y="1571612"/>
            <a:ext cx="3120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Основні групи м</a:t>
            </a:r>
            <a:r>
              <a:rPr lang="en-US" sz="2400" b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язів</a:t>
            </a:r>
            <a:endParaRPr lang="ru-RU" sz="2400" b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3570" y="2285992"/>
            <a:ext cx="1777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 формою: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6380" y="3000372"/>
            <a:ext cx="2889894" cy="3268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 – веретеноподібний;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ІІ –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одноперистий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ІІІ –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двоперистий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 –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двоголовий;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 –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стрічкоподібний;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 -   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двочеревцевий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ІІ – коловий (сфінктер)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57356" y="1643050"/>
            <a:ext cx="63237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 характером роботи, яку вони виконують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а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143248"/>
            <a:ext cx="200026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а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429000"/>
            <a:ext cx="192882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17"/>
          <p:cNvSpPr>
            <a:spLocks noChangeShapeType="1"/>
          </p:cNvSpPr>
          <p:nvPr/>
        </p:nvSpPr>
        <p:spPr bwMode="auto">
          <a:xfrm flipH="1">
            <a:off x="1571604" y="2071678"/>
            <a:ext cx="714380" cy="7858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2285984" y="2071678"/>
            <a:ext cx="642942" cy="7858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 flipH="1">
            <a:off x="5929322" y="2071678"/>
            <a:ext cx="714380" cy="7858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10" name="Line 17"/>
          <p:cNvSpPr>
            <a:spLocks noChangeShapeType="1"/>
          </p:cNvSpPr>
          <p:nvPr/>
        </p:nvSpPr>
        <p:spPr bwMode="auto">
          <a:xfrm>
            <a:off x="6643702" y="2071678"/>
            <a:ext cx="785818" cy="7858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000100" y="2857496"/>
            <a:ext cx="1318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Згиначі 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7422" y="2857496"/>
            <a:ext cx="1613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Розгиначі 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57818" y="2857496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Привідні 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00892" y="2857496"/>
            <a:ext cx="13773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Відвідні 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5286388"/>
            <a:ext cx="8643998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Декілька м</a:t>
            </a:r>
            <a:r>
              <a:rPr lang="en-US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язів, які виконують спільну роботу, забезпечуючи один і той самий рух  у певному суглобі, називають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синергістами</a:t>
            </a:r>
            <a:r>
              <a:rPr lang="uk-UA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а м</a:t>
            </a:r>
            <a:r>
              <a:rPr lang="en-US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язи протилежної групи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антагоністами</a:t>
            </a: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mognovse.ru/mogno/672/671621/671621_html_m2f16b42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286124"/>
            <a:ext cx="3786214" cy="200026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7572396" y="3214686"/>
            <a:ext cx="8572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       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929322" y="3286124"/>
            <a:ext cx="64294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214282" y="4000504"/>
            <a:ext cx="4357718" cy="23391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 – скроневий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 – надчерепні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 – коловий 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яз ока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 – жувальний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5 – підборідний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6 – коловий рота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7 –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грудинно-ключично-соскоподібний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6" y="30003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1571612"/>
            <a:ext cx="3814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За місцем розташування: 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071678"/>
            <a:ext cx="30003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0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язи голови:</a:t>
            </a:r>
          </a:p>
          <a:p>
            <a:pPr>
              <a:buFont typeface="Arial" pitchFamily="34" charset="0"/>
              <a:buChar char="•"/>
            </a:pPr>
            <a:r>
              <a:rPr lang="uk-UA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мімічні (формують певний образ обличчя – міміку);</a:t>
            </a:r>
          </a:p>
          <a:p>
            <a:pPr>
              <a:buFont typeface="Arial" pitchFamily="34" charset="0"/>
              <a:buChar char="•"/>
            </a:pPr>
            <a:r>
              <a:rPr lang="uk-UA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жувальні (забезпечують </a:t>
            </a:r>
          </a:p>
          <a:p>
            <a:r>
              <a:rPr lang="uk-UA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рухи  нижньої щелепи)</a:t>
            </a:r>
            <a:endParaRPr lang="ru-RU" sz="2000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428596" y="1928802"/>
            <a:ext cx="485772" cy="628648"/>
          </a:xfrm>
          <a:prstGeom prst="irregularSeal1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3300"/>
                </a:solidFill>
              </a:rPr>
              <a:t>1</a:t>
            </a:r>
            <a:endParaRPr lang="ru-RU" b="1" dirty="0">
              <a:solidFill>
                <a:srgbClr val="003300"/>
              </a:solidFill>
            </a:endParaRPr>
          </a:p>
        </p:txBody>
      </p:sp>
      <p:pic>
        <p:nvPicPr>
          <p:cNvPr id="4098" name="Picture 2" descr="http://3dmaster.grandikos.com/assets/images/tutor013/pic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286124"/>
            <a:ext cx="3119426" cy="3090867"/>
          </a:xfrm>
          <a:prstGeom prst="rect">
            <a:avLst/>
          </a:prstGeom>
          <a:noFill/>
        </p:spPr>
      </p:pic>
      <p:sp>
        <p:nvSpPr>
          <p:cNvPr id="9" name="Line 17"/>
          <p:cNvSpPr>
            <a:spLocks noChangeShapeType="1"/>
          </p:cNvSpPr>
          <p:nvPr/>
        </p:nvSpPr>
        <p:spPr bwMode="auto">
          <a:xfrm>
            <a:off x="4643438" y="4000504"/>
            <a:ext cx="678660" cy="28575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10" name="Line 17"/>
          <p:cNvSpPr>
            <a:spLocks noChangeShapeType="1"/>
          </p:cNvSpPr>
          <p:nvPr/>
        </p:nvSpPr>
        <p:spPr bwMode="auto">
          <a:xfrm flipH="1">
            <a:off x="5929322" y="3071810"/>
            <a:ext cx="714380" cy="7858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 flipH="1">
            <a:off x="6643702" y="3071810"/>
            <a:ext cx="0" cy="7858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 flipV="1">
            <a:off x="4500562" y="4572008"/>
            <a:ext cx="1071570" cy="1428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 flipV="1">
            <a:off x="4857752" y="5286388"/>
            <a:ext cx="1071570" cy="1428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 flipH="1">
            <a:off x="7072330" y="5143512"/>
            <a:ext cx="857256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 flipH="1">
            <a:off x="6357950" y="5715016"/>
            <a:ext cx="142876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286248" y="378619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0826" y="271462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14810" y="457200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29586" y="492919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86710" y="557214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00562" y="521495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 flipV="1">
            <a:off x="4643438" y="5929330"/>
            <a:ext cx="1071570" cy="1428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26" name="Пятно 1 25"/>
          <p:cNvSpPr/>
          <p:nvPr/>
        </p:nvSpPr>
        <p:spPr>
          <a:xfrm>
            <a:off x="3786182" y="2000240"/>
            <a:ext cx="485772" cy="628648"/>
          </a:xfrm>
          <a:prstGeom prst="irregularSeal1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3300"/>
                </a:solidFill>
              </a:rPr>
              <a:t>2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29124" y="2071678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0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язи шиї </a:t>
            </a:r>
            <a:r>
              <a:rPr lang="en-US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( нахиляють та повертають голову) </a:t>
            </a:r>
            <a:endParaRPr lang="ru-RU" sz="2000" u="sng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57686" y="592933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ятно 1 3"/>
          <p:cNvSpPr/>
          <p:nvPr/>
        </p:nvSpPr>
        <p:spPr>
          <a:xfrm>
            <a:off x="357158" y="1571612"/>
            <a:ext cx="485772" cy="628648"/>
          </a:xfrm>
          <a:prstGeom prst="irregularSeal1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3300"/>
                </a:solidFill>
              </a:rPr>
              <a:t>3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1643050"/>
            <a:ext cx="17359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0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язи тулуба</a:t>
            </a:r>
            <a:endParaRPr lang="ru-RU" sz="2000" b="1" u="sng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://www.transferfaktory.ru/cont/img/myishtsyi-spinyi-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000240"/>
            <a:ext cx="5357818" cy="421484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928794" y="6000768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язи спини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4357694"/>
            <a:ext cx="1643074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428729" y="2285992"/>
            <a:ext cx="200026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Трапецієподібний 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яз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5918" y="3929066"/>
            <a:ext cx="150019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Найширший 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яз спини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86446" y="1928802"/>
            <a:ext cx="123553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Ремінний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9322" y="2357430"/>
            <a:ext cx="217266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Великий та малий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ромбоподібні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0760" y="3714752"/>
            <a:ext cx="172457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Нижній задній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Зубчастий 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яз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29322" y="4500570"/>
            <a:ext cx="2087046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Грудо – поперекова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фасція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://svetnsk.ru/foto7.png?i=8525&amp;k=mishci-grudi-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1571612"/>
            <a:ext cx="5000660" cy="46148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1571612"/>
            <a:ext cx="3142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язи живота та грудей: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214554"/>
            <a:ext cx="3587713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 – малий грудний;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 – внутрішні міжреберні;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 – зовнішні міжреберні 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язи;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 – прямий 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яз живота;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5 – внутрішній косий 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яз живота;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6 – поперечний 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яз;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7 – грудо – поперекова фасція;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8 – зовнішній косий 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яз живота;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9 – передній зубчастий;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10 – великий грудний;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11 – дельтоподібний;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12 – підшкірний 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transferfaktory.ru/cont/img/izo-myishtsyi-nizhnih-konechnostey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500174"/>
            <a:ext cx="4105260" cy="47672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ятно 1 3"/>
          <p:cNvSpPr/>
          <p:nvPr/>
        </p:nvSpPr>
        <p:spPr>
          <a:xfrm>
            <a:off x="357158" y="1571612"/>
            <a:ext cx="485772" cy="628648"/>
          </a:xfrm>
          <a:prstGeom prst="irregularSeal1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3300"/>
                </a:solidFill>
              </a:rPr>
              <a:t>4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5" name="Пятно 1 4"/>
          <p:cNvSpPr/>
          <p:nvPr/>
        </p:nvSpPr>
        <p:spPr>
          <a:xfrm>
            <a:off x="4572000" y="1571612"/>
            <a:ext cx="485772" cy="628648"/>
          </a:xfrm>
          <a:prstGeom prst="irregularSeal1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3300"/>
                </a:solidFill>
              </a:rPr>
              <a:t>5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1643050"/>
            <a:ext cx="2808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u="sng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Мязи</a:t>
            </a:r>
            <a:r>
              <a:rPr lang="uk-UA" sz="20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верхніх кінцівок</a:t>
            </a:r>
            <a:endParaRPr lang="ru-RU" sz="2000" b="1" u="sng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4942" y="1643050"/>
            <a:ext cx="314327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2000" b="1" u="sng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Мязи</a:t>
            </a:r>
            <a:r>
              <a:rPr lang="uk-UA" sz="20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нижніх кінцівок</a:t>
            </a:r>
            <a:endParaRPr lang="ru-RU" sz="2000" b="1" u="sng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72396" y="3000372"/>
            <a:ext cx="1276696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Кравецький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15272" y="3357562"/>
            <a:ext cx="121444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Чотири-головий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яз стегна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6248" y="2428868"/>
            <a:ext cx="114486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Великий 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сідничний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7686" y="4643446"/>
            <a:ext cx="108472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Литковий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4810" y="5500702"/>
            <a:ext cx="117089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Ахіллесове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сухожилля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71934" y="3786190"/>
            <a:ext cx="1275093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Двоголовий 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яз стегна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7686" y="3143248"/>
            <a:ext cx="134722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Напів-</a:t>
            </a:r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сухожильний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://fx-art.ru/blog/wp-content/uploads/2013/01/hand_anatom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285992"/>
            <a:ext cx="3643338" cy="3643338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1785918" y="3214686"/>
            <a:ext cx="78581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Триго-ловий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14414" y="3714752"/>
            <a:ext cx="57150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357554" y="3214686"/>
            <a:ext cx="54373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1 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4282" y="3143248"/>
            <a:ext cx="28725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Line 17"/>
          <p:cNvSpPr>
            <a:spLocks noChangeShapeType="1"/>
          </p:cNvSpPr>
          <p:nvPr/>
        </p:nvSpPr>
        <p:spPr bwMode="auto">
          <a:xfrm flipH="1">
            <a:off x="500034" y="3429000"/>
            <a:ext cx="35719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23" name="Line 17"/>
          <p:cNvSpPr>
            <a:spLocks noChangeShapeType="1"/>
          </p:cNvSpPr>
          <p:nvPr/>
        </p:nvSpPr>
        <p:spPr bwMode="auto">
          <a:xfrm flipH="1" flipV="1">
            <a:off x="500034" y="4286256"/>
            <a:ext cx="28575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571604" y="4000504"/>
            <a:ext cx="121444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Розгиначі 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пальців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00166" y="4714884"/>
            <a:ext cx="121444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Згиначі 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пальців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4282" y="3714752"/>
            <a:ext cx="42862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214282" y="4143380"/>
            <a:ext cx="28725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2844" y="5857892"/>
            <a:ext cx="373692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 – дельтоподібний; 2 – двоголовий;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 –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плечо-променевий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to.vspu.net/ENK/2014-2015/ENMK_MZN_Histori/zmist/stud_rob_/2016/Kobysa/gumenuk_ruslana/Images/3271219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3116"/>
            <a:ext cx="5000660" cy="421484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1857364"/>
            <a:ext cx="4195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Завдання для самоперевірки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1934" y="2571744"/>
            <a:ext cx="45005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Назвіть типи 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язових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тканин.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Які розрізняють основні групи 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язів?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Назвіть основні фізіологічні властивості 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язів.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konspekta.net/lektsiiorgimg/baza4/2224943560637.files/image4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357430"/>
            <a:ext cx="4857784" cy="40005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00364" y="1714488"/>
            <a:ext cx="5072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Встановіть відповідність: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2357430"/>
            <a:ext cx="235745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357422" y="3214686"/>
            <a:ext cx="15716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3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28860" y="4000504"/>
            <a:ext cx="178595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643174" y="4643446"/>
            <a:ext cx="2214578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072066" y="2714620"/>
            <a:ext cx="220182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 – сухожилля;</a:t>
            </a:r>
          </a:p>
          <a:p>
            <a:pPr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Б – черевце; </a:t>
            </a:r>
          </a:p>
          <a:p>
            <a:pPr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 – головка; </a:t>
            </a:r>
          </a:p>
          <a:p>
            <a:pPr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Г – хвіст.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08" y="2500306"/>
            <a:ext cx="373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714612" y="5572140"/>
            <a:ext cx="230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428860" y="407194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643174" y="47148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6182" y="1142984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Література </a:t>
            </a:r>
            <a:r>
              <a:rPr lang="uk-UA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3240" y="4071942"/>
            <a:ext cx="35719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Інтернет - ресурси </a:t>
            </a:r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034" y="1714488"/>
            <a:ext cx="82153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Для 8-го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./ Н.Ю.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Матяш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[та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.].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Київ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Генеза, 2016. – 288 с.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Навчальні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програми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загальноосвітніх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закладів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6 – 9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класи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– К.: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Видавничий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Освіта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”, 2013. – 64 с.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Неттер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Ф. Атлас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анатомії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ред. Проф. Ю.Б.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Чайковського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/ Наук. пер.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англ. к.м.н.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Цегельського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А.А.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Львів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Наутілус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2004. – 592 с.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Сорочинська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І. В. Будова скелета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//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– 2007. - № 30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464344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http://school.xvatit.com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http://teachua/com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http://uk.wikipedia.org/wiki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</a:t>
            </a:r>
            <a:r>
              <a:rPr lang="en-US" smtClean="0">
                <a:latin typeface="Times New Roman" pitchFamily="18" charset="0"/>
                <a:cs typeface="Times New Roman" pitchFamily="18" charset="0"/>
                <a:hlinkClick r:id="rId5"/>
              </a:rPr>
              <a:t>://www.google.com.ua/search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cikavo.net/wp-content/uploads/2016/08/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85926"/>
            <a:ext cx="4143404" cy="447197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14810" y="2143116"/>
            <a:ext cx="4500593" cy="334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організмі людини налічується </a:t>
            </a:r>
          </a:p>
          <a:p>
            <a:pPr algn="ctr">
              <a:lnSpc>
                <a:spcPct val="150000"/>
              </a:lnSpc>
            </a:pPr>
            <a:r>
              <a:rPr lang="uk-UA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близько 600  скелетних м</a:t>
            </a:r>
            <a:r>
              <a:rPr lang="en-US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язів. </a:t>
            </a:r>
          </a:p>
          <a:p>
            <a:pPr algn="ctr">
              <a:lnSpc>
                <a:spcPct val="150000"/>
              </a:lnSpc>
            </a:pPr>
            <a:r>
              <a:rPr lang="uk-UA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язи  дорослої людини становлять 44% загальної маси тіла ( у чоловіків – 40-50%, у жінок – 30%).</a:t>
            </a:r>
            <a:endParaRPr lang="ru-RU" sz="24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войная волна 4"/>
          <p:cNvSpPr/>
          <p:nvPr/>
        </p:nvSpPr>
        <p:spPr>
          <a:xfrm>
            <a:off x="285720" y="1428736"/>
            <a:ext cx="5286412" cy="1785950"/>
          </a:xfrm>
          <a:prstGeom prst="doubleWave">
            <a:avLst>
              <a:gd name="adj1" fmla="val 6250"/>
              <a:gd name="adj2" fmla="val -711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33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Скелетні м</a:t>
            </a:r>
            <a:r>
              <a:rPr lang="en-US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язи дають людині змогу пересуватися в просторі – ходити, бігати тощо; приводити в рух окремі частини тіла; </a:t>
            </a:r>
          </a:p>
          <a:p>
            <a:pPr algn="ctr"/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підтримувати його рівновагу та певне положення.</a:t>
            </a:r>
            <a:endParaRPr 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Двойная волна 5"/>
          <p:cNvSpPr/>
          <p:nvPr/>
        </p:nvSpPr>
        <p:spPr>
          <a:xfrm>
            <a:off x="3500430" y="5143512"/>
            <a:ext cx="5286412" cy="1357322"/>
          </a:xfrm>
          <a:prstGeom prst="doubleWave">
            <a:avLst>
              <a:gd name="adj1" fmla="val 6250"/>
              <a:gd name="adj2" fmla="val -711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33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Скелетні м</a:t>
            </a:r>
            <a:r>
              <a:rPr lang="en-US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язи мають специфічні рецептори м</a:t>
            </a:r>
            <a:r>
              <a:rPr lang="en-US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язового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чуття, які дають змогу контролювати положення тіла.</a:t>
            </a:r>
          </a:p>
        </p:txBody>
      </p:sp>
      <p:pic>
        <p:nvPicPr>
          <p:cNvPr id="8" name="Picture 4" descr="dsfh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14686"/>
            <a:ext cx="1500198" cy="3262316"/>
          </a:xfrm>
          <a:prstGeom prst="rect">
            <a:avLst/>
          </a:prstGeom>
          <a:noFill/>
        </p:spPr>
      </p:pic>
      <p:pic>
        <p:nvPicPr>
          <p:cNvPr id="9" name="Picture 4" descr="huy5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4572008"/>
            <a:ext cx="1785950" cy="1509712"/>
          </a:xfrm>
          <a:prstGeom prst="rect">
            <a:avLst/>
          </a:prstGeom>
          <a:noFill/>
        </p:spPr>
      </p:pic>
      <p:pic>
        <p:nvPicPr>
          <p:cNvPr id="10" name="Picture 4" descr="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286124"/>
            <a:ext cx="2000264" cy="1379530"/>
          </a:xfrm>
          <a:prstGeom prst="rect">
            <a:avLst/>
          </a:prstGeom>
          <a:noFill/>
        </p:spPr>
      </p:pic>
      <p:pic>
        <p:nvPicPr>
          <p:cNvPr id="11" name="Picture 5" descr="09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500174"/>
            <a:ext cx="2428892" cy="1401775"/>
          </a:xfrm>
          <a:prstGeom prst="rect">
            <a:avLst/>
          </a:prstGeom>
          <a:noFill/>
        </p:spPr>
      </p:pic>
      <p:sp>
        <p:nvSpPr>
          <p:cNvPr id="14" name="Двойная волна 13"/>
          <p:cNvSpPr/>
          <p:nvPr/>
        </p:nvSpPr>
        <p:spPr>
          <a:xfrm>
            <a:off x="4500562" y="3500438"/>
            <a:ext cx="2357454" cy="1357322"/>
          </a:xfrm>
          <a:prstGeom prst="doubleWave">
            <a:avLst>
              <a:gd name="adj1" fmla="val 6250"/>
              <a:gd name="adj2" fmla="val -711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33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м</a:t>
            </a:r>
            <a:r>
              <a:rPr lang="en-US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язах нагромаджується глікоген.</a:t>
            </a:r>
          </a:p>
        </p:txBody>
      </p:sp>
      <p:pic>
        <p:nvPicPr>
          <p:cNvPr id="12" name="Picture 4" descr="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3214686"/>
            <a:ext cx="1866098" cy="1808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kyrgyzkorm.kg/wp-content/uploads/2016/05/0_7679b2_cccc95f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357299"/>
            <a:ext cx="2393951" cy="207170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войная волна 4"/>
          <p:cNvSpPr/>
          <p:nvPr/>
        </p:nvSpPr>
        <p:spPr>
          <a:xfrm>
            <a:off x="357158" y="1643050"/>
            <a:ext cx="5286412" cy="1285884"/>
          </a:xfrm>
          <a:prstGeom prst="doubleWave">
            <a:avLst>
              <a:gd name="adj1" fmla="val 6250"/>
              <a:gd name="adj2" fmla="val -711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33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Одним із результатів м</a:t>
            </a:r>
            <a:r>
              <a:rPr lang="en-US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язового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скорочення є вироблення тепла: чим активніше скорочуються м</a:t>
            </a:r>
            <a:r>
              <a:rPr lang="en-US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язи, тим більше тепла виробляється.</a:t>
            </a:r>
            <a:endParaRPr 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Двойная волна 5"/>
          <p:cNvSpPr/>
          <p:nvPr/>
        </p:nvSpPr>
        <p:spPr>
          <a:xfrm>
            <a:off x="3500430" y="5143512"/>
            <a:ext cx="5286412" cy="1357322"/>
          </a:xfrm>
          <a:prstGeom prst="doubleWave">
            <a:avLst>
              <a:gd name="adj1" fmla="val 6250"/>
              <a:gd name="adj2" fmla="val -711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33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Скелетні м</a:t>
            </a:r>
            <a:r>
              <a:rPr lang="en-US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язи виступають в ролі депо води і солей.</a:t>
            </a:r>
          </a:p>
        </p:txBody>
      </p:sp>
      <p:pic>
        <p:nvPicPr>
          <p:cNvPr id="8194" name="Picture 2" descr="http://poradu.pp.ua/uploads/posts/2016-02/thumbs/budova-ta-klasifkacya-myazv-lyudini_83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57628"/>
            <a:ext cx="3071802" cy="2633662"/>
          </a:xfrm>
          <a:prstGeom prst="rect">
            <a:avLst/>
          </a:prstGeom>
          <a:noFill/>
        </p:spPr>
      </p:pic>
      <p:sp>
        <p:nvSpPr>
          <p:cNvPr id="14" name="Двойная волна 13"/>
          <p:cNvSpPr/>
          <p:nvPr/>
        </p:nvSpPr>
        <p:spPr>
          <a:xfrm>
            <a:off x="2571736" y="3286124"/>
            <a:ext cx="5286412" cy="1357322"/>
          </a:xfrm>
          <a:prstGeom prst="doubleWave">
            <a:avLst>
              <a:gd name="adj1" fmla="val 6250"/>
              <a:gd name="adj2" fmla="val -711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33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 замерзанні скелетні м</a:t>
            </a:r>
            <a:r>
              <a:rPr lang="en-US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язи 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можуть скорочуватися мимоволі. Цим і пояснюється тремтіння в тілі.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to.vspu.net/ENK/2014-2015/ENMK_MZN_Histori/zmist/stud_rob_/2016/Kobysa/gumenuk_ruslana/Images/3271219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7858180" cy="485778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357818" y="4286256"/>
            <a:ext cx="2250297" cy="114300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Провідність 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4071934" y="3429000"/>
            <a:ext cx="1357322" cy="484632"/>
          </a:xfrm>
          <a:prstGeom prst="rightArrow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357290" y="3071810"/>
            <a:ext cx="2678925" cy="150019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Фізіологічні властивості м</a:t>
            </a:r>
            <a:r>
              <a:rPr lang="en-US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язів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572132" y="3000372"/>
            <a:ext cx="2143140" cy="107157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Скоротли-вість</a:t>
            </a: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714744" y="5429264"/>
            <a:ext cx="2107421" cy="107157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Еластич-</a:t>
            </a:r>
            <a:endParaRPr lang="uk-UA" sz="20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ність</a:t>
            </a: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000628" y="1643050"/>
            <a:ext cx="2286016" cy="107157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Збудливість 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1669457">
            <a:off x="3967827" y="4129712"/>
            <a:ext cx="1285884" cy="484632"/>
          </a:xfrm>
          <a:prstGeom prst="rightArrow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9267357">
            <a:off x="3756183" y="2650448"/>
            <a:ext cx="1361024" cy="484632"/>
          </a:xfrm>
          <a:prstGeom prst="rightArrow">
            <a:avLst>
              <a:gd name="adj1" fmla="val 54079"/>
              <a:gd name="adj2" fmla="val 50000"/>
            </a:avLst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833129">
            <a:off x="3400585" y="4680411"/>
            <a:ext cx="1285884" cy="484632"/>
          </a:xfrm>
          <a:prstGeom prst="rightArrow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2snau.ru/wp-content/uploads/b6/1_20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357430"/>
            <a:ext cx="5929354" cy="37909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71670" y="1643050"/>
            <a:ext cx="3910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Види м</a:t>
            </a:r>
            <a:r>
              <a:rPr lang="en-US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язової</a:t>
            </a:r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тканини</a:t>
            </a:r>
            <a:endParaRPr lang="ru-RU" sz="28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388" y="2714620"/>
            <a:ext cx="250033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 –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посмугогована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скелетна;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 –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непосмугована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(гладенька);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посмугована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серцева.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786190"/>
            <a:ext cx="35719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500174"/>
            <a:ext cx="300039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7158" y="1571612"/>
            <a:ext cx="53578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Скелетні м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язи утворені посмугованою м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язовою</a:t>
            </a:r>
            <a:r>
              <a:rPr lang="uk-UA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тканиною, яка складається із видовжених м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язових</a:t>
            </a:r>
            <a:r>
              <a:rPr lang="uk-UA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клітин – волокон,  зібраних у пучки і з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єднаних</a:t>
            </a:r>
            <a:r>
              <a:rPr lang="uk-UA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між собою прошарками сполучної тканини. </a:t>
            </a:r>
            <a:endParaRPr lang="ru-RU" sz="2400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14282" y="3786190"/>
            <a:ext cx="3929062" cy="2687639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6" y="30003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1571612"/>
            <a:ext cx="3678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Будова скелетного м</a:t>
            </a:r>
            <a:r>
              <a:rPr lang="en-US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яза</a:t>
            </a:r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konspekta.net/studenchikru/baza1/1095242023546.files/image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143116"/>
            <a:ext cx="3343289" cy="4143404"/>
          </a:xfrm>
          <a:prstGeom prst="rect">
            <a:avLst/>
          </a:prstGeom>
          <a:noFill/>
        </p:spPr>
      </p:pic>
      <p:sp>
        <p:nvSpPr>
          <p:cNvPr id="15" name="Line 17"/>
          <p:cNvSpPr>
            <a:spLocks noChangeShapeType="1"/>
          </p:cNvSpPr>
          <p:nvPr/>
        </p:nvSpPr>
        <p:spPr bwMode="auto">
          <a:xfrm flipV="1">
            <a:off x="4214810" y="2428868"/>
            <a:ext cx="85725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V="1">
            <a:off x="5143504" y="4357694"/>
            <a:ext cx="92869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flipV="1">
            <a:off x="3857620" y="4857760"/>
            <a:ext cx="121444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 flipV="1">
            <a:off x="4143372" y="6000768"/>
            <a:ext cx="92869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V="1">
            <a:off x="4071934" y="3214686"/>
            <a:ext cx="1285884" cy="28575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143504" y="2285992"/>
            <a:ext cx="101874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Головка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29256" y="3000372"/>
            <a:ext cx="92365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Фасція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2198" y="4214818"/>
            <a:ext cx="179773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язові волокна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72066" y="4786322"/>
            <a:ext cx="104868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Черевце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43504" y="5786454"/>
            <a:ext cx="78579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Хвіст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Функції і будова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Основні групи скелетних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edufuture.biz/images/9/9a/R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928934"/>
            <a:ext cx="8643998" cy="3214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71670" y="1785926"/>
            <a:ext cx="5406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Схематична будова м</a:t>
            </a:r>
            <a:r>
              <a:rPr lang="en-US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язового</a:t>
            </a:r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волокна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991</Words>
  <Application>Microsoft Office PowerPoint</Application>
  <PresentationFormat>Экран (4:3)</PresentationFormat>
  <Paragraphs>174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Тема. Опора та рух Тема уроку: Функції і будова скелетних м’язів. Основні групи скелетних м’язів                                      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TopHits™</cp:lastModifiedBy>
  <cp:revision>150</cp:revision>
  <dcterms:created xsi:type="dcterms:W3CDTF">2014-07-24T10:16:10Z</dcterms:created>
  <dcterms:modified xsi:type="dcterms:W3CDTF">2017-02-16T07:57:36Z</dcterms:modified>
</cp:coreProperties>
</file>