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79" r:id="rId4"/>
    <p:sldId id="281" r:id="rId5"/>
    <p:sldId id="269" r:id="rId6"/>
    <p:sldId id="264" r:id="rId7"/>
    <p:sldId id="265" r:id="rId8"/>
    <p:sldId id="266" r:id="rId9"/>
    <p:sldId id="267" r:id="rId10"/>
    <p:sldId id="268" r:id="rId11"/>
    <p:sldId id="270" r:id="rId12"/>
    <p:sldId id="271" r:id="rId13"/>
    <p:sldId id="272" r:id="rId14"/>
    <p:sldId id="273" r:id="rId15"/>
    <p:sldId id="282" r:id="rId16"/>
    <p:sldId id="283" r:id="rId17"/>
    <p:sldId id="280" r:id="rId18"/>
    <p:sldId id="27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FFF99"/>
    <a:srgbClr val="CCFF66"/>
    <a:srgbClr val="003300"/>
    <a:srgbClr val="990000"/>
    <a:srgbClr val="66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1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6E0AF-140D-4C5A-84ED-850B8A3805A8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9E4F2-C130-4408-A30A-EFA0EA127F0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0" y="6525344"/>
            <a:ext cx="9144000" cy="14401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документ 9"/>
          <p:cNvSpPr/>
          <p:nvPr userDrawn="1"/>
        </p:nvSpPr>
        <p:spPr>
          <a:xfrm rot="10800000">
            <a:off x="0" y="404664"/>
            <a:ext cx="9144000" cy="6120680"/>
          </a:xfrm>
          <a:prstGeom prst="flowChartDocumen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2290" name="Picture 2" descr="Анатомия человека - анатомический атлас ИСИВМ"/>
          <p:cNvPicPr>
            <a:picLocks noChangeAspect="1" noChangeArrowheads="1"/>
          </p:cNvPicPr>
          <p:nvPr userDrawn="1"/>
        </p:nvPicPr>
        <p:blipFill>
          <a:blip r:embed="rId2" cstate="print"/>
          <a:srcRect b="4573"/>
          <a:stretch>
            <a:fillRect/>
          </a:stretch>
        </p:blipFill>
        <p:spPr bwMode="auto">
          <a:xfrm>
            <a:off x="0" y="2420888"/>
            <a:ext cx="3707904" cy="3814684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6E0AF-140D-4C5A-84ED-850B8A3805A8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9E4F2-C130-4408-A30A-EFA0EA127F0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Блок-схема: документ 7"/>
          <p:cNvSpPr/>
          <p:nvPr userDrawn="1"/>
        </p:nvSpPr>
        <p:spPr>
          <a:xfrm rot="10800000">
            <a:off x="0" y="404664"/>
            <a:ext cx="9144000" cy="6120680"/>
          </a:xfrm>
          <a:prstGeom prst="flowChartDocumen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Picture 2" descr="Анатомия человека - анатомический атлас ИСИВМ"/>
          <p:cNvPicPr>
            <a:picLocks noChangeAspect="1" noChangeArrowheads="1"/>
          </p:cNvPicPr>
          <p:nvPr userDrawn="1"/>
        </p:nvPicPr>
        <p:blipFill>
          <a:blip r:embed="rId2" cstate="print"/>
          <a:srcRect b="4573"/>
          <a:stretch>
            <a:fillRect/>
          </a:stretch>
        </p:blipFill>
        <p:spPr bwMode="auto">
          <a:xfrm>
            <a:off x="179513" y="4365104"/>
            <a:ext cx="1723930" cy="177357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 userDrawn="1"/>
        </p:nvSpPr>
        <p:spPr>
          <a:xfrm>
            <a:off x="0" y="6525344"/>
            <a:ext cx="9144000" cy="14401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http://pixabay.com/static/uploads/photo/2013/07/12/17/15/vitruvian-man-151866_640.png"/>
          <p:cNvPicPr>
            <a:picLocks noChangeAspect="1" noChangeArrowheads="1"/>
          </p:cNvPicPr>
          <p:nvPr userDrawn="1"/>
        </p:nvPicPr>
        <p:blipFill>
          <a:blip r:embed="rId3" cstate="print">
            <a:lum bright="85000"/>
          </a:blip>
          <a:srcRect/>
          <a:stretch>
            <a:fillRect/>
          </a:stretch>
        </p:blipFill>
        <p:spPr bwMode="auto">
          <a:xfrm>
            <a:off x="3491880" y="908720"/>
            <a:ext cx="4968552" cy="530863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76E0AF-140D-4C5A-84ED-850B8A3805A8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49E4F2-C130-4408-A30A-EFA0EA127F0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uk.wikipedia.org/wiki" TargetMode="External"/><Relationship Id="rId2" Type="http://schemas.openxmlformats.org/officeDocument/2006/relationships/hyperlink" Target="http://teachua/com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school.xvatit.com/" TargetMode="External"/><Relationship Id="rId4" Type="http://schemas.openxmlformats.org/officeDocument/2006/relationships/hyperlink" Target="http://www.google.com.ua/search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gif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сердц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685800" y="928670"/>
            <a:ext cx="7772400" cy="1928826"/>
          </a:xfrm>
        </p:spPr>
        <p:txBody>
          <a:bodyPr>
            <a:normAutofit fontScale="90000"/>
          </a:bodyPr>
          <a:lstStyle/>
          <a:p>
            <a:r>
              <a:rPr lang="ru-RU" sz="53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Тема. Опора та </a:t>
            </a:r>
            <a:r>
              <a:rPr lang="ru-RU" sz="5300" b="1" i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рух</a:t>
            </a:r>
            <a:r>
              <a:rPr lang="ru-RU" sz="36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Тема уроку: </a:t>
            </a:r>
            <a:r>
              <a:rPr lang="ru-RU" sz="4000" b="1" i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Огляд</a:t>
            </a:r>
            <a:r>
              <a:rPr lang="ru-RU" sz="40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будови</a:t>
            </a:r>
            <a:r>
              <a:rPr lang="ru-RU" sz="40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скелета.</a:t>
            </a:r>
            <a:br>
              <a:rPr lang="ru-RU" sz="40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                     З</a:t>
            </a:r>
            <a:r>
              <a:rPr lang="en-US" sz="40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sz="4000" b="1" i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єднання</a:t>
            </a:r>
            <a:r>
              <a:rPr lang="ru-RU" sz="40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кісток</a:t>
            </a:r>
            <a:r>
              <a:rPr lang="ru-RU" sz="4000" b="1" i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                               </a:t>
            </a:r>
            <a:endParaRPr lang="ru-RU" sz="4000" b="1" i="1" dirty="0">
              <a:solidFill>
                <a:srgbClr val="99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3786182" y="4214818"/>
            <a:ext cx="4714908" cy="1857388"/>
          </a:xfrm>
        </p:spPr>
        <p:txBody>
          <a:bodyPr>
            <a:normAutofit fontScale="40000" lnSpcReduction="20000"/>
          </a:bodyPr>
          <a:lstStyle/>
          <a:p>
            <a:r>
              <a:rPr lang="ru-RU" sz="5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Шутко</a:t>
            </a:r>
            <a:r>
              <a:rPr lang="ru-RU" sz="5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Наталія</a:t>
            </a:r>
            <a:r>
              <a:rPr lang="ru-RU" sz="5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Вікторівна</a:t>
            </a:r>
            <a:endParaRPr lang="ru-RU" sz="5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5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вчитель</a:t>
            </a:r>
            <a:r>
              <a:rPr lang="ru-RU" sz="5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біології</a:t>
            </a:r>
            <a:r>
              <a:rPr lang="uk-UA" sz="5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ru-RU" sz="5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5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Монастирищенська</a:t>
            </a:r>
            <a:r>
              <a:rPr lang="ru-RU" sz="5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спеціалізована</a:t>
            </a:r>
            <a:endParaRPr lang="ru-RU" sz="5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5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школа-інтернат</a:t>
            </a:r>
            <a:r>
              <a:rPr lang="ru-RU" sz="5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І-ІІІ </a:t>
            </a:r>
            <a:r>
              <a:rPr lang="ru-RU" sz="5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ступенів</a:t>
            </a:r>
            <a:r>
              <a:rPr lang="ru-RU" sz="5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ru-RU" sz="5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Обдарованість</a:t>
            </a:r>
            <a:r>
              <a:rPr lang="ru-RU" sz="5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”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571480"/>
            <a:ext cx="7572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Огляд будови скелета. З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єднання кісток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8" descr="Z15_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4143380"/>
            <a:ext cx="2714644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http://www.studfiles.ru/html/2706/312/html_dHfoGAUPi5.bn0A/htmlconvd-jAt_LO_html_2760d53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071678"/>
            <a:ext cx="4000528" cy="407196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286248" y="1643050"/>
            <a:ext cx="400052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     Хребці між собою з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єднані</a:t>
            </a:r>
            <a:endParaRPr lang="uk-UA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хрящами – 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міжхребцевими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дисками.</a:t>
            </a:r>
          </a:p>
          <a:p>
            <a:pPr>
              <a:lnSpc>
                <a:spcPct val="150000"/>
              </a:lnSpc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Це забезпечує  гнучкість хребта.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571480"/>
            <a:ext cx="7572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Огляд будови скелета. З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єднання кісток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2000240"/>
            <a:ext cx="4143404" cy="440629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Складається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12 пар ребер,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грудної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кістки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груднини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та 12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грудних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хребців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1- 6 пари ребер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прикріплюються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груднини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7-10 пари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з’єднані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разом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утворюють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реберну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дугу, а 11 та 12 пари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недорозвинені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закінчуються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вільно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Донизу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грудна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клітка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розширена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://meditek.in.ua/img/latyn/Thora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1500174"/>
            <a:ext cx="3119442" cy="3409956"/>
          </a:xfrm>
          <a:prstGeom prst="rect">
            <a:avLst/>
          </a:prstGeom>
          <a:noFill/>
        </p:spPr>
      </p:pic>
      <p:sp>
        <p:nvSpPr>
          <p:cNvPr id="5" name="Line 17"/>
          <p:cNvSpPr>
            <a:spLocks noChangeShapeType="1"/>
          </p:cNvSpPr>
          <p:nvPr/>
        </p:nvSpPr>
        <p:spPr bwMode="auto">
          <a:xfrm flipV="1">
            <a:off x="6572264" y="1714488"/>
            <a:ext cx="1285884" cy="78581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9pPr>
          </a:lstStyle>
          <a:p>
            <a:endParaRPr lang="ru-RU"/>
          </a:p>
        </p:txBody>
      </p:sp>
      <p:sp>
        <p:nvSpPr>
          <p:cNvPr id="6" name="Line 17"/>
          <p:cNvSpPr>
            <a:spLocks noChangeShapeType="1"/>
          </p:cNvSpPr>
          <p:nvPr/>
        </p:nvSpPr>
        <p:spPr bwMode="auto">
          <a:xfrm flipV="1">
            <a:off x="7072330" y="3214686"/>
            <a:ext cx="1214446" cy="35719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9pPr>
          </a:lstStyle>
          <a:p>
            <a:endParaRPr lang="ru-RU"/>
          </a:p>
        </p:txBody>
      </p:sp>
      <p:sp>
        <p:nvSpPr>
          <p:cNvPr id="7" name="Line 17"/>
          <p:cNvSpPr>
            <a:spLocks noChangeShapeType="1"/>
          </p:cNvSpPr>
          <p:nvPr/>
        </p:nvSpPr>
        <p:spPr bwMode="auto">
          <a:xfrm flipV="1">
            <a:off x="7500958" y="2285992"/>
            <a:ext cx="1000132" cy="57150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9pPr>
          </a:lstStyle>
          <a:p>
            <a:endParaRPr lang="ru-RU"/>
          </a:p>
        </p:txBody>
      </p:sp>
      <p:sp>
        <p:nvSpPr>
          <p:cNvPr id="8" name="Line 17"/>
          <p:cNvSpPr>
            <a:spLocks noChangeShapeType="1"/>
          </p:cNvSpPr>
          <p:nvPr/>
        </p:nvSpPr>
        <p:spPr bwMode="auto">
          <a:xfrm flipV="1">
            <a:off x="6715140" y="3857628"/>
            <a:ext cx="1714512" cy="35719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9pPr>
          </a:lstStyle>
          <a:p>
            <a:endParaRPr lang="ru-RU"/>
          </a:p>
        </p:txBody>
      </p:sp>
      <p:sp>
        <p:nvSpPr>
          <p:cNvPr id="9" name="Line 17"/>
          <p:cNvSpPr>
            <a:spLocks noChangeShapeType="1"/>
          </p:cNvSpPr>
          <p:nvPr/>
        </p:nvSpPr>
        <p:spPr bwMode="auto">
          <a:xfrm>
            <a:off x="6143636" y="4000504"/>
            <a:ext cx="428628" cy="85725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9pPr>
          </a:lstStyle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500034" y="1500174"/>
            <a:ext cx="2975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u="sng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Грудна клітка</a:t>
            </a:r>
            <a:endParaRPr lang="ru-RU" sz="2800" b="1" i="1" u="sng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786710" y="1500174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501090" y="2000240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286776" y="3000372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429652" y="3571876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500826" y="4786322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43438" y="5143512"/>
            <a:ext cx="3876574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i="1" u="sng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Будова грудної клітки: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1 – грудина;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2 – ребра; 3 – хрящові частини ребер;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4 – хребці; 5 – реберна дуга.</a:t>
            </a:r>
          </a:p>
          <a:p>
            <a:endParaRPr lang="ru-RU" sz="2000" i="1" u="sng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571480"/>
            <a:ext cx="7572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Огляд будови скелета. З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єднання кісток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28794" y="1500174"/>
            <a:ext cx="4572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u="sng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Скелет  верхньої кінцівки</a:t>
            </a:r>
            <a:endParaRPr lang="ru-RU" sz="2800" b="1" i="1" u="sng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3" descr="C:\Users\Павленко\Біологія людини\Оп-рух\Скелет\Верхня кінц\s24.jpg"/>
          <p:cNvSpPr>
            <a:spLocks noChangeArrowheads="1"/>
          </p:cNvSpPr>
          <p:nvPr/>
        </p:nvSpPr>
        <p:spPr bwMode="auto">
          <a:xfrm>
            <a:off x="214282" y="2071678"/>
            <a:ext cx="3200400" cy="4229120"/>
          </a:xfrm>
          <a:prstGeom prst="rect">
            <a:avLst/>
          </a:prstGeom>
          <a:blipFill dpi="0" rotWithShape="0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9pPr>
          </a:lstStyle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857620" y="2500306"/>
            <a:ext cx="35972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Плечовий пояс: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1 – ключиця;</a:t>
            </a:r>
          </a:p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                             2 – лопатка.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57620" y="3643314"/>
            <a:ext cx="464347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Скелет вільної верхньої кінцівки:</a:t>
            </a:r>
          </a:p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3 – плечова кістка;</a:t>
            </a:r>
          </a:p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4 – променева;                    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кістки </a:t>
            </a:r>
            <a:endParaRPr lang="uk-UA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5 – ліктьова;                       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передпліччя</a:t>
            </a:r>
          </a:p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6 – зап’ясток;</a:t>
            </a:r>
          </a:p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7 – п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ясток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;                                 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кисть </a:t>
            </a:r>
            <a:endParaRPr lang="uk-UA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8 – фаланги пальців.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Line 17"/>
          <p:cNvSpPr>
            <a:spLocks noChangeShapeType="1"/>
          </p:cNvSpPr>
          <p:nvPr/>
        </p:nvSpPr>
        <p:spPr bwMode="auto">
          <a:xfrm>
            <a:off x="5500694" y="4500570"/>
            <a:ext cx="1285884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9pPr>
          </a:lstStyle>
          <a:p>
            <a:endParaRPr lang="ru-RU"/>
          </a:p>
        </p:txBody>
      </p:sp>
      <p:sp>
        <p:nvSpPr>
          <p:cNvPr id="9" name="Line 17"/>
          <p:cNvSpPr>
            <a:spLocks noChangeShapeType="1"/>
          </p:cNvSpPr>
          <p:nvPr/>
        </p:nvSpPr>
        <p:spPr bwMode="auto">
          <a:xfrm flipV="1">
            <a:off x="5500694" y="4572008"/>
            <a:ext cx="1285884" cy="21431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9pPr>
          </a:lstStyle>
          <a:p>
            <a:endParaRPr lang="ru-RU"/>
          </a:p>
        </p:txBody>
      </p:sp>
      <p:sp>
        <p:nvSpPr>
          <p:cNvPr id="10" name="Line 17"/>
          <p:cNvSpPr>
            <a:spLocks noChangeShapeType="1"/>
          </p:cNvSpPr>
          <p:nvPr/>
        </p:nvSpPr>
        <p:spPr bwMode="auto">
          <a:xfrm>
            <a:off x="5429256" y="5143512"/>
            <a:ext cx="1857388" cy="28575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9pPr>
          </a:lstStyle>
          <a:p>
            <a:endParaRPr lang="ru-RU"/>
          </a:p>
        </p:txBody>
      </p:sp>
      <p:sp>
        <p:nvSpPr>
          <p:cNvPr id="11" name="Line 17"/>
          <p:cNvSpPr>
            <a:spLocks noChangeShapeType="1"/>
          </p:cNvSpPr>
          <p:nvPr/>
        </p:nvSpPr>
        <p:spPr bwMode="auto">
          <a:xfrm>
            <a:off x="5572132" y="5429264"/>
            <a:ext cx="17145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9pPr>
          </a:lstStyle>
          <a:p>
            <a:endParaRPr lang="ru-RU"/>
          </a:p>
        </p:txBody>
      </p:sp>
      <p:sp>
        <p:nvSpPr>
          <p:cNvPr id="12" name="Line 17"/>
          <p:cNvSpPr>
            <a:spLocks noChangeShapeType="1"/>
          </p:cNvSpPr>
          <p:nvPr/>
        </p:nvSpPr>
        <p:spPr bwMode="auto">
          <a:xfrm flipV="1">
            <a:off x="6357950" y="5429264"/>
            <a:ext cx="928694" cy="28575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9pPr>
          </a:lstStyle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571480"/>
            <a:ext cx="7572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Огляд будови скелета. З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єднання кісток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28860" y="1357298"/>
            <a:ext cx="46434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i="1" u="sng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Скелет нижньої кінцівки</a:t>
            </a:r>
            <a:endParaRPr lang="ru-RU" sz="2800" b="1" i="1" u="sng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3" descr="C:\Users\Павленко\Біологія людини\Оп-рух\Скелет\Нижня кінц\829452109.gif"/>
          <p:cNvSpPr>
            <a:spLocks noChangeArrowheads="1"/>
          </p:cNvSpPr>
          <p:nvPr/>
        </p:nvSpPr>
        <p:spPr bwMode="auto">
          <a:xfrm>
            <a:off x="214282" y="1928802"/>
            <a:ext cx="2714644" cy="4405326"/>
          </a:xfrm>
          <a:prstGeom prst="rect">
            <a:avLst/>
          </a:prstGeom>
          <a:blipFill dpi="0" rotWithShape="0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9pPr>
          </a:lstStyle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4000496" y="2428868"/>
            <a:ext cx="4286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Тазовий пояс: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1 – кряж;</a:t>
            </a:r>
          </a:p>
          <a:p>
            <a:r>
              <a:rPr lang="uk-UA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2 – тазові кістки.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00496" y="3714752"/>
            <a:ext cx="438815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Скелет вільної нижньої кінцівки:</a:t>
            </a:r>
          </a:p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3 – стегнова кістка;</a:t>
            </a:r>
          </a:p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4 – колінний суглоб;</a:t>
            </a:r>
          </a:p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5 – мала гомілкова кістка;</a:t>
            </a:r>
          </a:p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6 – велика гомілкова кістка;</a:t>
            </a:r>
          </a:p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7 – стопа.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571480"/>
            <a:ext cx="7572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Огляд будови скелета. З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єднання кісток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72132" y="1571612"/>
            <a:ext cx="335758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Серед ссавців найбільш подібний до скелета людини скелет людиноподібних мавп. Порівняйте скелети людини та людиноподібної мавпи. Знайдіть відмінності в їх будові та поясніть чим вони зумовлені.</a:t>
            </a:r>
            <a:endParaRPr lang="ru-RU" sz="20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86116" y="1357298"/>
            <a:ext cx="2000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u="sng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Завдання.</a:t>
            </a:r>
            <a:endParaRPr lang="ru-RU" sz="2400" b="1" u="sng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http://obukhivsch1.ucoz.ua/_nw/2/13264979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3116"/>
            <a:ext cx="5357850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0f1fc646646ddede72d60099df610f8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4286256"/>
            <a:ext cx="1857388" cy="1857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142976" y="571480"/>
            <a:ext cx="7572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Огляд будови скелета. З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єднання кісток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86116" y="1214422"/>
            <a:ext cx="1515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u="sng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Відповіді:</a:t>
            </a:r>
            <a:endParaRPr lang="ru-RU" sz="2400" b="1" i="1" u="sng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00232" y="1714488"/>
            <a:ext cx="6643734" cy="4653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а)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Череп людини має більший мозковий відділ, лицьова частина не виступає вперед так, як у людиноподібних мавп.</a:t>
            </a:r>
          </a:p>
          <a:p>
            <a:pPr algn="just">
              <a:lnSpc>
                <a:spcPct val="150000"/>
              </a:lnSpc>
            </a:pPr>
            <a:r>
              <a:rPr lang="uk-UA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б)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Згладжена лицьова частина черепа людини зумовлена менш розвиненими порівняно з людиноподібними мавпами щелепами.</a:t>
            </a:r>
          </a:p>
          <a:p>
            <a:pPr algn="just">
              <a:lnSpc>
                <a:spcPct val="150000"/>
              </a:lnSpc>
            </a:pPr>
            <a:r>
              <a:rPr lang="uk-UA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в)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Верхні кінцівки людини дещо вкорочені порівняно з мавпами. Всі кістки руки людини та їх з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єднання із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зап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ястком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дуже рухливі, а великий палець протистоїть усім іншим пальцям кисті.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0f1fc646646ddede72d60099df610f8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4286256"/>
            <a:ext cx="1857388" cy="1857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142976" y="571480"/>
            <a:ext cx="7572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Огляд будови скелета. З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єднання кісток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86116" y="1214422"/>
            <a:ext cx="1515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u="sng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Відповіді:</a:t>
            </a:r>
            <a:endParaRPr lang="ru-RU" sz="2400" b="1" i="1" u="sng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00232" y="1714488"/>
            <a:ext cx="6643734" cy="4653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г)</a:t>
            </a:r>
            <a:r>
              <a:rPr lang="uk-UA" sz="20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Хребет людини не прямий, як у мавп, а має чотири плавні вигини.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У людини грудна клітка розширена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вбоки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, а у мавп вона видовжена в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спинночеревному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напрямку.</a:t>
            </a:r>
          </a:p>
          <a:p>
            <a:pPr algn="just">
              <a:lnSpc>
                <a:spcPct val="150000"/>
              </a:lnSpc>
            </a:pPr>
            <a:r>
              <a:rPr lang="uk-UA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д)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Таз людини ширший і є опорою для внутрішніх органів.</a:t>
            </a:r>
          </a:p>
          <a:p>
            <a:pPr algn="just">
              <a:lnSpc>
                <a:spcPct val="150000"/>
              </a:lnSpc>
            </a:pPr>
            <a:r>
              <a:rPr lang="uk-UA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е) 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У людини досить масивні кістки нижніх кінцівок.</a:t>
            </a:r>
          </a:p>
          <a:p>
            <a:pPr algn="just">
              <a:lnSpc>
                <a:spcPct val="150000"/>
              </a:lnSpc>
            </a:pPr>
            <a:r>
              <a:rPr lang="uk-UA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ж)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Потовщений перший палець ноги людини не протиставлений іншим, як у мавп. Склепінчаста форма стопи людини пом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якшує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поштовхи під час бігу та стрибків.</a:t>
            </a:r>
          </a:p>
          <a:p>
            <a:pPr algn="just">
              <a:lnSpc>
                <a:spcPct val="150000"/>
              </a:lnSpc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571480"/>
            <a:ext cx="7572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Огляд будови скелета. З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єднання кісток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571612"/>
            <a:ext cx="2147918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4786314" y="1643050"/>
            <a:ext cx="30112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Зробіть позначення:</a:t>
            </a:r>
            <a:endParaRPr lang="ru-RU" sz="24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4357694"/>
            <a:ext cx="12858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357694"/>
            <a:ext cx="135729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14282" y="4286256"/>
            <a:ext cx="1143008" cy="203132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286116" y="1714488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86116" y="2786058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57554" y="4214818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86116" y="521495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86116" y="5715016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57818" y="2428868"/>
            <a:ext cx="723275" cy="3892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1 – 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2 – 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3 – 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4 – 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5 – </a:t>
            </a:r>
          </a:p>
          <a:p>
            <a:pPr>
              <a:lnSpc>
                <a:spcPct val="150000"/>
              </a:lnSpc>
            </a:pPr>
            <a:endParaRPr lang="ru-RU" sz="28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0232" y="571480"/>
            <a:ext cx="52498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Список </a:t>
            </a:r>
            <a:r>
              <a:rPr lang="en-US" sz="28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використаних джерел:</a:t>
            </a:r>
            <a:endParaRPr lang="ru-RU" sz="2800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86116" y="1357298"/>
            <a:ext cx="20107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Література</a:t>
            </a:r>
            <a:r>
              <a:rPr lang="ru-RU" sz="24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ru-RU" sz="2400" b="1" i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57554" y="4143380"/>
            <a:ext cx="30453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Інтернет – ресурси:</a:t>
            </a:r>
            <a:r>
              <a:rPr lang="ru-RU" sz="24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i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1857364"/>
            <a:ext cx="821537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Біологія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підруч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Для 8-го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загальноосвіт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навч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закл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./ Н.Ю.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Матяш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[та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.]. 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Київ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Генеза, 2016. – 288 с. 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Навчальні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програми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загальноосвітніх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навчальних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закладів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Біологія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6 – 9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класи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– К.: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Видавничий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дім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Освіта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”, 2013. – 64 с.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Неттер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Ф. Атлас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анатомії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/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ред. Проф. Ю.Б.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Чайковського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/ Наук. пер.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англ. к.м.н.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Цегельського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А.А. 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Львів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Наутілус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2004. – 592 с.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Сорочинська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І. В. Будова скелета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//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Біологія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– 2007. - № 30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86050" y="4714884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http://teachua/com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http://uk.wikipedia.org/wiki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4"/>
              </a:rPr>
              <a:t>http</a:t>
            </a:r>
            <a:r>
              <a:rPr lang="en-US" smtClean="0">
                <a:latin typeface="Times New Roman" pitchFamily="18" charset="0"/>
                <a:cs typeface="Times New Roman" pitchFamily="18" charset="0"/>
                <a:hlinkClick r:id="rId4"/>
              </a:rPr>
              <a:t>://www.google.com.ua/search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http://school.xvatit.com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571480"/>
            <a:ext cx="7572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Огляд будови скелета. З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єднання кісток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142976" y="1500174"/>
            <a:ext cx="6500858" cy="117872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Скелет людини складається більш як із 200 різних кісток. Вони відрізняються за формою, розміром та функціями.   </a:t>
            </a:r>
            <a:endParaRPr lang="uk-UA" sz="20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http://narodna-osvita.com.ua/uploads/mtsh-bio-8/mtsh-bio-8-1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571744"/>
            <a:ext cx="8501122" cy="385765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14282" y="5786454"/>
            <a:ext cx="8715436" cy="67710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20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Види кісток:</a:t>
            </a:r>
            <a:r>
              <a:rPr lang="uk-UA" sz="20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1 – довга трубчаста ;  2 – короткі трубчасті (а – фаланга пальців);  3 – плоска губчаста; 4 – змішані, або неправильні кістки хребців.</a:t>
            </a:r>
            <a:r>
              <a:rPr lang="uk-UA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571480"/>
            <a:ext cx="7572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Огляд будови скелета. З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єднання кісток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43042" y="1571612"/>
            <a:ext cx="61154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Анатомічна будова трубчастої кістки </a:t>
            </a:r>
            <a:endParaRPr lang="ru-RU" sz="24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http://narodna-osvita.com.ua/uploads/matiash8bioru/matiash8bioru-1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1928802"/>
            <a:ext cx="3814776" cy="417196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571736" y="5143512"/>
            <a:ext cx="4751237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20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1 – головка; 2 – тіло; </a:t>
            </a:r>
          </a:p>
          <a:p>
            <a:r>
              <a:rPr lang="uk-UA" sz="20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3 – окістя; 4 – червоний кістковий мозок; </a:t>
            </a:r>
          </a:p>
          <a:p>
            <a:r>
              <a:rPr lang="uk-UA" sz="20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5 – жовтий кістковий мозок.</a:t>
            </a:r>
          </a:p>
          <a:p>
            <a:endParaRPr lang="ru-RU" sz="2000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medserver.com.ua/uploaded/med/anatomy/oporno/images/49_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214686"/>
            <a:ext cx="2000264" cy="175736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142976" y="571480"/>
            <a:ext cx="7572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Огляд будови скелета. З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єднання кісток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" name="Прямая со стрелкой 12"/>
          <p:cNvCxnSpPr>
            <a:endCxn id="12" idx="0"/>
          </p:cNvCxnSpPr>
          <p:nvPr/>
        </p:nvCxnSpPr>
        <p:spPr>
          <a:xfrm rot="5400000">
            <a:off x="3717664" y="2503220"/>
            <a:ext cx="1071570" cy="65611"/>
          </a:xfrm>
          <a:prstGeom prst="straightConnector1">
            <a:avLst/>
          </a:prstGeom>
          <a:ln w="28575">
            <a:solidFill>
              <a:srgbClr val="00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4286248" y="2000240"/>
            <a:ext cx="1500198" cy="571504"/>
          </a:xfrm>
          <a:prstGeom prst="straightConnector1">
            <a:avLst/>
          </a:prstGeom>
          <a:ln w="28575">
            <a:solidFill>
              <a:srgbClr val="00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10800000" flipV="1">
            <a:off x="2714612" y="2000240"/>
            <a:ext cx="1571636" cy="571504"/>
          </a:xfrm>
          <a:prstGeom prst="straightConnector1">
            <a:avLst/>
          </a:prstGeom>
          <a:ln w="28575">
            <a:solidFill>
              <a:srgbClr val="00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357422" y="1571612"/>
            <a:ext cx="39220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Типи з</a:t>
            </a:r>
            <a:r>
              <a:rPr lang="en-US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єднання кісток </a:t>
            </a:r>
            <a:endParaRPr lang="ru-RU" sz="28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28728" y="2571744"/>
            <a:ext cx="2000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Нерухоме 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57554" y="5857892"/>
            <a:ext cx="17443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Хребці хребта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500694" y="2571744"/>
            <a:ext cx="2428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Рухоме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( суглоби )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57554" y="3071810"/>
            <a:ext cx="17261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Напіврухоме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Rectangle 1029" descr="C:\Users\Павленко\Біологія людини\Оп-рух\Скелет\Osteohondroz.jpg"/>
          <p:cNvSpPr>
            <a:spLocks noChangeArrowheads="1"/>
          </p:cNvSpPr>
          <p:nvPr/>
        </p:nvSpPr>
        <p:spPr bwMode="auto">
          <a:xfrm>
            <a:off x="3286116" y="3643314"/>
            <a:ext cx="1752600" cy="2057400"/>
          </a:xfrm>
          <a:prstGeom prst="rect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9pPr>
          </a:lstStyle>
          <a:p>
            <a:endParaRPr lang="ru-RU"/>
          </a:p>
        </p:txBody>
      </p:sp>
      <p:pic>
        <p:nvPicPr>
          <p:cNvPr id="2" name="Picture 2" descr="http://www.velikol.ru/dosta/%D0%9C%D0%B0%D1%82%D0%B5%D1%80%D0%B8%D0%B0%D0%BB%D1%8Ba/874_html_m3ba453c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4929198"/>
            <a:ext cx="2286016" cy="1571636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1643042" y="4714884"/>
            <a:ext cx="142876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Шви черепа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072198" y="5929330"/>
            <a:ext cx="18879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Будова суглоба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://i.infopls.com/images/ESCI341JOINTS003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29256" y="3000372"/>
            <a:ext cx="3000396" cy="3000396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7215206" y="3429000"/>
            <a:ext cx="1592039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Головка суглоба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286644" y="3857628"/>
            <a:ext cx="1647118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Суглобова сумка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286645" y="4214818"/>
            <a:ext cx="1571636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Суглобова порожнина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286644" y="4786322"/>
            <a:ext cx="739305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Хрящ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Line 17"/>
          <p:cNvSpPr>
            <a:spLocks noChangeShapeType="1"/>
          </p:cNvSpPr>
          <p:nvPr/>
        </p:nvSpPr>
        <p:spPr bwMode="auto">
          <a:xfrm>
            <a:off x="6429388" y="4786322"/>
            <a:ext cx="714380" cy="50006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9pPr>
          </a:lstStyle>
          <a:p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7215206" y="5072074"/>
            <a:ext cx="157305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Суглобова западина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571480"/>
            <a:ext cx="7572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Огляд будови скелета. З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єднання кісток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2571736" y="1643050"/>
            <a:ext cx="3214710" cy="1214446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rgbClr val="0033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СКЕЛЕТ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72066" y="3500438"/>
            <a:ext cx="2071697" cy="75009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Осьовий </a:t>
            </a:r>
            <a:endParaRPr lang="uk-UA" sz="20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57224" y="3429000"/>
            <a:ext cx="2071697" cy="75009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Скелет кінцівок</a:t>
            </a:r>
            <a:endParaRPr lang="uk-UA" sz="20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Волна 7"/>
          <p:cNvSpPr/>
          <p:nvPr/>
        </p:nvSpPr>
        <p:spPr>
          <a:xfrm>
            <a:off x="3071802" y="4786322"/>
            <a:ext cx="1750228" cy="1000131"/>
          </a:xfrm>
          <a:prstGeom prst="wave">
            <a:avLst>
              <a:gd name="adj1" fmla="val 12500"/>
              <a:gd name="adj2" fmla="val 0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Скелет голови 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( череп) 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Волна 8"/>
          <p:cNvSpPr/>
          <p:nvPr/>
        </p:nvSpPr>
        <p:spPr>
          <a:xfrm>
            <a:off x="5072066" y="4857760"/>
            <a:ext cx="1785950" cy="928693"/>
          </a:xfrm>
          <a:prstGeom prst="wav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ребет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Волна 9"/>
          <p:cNvSpPr/>
          <p:nvPr/>
        </p:nvSpPr>
        <p:spPr>
          <a:xfrm>
            <a:off x="7143768" y="4857760"/>
            <a:ext cx="1643074" cy="928693"/>
          </a:xfrm>
          <a:prstGeom prst="wav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Грудна клітка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rot="10800000" flipV="1">
            <a:off x="2071672" y="2714620"/>
            <a:ext cx="1143007" cy="714376"/>
          </a:xfrm>
          <a:prstGeom prst="straightConnector1">
            <a:avLst/>
          </a:prstGeom>
          <a:ln w="38100">
            <a:solidFill>
              <a:srgbClr val="00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endCxn id="5" idx="0"/>
          </p:cNvCxnSpPr>
          <p:nvPr/>
        </p:nvCxnSpPr>
        <p:spPr>
          <a:xfrm>
            <a:off x="5143504" y="2714620"/>
            <a:ext cx="964411" cy="785818"/>
          </a:xfrm>
          <a:prstGeom prst="straightConnector1">
            <a:avLst/>
          </a:prstGeom>
          <a:ln w="38100">
            <a:solidFill>
              <a:srgbClr val="00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6200000" flipH="1">
            <a:off x="5715009" y="4643446"/>
            <a:ext cx="714381" cy="2"/>
          </a:xfrm>
          <a:prstGeom prst="straightConnector1">
            <a:avLst/>
          </a:prstGeom>
          <a:ln w="28575">
            <a:solidFill>
              <a:srgbClr val="00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16200000" flipH="1">
            <a:off x="6429388" y="3929066"/>
            <a:ext cx="607225" cy="1321605"/>
          </a:xfrm>
          <a:prstGeom prst="straightConnector1">
            <a:avLst/>
          </a:prstGeom>
          <a:ln w="28575">
            <a:solidFill>
              <a:srgbClr val="00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10800000" flipV="1">
            <a:off x="4643438" y="4286256"/>
            <a:ext cx="1428760" cy="642942"/>
          </a:xfrm>
          <a:prstGeom prst="straightConnector1">
            <a:avLst/>
          </a:prstGeom>
          <a:ln w="28575">
            <a:solidFill>
              <a:srgbClr val="00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2" cstate="print"/>
          <a:srcRect b="2499"/>
          <a:stretch>
            <a:fillRect/>
          </a:stretch>
        </p:blipFill>
        <p:spPr bwMode="auto">
          <a:xfrm>
            <a:off x="6786578" y="1357298"/>
            <a:ext cx="1928826" cy="20002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571480"/>
            <a:ext cx="7572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Огляд будови скелета. З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єднання кісток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U10_02_0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43372" y="1285860"/>
            <a:ext cx="2857520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57158" y="1643050"/>
            <a:ext cx="300039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u="sng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Відділи скелета</a:t>
            </a:r>
            <a:r>
              <a:rPr lang="uk-UA" sz="28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1 – череп;</a:t>
            </a:r>
          </a:p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2 – грудна клітка;</a:t>
            </a:r>
          </a:p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3 – хребет;</a:t>
            </a:r>
          </a:p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4 – верхня кінцівка;</a:t>
            </a:r>
          </a:p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5 – нижня кінцівка.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rot="10800000" flipV="1">
            <a:off x="3500430" y="3071810"/>
            <a:ext cx="1071566" cy="285752"/>
          </a:xfrm>
          <a:prstGeom prst="straightConnector1">
            <a:avLst/>
          </a:prstGeom>
          <a:ln w="28575">
            <a:solidFill>
              <a:srgbClr val="00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500694" y="3214686"/>
            <a:ext cx="1714512" cy="428628"/>
          </a:xfrm>
          <a:prstGeom prst="straightConnector1">
            <a:avLst/>
          </a:prstGeom>
          <a:ln w="28575">
            <a:solidFill>
              <a:srgbClr val="00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5786446" y="2571744"/>
            <a:ext cx="1500198" cy="142876"/>
          </a:xfrm>
          <a:prstGeom prst="straightConnector1">
            <a:avLst/>
          </a:prstGeom>
          <a:ln w="28575">
            <a:solidFill>
              <a:srgbClr val="00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5643570" y="1571612"/>
            <a:ext cx="1500198" cy="142876"/>
          </a:xfrm>
          <a:prstGeom prst="straightConnector1">
            <a:avLst/>
          </a:prstGeom>
          <a:ln w="28575">
            <a:solidFill>
              <a:srgbClr val="00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10800000" flipV="1">
            <a:off x="3571868" y="4714884"/>
            <a:ext cx="1357318" cy="357190"/>
          </a:xfrm>
          <a:prstGeom prst="straightConnector1">
            <a:avLst/>
          </a:prstGeom>
          <a:ln w="28575">
            <a:solidFill>
              <a:srgbClr val="00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Блок-схема: узел 9"/>
          <p:cNvSpPr/>
          <p:nvPr/>
        </p:nvSpPr>
        <p:spPr>
          <a:xfrm rot="10800000" flipV="1">
            <a:off x="3214678" y="3357562"/>
            <a:ext cx="357190" cy="285752"/>
          </a:xfrm>
          <a:prstGeom prst="flowChartConnector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solidFill>
                  <a:schemeClr val="accent2">
                    <a:lumMod val="50000"/>
                  </a:schemeClr>
                </a:solidFill>
              </a:rPr>
              <a:t>4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3" name="Блок-схема: узел 12"/>
          <p:cNvSpPr/>
          <p:nvPr/>
        </p:nvSpPr>
        <p:spPr>
          <a:xfrm rot="10800000" flipV="1">
            <a:off x="3214678" y="5000636"/>
            <a:ext cx="357190" cy="285752"/>
          </a:xfrm>
          <a:prstGeom prst="flowChartConnector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</a:rPr>
              <a:t>5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5" name="Блок-схема: узел 14"/>
          <p:cNvSpPr/>
          <p:nvPr/>
        </p:nvSpPr>
        <p:spPr>
          <a:xfrm rot="10800000" flipV="1">
            <a:off x="7215206" y="3571876"/>
            <a:ext cx="357190" cy="285752"/>
          </a:xfrm>
          <a:prstGeom prst="flowChartConnector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</a:rPr>
              <a:t>3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6" name="Блок-схема: узел 15"/>
          <p:cNvSpPr/>
          <p:nvPr/>
        </p:nvSpPr>
        <p:spPr>
          <a:xfrm rot="10800000" flipV="1">
            <a:off x="7286644" y="2571744"/>
            <a:ext cx="357190" cy="285752"/>
          </a:xfrm>
          <a:prstGeom prst="flowChartConnector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</a:rPr>
              <a:t>2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7" name="Блок-схема: узел 16"/>
          <p:cNvSpPr/>
          <p:nvPr/>
        </p:nvSpPr>
        <p:spPr>
          <a:xfrm rot="10800000" flipV="1">
            <a:off x="7143768" y="1571612"/>
            <a:ext cx="357190" cy="285752"/>
          </a:xfrm>
          <a:prstGeom prst="flowChartConnector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</a:rPr>
              <a:t>1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571480"/>
            <a:ext cx="7572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Огляд будови скелета. З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єднання кісток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Z16_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2000240"/>
            <a:ext cx="4032250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85720" y="1500174"/>
            <a:ext cx="25717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i="1" u="sng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Кістки черепа</a:t>
            </a:r>
            <a:endParaRPr lang="ru-RU" sz="2800" b="1" i="1" u="sng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Line 17"/>
          <p:cNvSpPr>
            <a:spLocks noChangeShapeType="1"/>
          </p:cNvSpPr>
          <p:nvPr/>
        </p:nvSpPr>
        <p:spPr bwMode="auto">
          <a:xfrm flipV="1">
            <a:off x="6286512" y="2143116"/>
            <a:ext cx="1009648" cy="64294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9pPr>
          </a:lstStyle>
          <a:p>
            <a:endParaRPr lang="ru-RU"/>
          </a:p>
        </p:txBody>
      </p:sp>
      <p:sp>
        <p:nvSpPr>
          <p:cNvPr id="7" name="Line 17"/>
          <p:cNvSpPr>
            <a:spLocks noChangeShapeType="1"/>
          </p:cNvSpPr>
          <p:nvPr/>
        </p:nvSpPr>
        <p:spPr bwMode="auto">
          <a:xfrm flipV="1">
            <a:off x="5072066" y="1785926"/>
            <a:ext cx="857256" cy="71438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9pPr>
          </a:lstStyle>
          <a:p>
            <a:endParaRPr lang="ru-RU"/>
          </a:p>
        </p:txBody>
      </p:sp>
      <p:sp>
        <p:nvSpPr>
          <p:cNvPr id="8" name="Line 17"/>
          <p:cNvSpPr>
            <a:spLocks noChangeShapeType="1"/>
          </p:cNvSpPr>
          <p:nvPr/>
        </p:nvSpPr>
        <p:spPr bwMode="auto">
          <a:xfrm>
            <a:off x="4929190" y="4357694"/>
            <a:ext cx="1500198" cy="142876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9pPr>
          </a:lstStyle>
          <a:p>
            <a:endParaRPr lang="ru-RU"/>
          </a:p>
        </p:txBody>
      </p:sp>
      <p:sp>
        <p:nvSpPr>
          <p:cNvPr id="9" name="Line 17"/>
          <p:cNvSpPr>
            <a:spLocks noChangeShapeType="1"/>
          </p:cNvSpPr>
          <p:nvPr/>
        </p:nvSpPr>
        <p:spPr bwMode="auto">
          <a:xfrm>
            <a:off x="4143372" y="5500702"/>
            <a:ext cx="571504" cy="57150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9pPr>
          </a:lstStyle>
          <a:p>
            <a:endParaRPr lang="ru-RU"/>
          </a:p>
        </p:txBody>
      </p:sp>
      <p:sp>
        <p:nvSpPr>
          <p:cNvPr id="10" name="Line 17"/>
          <p:cNvSpPr>
            <a:spLocks noChangeShapeType="1"/>
          </p:cNvSpPr>
          <p:nvPr/>
        </p:nvSpPr>
        <p:spPr bwMode="auto">
          <a:xfrm flipH="1" flipV="1">
            <a:off x="3357554" y="2357430"/>
            <a:ext cx="357190" cy="128588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9pPr>
          </a:lstStyle>
          <a:p>
            <a:endParaRPr lang="ru-RU"/>
          </a:p>
        </p:txBody>
      </p:sp>
      <p:sp>
        <p:nvSpPr>
          <p:cNvPr id="11" name="Line 17"/>
          <p:cNvSpPr>
            <a:spLocks noChangeShapeType="1"/>
          </p:cNvSpPr>
          <p:nvPr/>
        </p:nvSpPr>
        <p:spPr bwMode="auto">
          <a:xfrm>
            <a:off x="6286512" y="4786322"/>
            <a:ext cx="1000132" cy="21431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9pPr>
          </a:lstStyle>
          <a:p>
            <a:endParaRPr lang="ru-RU"/>
          </a:p>
        </p:txBody>
      </p:sp>
      <p:sp>
        <p:nvSpPr>
          <p:cNvPr id="12" name="Line 17"/>
          <p:cNvSpPr>
            <a:spLocks noChangeShapeType="1"/>
          </p:cNvSpPr>
          <p:nvPr/>
        </p:nvSpPr>
        <p:spPr bwMode="auto">
          <a:xfrm flipH="1">
            <a:off x="2285984" y="4714884"/>
            <a:ext cx="1428760" cy="121444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9pPr>
          </a:lstStyle>
          <a:p>
            <a:endParaRPr lang="ru-RU"/>
          </a:p>
        </p:txBody>
      </p:sp>
      <p:sp>
        <p:nvSpPr>
          <p:cNvPr id="13" name="Line 17"/>
          <p:cNvSpPr>
            <a:spLocks noChangeShapeType="1"/>
          </p:cNvSpPr>
          <p:nvPr/>
        </p:nvSpPr>
        <p:spPr bwMode="auto">
          <a:xfrm flipV="1">
            <a:off x="5214942" y="3286124"/>
            <a:ext cx="2000264" cy="57150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9pPr>
          </a:lstStyle>
          <a:p>
            <a:endParaRPr lang="ru-RU"/>
          </a:p>
        </p:txBody>
      </p:sp>
      <p:sp>
        <p:nvSpPr>
          <p:cNvPr id="14" name="Line 17"/>
          <p:cNvSpPr>
            <a:spLocks noChangeShapeType="1"/>
          </p:cNvSpPr>
          <p:nvPr/>
        </p:nvSpPr>
        <p:spPr bwMode="auto">
          <a:xfrm flipV="1">
            <a:off x="6224598" y="4152904"/>
            <a:ext cx="1285884" cy="14287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9pPr>
          </a:lstStyle>
          <a:p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5572132" y="1428736"/>
            <a:ext cx="1285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Лобова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143768" y="1785926"/>
            <a:ext cx="15221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Тім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яна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286644" y="4857760"/>
            <a:ext cx="15716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Потилична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500958" y="3786190"/>
            <a:ext cx="14286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Скронева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429388" y="5715016"/>
            <a:ext cx="1428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Вилична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143768" y="3000372"/>
            <a:ext cx="2000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Клиноподібна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857488" y="2000240"/>
            <a:ext cx="1285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Носова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143372" y="6000768"/>
            <a:ext cx="2214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Нижньощелепна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643042" y="5857892"/>
            <a:ext cx="2143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Верхньощелепна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85720" y="2571744"/>
            <a:ext cx="242889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Скелет голови, </a:t>
            </a:r>
          </a:p>
          <a:p>
            <a:pPr algn="ctr"/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або череп, </a:t>
            </a:r>
          </a:p>
          <a:p>
            <a:pPr algn="ctr"/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має мозкову та лицеву частини.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571480"/>
            <a:ext cx="7572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Огляд будови скелета. З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єднання кісток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6" descr="C:\Users\Павленко\Біологія людини\Оп-рух\Скелет\Хребет\Sspine.jpg"/>
          <p:cNvSpPr>
            <a:spLocks noChangeArrowheads="1"/>
          </p:cNvSpPr>
          <p:nvPr/>
        </p:nvSpPr>
        <p:spPr bwMode="auto">
          <a:xfrm>
            <a:off x="5000628" y="1785926"/>
            <a:ext cx="1928826" cy="4048136"/>
          </a:xfrm>
          <a:prstGeom prst="rect">
            <a:avLst/>
          </a:prstGeom>
          <a:blipFill dpi="0" rotWithShape="0">
            <a:blip r:embed="rId2" cstate="print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9pPr>
          </a:lstStyle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85720" y="1785926"/>
            <a:ext cx="44291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4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Хребет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– це основа всього скелету. </a:t>
            </a:r>
          </a:p>
          <a:p>
            <a:pPr algn="ctr">
              <a:lnSpc>
                <a:spcPct val="150000"/>
              </a:lnSpc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Він об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єднує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в єдине ціле всі його складові частини.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3786190"/>
            <a:ext cx="4572032" cy="240065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Хребет має 4 вигини, тому вигляд збоку нагадує латинську літеру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>
              <a:lnSpc>
                <a:spcPct val="150000"/>
              </a:lnSpc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Вигини хребта сприяють збереженню рівноваги та пом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якшенню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поштовхів.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628" y="6000768"/>
            <a:ext cx="2428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Вигини  хребта </a:t>
            </a:r>
            <a:endParaRPr lang="ru-RU" sz="2400" b="1" i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Line 17"/>
          <p:cNvSpPr>
            <a:spLocks noChangeShapeType="1"/>
          </p:cNvSpPr>
          <p:nvPr/>
        </p:nvSpPr>
        <p:spPr bwMode="auto">
          <a:xfrm flipV="1">
            <a:off x="6429388" y="4214818"/>
            <a:ext cx="928694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9pPr>
          </a:lstStyle>
          <a:p>
            <a:endParaRPr lang="ru-RU"/>
          </a:p>
        </p:txBody>
      </p:sp>
      <p:sp>
        <p:nvSpPr>
          <p:cNvPr id="9" name="Line 17"/>
          <p:cNvSpPr>
            <a:spLocks noChangeShapeType="1"/>
          </p:cNvSpPr>
          <p:nvPr/>
        </p:nvSpPr>
        <p:spPr bwMode="auto">
          <a:xfrm flipV="1">
            <a:off x="6429388" y="3000372"/>
            <a:ext cx="1000132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9pPr>
          </a:lstStyle>
          <a:p>
            <a:endParaRPr lang="ru-RU"/>
          </a:p>
        </p:txBody>
      </p:sp>
      <p:sp>
        <p:nvSpPr>
          <p:cNvPr id="10" name="Line 17"/>
          <p:cNvSpPr>
            <a:spLocks noChangeShapeType="1"/>
          </p:cNvSpPr>
          <p:nvPr/>
        </p:nvSpPr>
        <p:spPr bwMode="auto">
          <a:xfrm>
            <a:off x="6572264" y="5072074"/>
            <a:ext cx="857256" cy="14287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9pPr>
          </a:lstStyle>
          <a:p>
            <a:endParaRPr lang="ru-RU"/>
          </a:p>
        </p:txBody>
      </p:sp>
      <p:sp>
        <p:nvSpPr>
          <p:cNvPr id="11" name="Line 17"/>
          <p:cNvSpPr>
            <a:spLocks noChangeShapeType="1"/>
          </p:cNvSpPr>
          <p:nvPr/>
        </p:nvSpPr>
        <p:spPr bwMode="auto">
          <a:xfrm flipV="1">
            <a:off x="6286512" y="1857364"/>
            <a:ext cx="1071570" cy="42862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9pPr>
          </a:lstStyle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7429520" y="1643050"/>
            <a:ext cx="1091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Шийний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500958" y="2857496"/>
            <a:ext cx="1061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Грудний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358082" y="4000504"/>
            <a:ext cx="15402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Поперековий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429520" y="5072074"/>
            <a:ext cx="12473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Крижовий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571480"/>
            <a:ext cx="7572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Огляд будови скелета. З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єднання кісток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00364" y="1643050"/>
            <a:ext cx="585791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Хребет складається з 33 – 34 хребців і поділяється на 5 відділів: </a:t>
            </a:r>
          </a:p>
          <a:p>
            <a:pPr algn="ctr">
              <a:lnSpc>
                <a:spcPct val="150000"/>
              </a:lnSpc>
            </a:pPr>
            <a:r>
              <a:rPr lang="uk-UA" sz="24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І – шийний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(7 хребців);</a:t>
            </a:r>
          </a:p>
          <a:p>
            <a:pPr algn="ctr">
              <a:lnSpc>
                <a:spcPct val="150000"/>
              </a:lnSpc>
            </a:pPr>
            <a:r>
              <a:rPr lang="uk-UA" sz="24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ІІ – грудний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(12 хребців);</a:t>
            </a:r>
          </a:p>
          <a:p>
            <a:pPr algn="ctr">
              <a:lnSpc>
                <a:spcPct val="150000"/>
              </a:lnSpc>
            </a:pPr>
            <a:r>
              <a:rPr lang="uk-UA" sz="24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ІІІ – поперековий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(5 хребців);</a:t>
            </a:r>
          </a:p>
          <a:p>
            <a:pPr algn="ctr">
              <a:lnSpc>
                <a:spcPct val="150000"/>
              </a:lnSpc>
            </a:pPr>
            <a:r>
              <a:rPr lang="uk-UA" sz="24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en-US" sz="24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V </a:t>
            </a:r>
            <a:r>
              <a:rPr lang="ru-RU" sz="24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крижовий</a:t>
            </a:r>
            <a:r>
              <a:rPr lang="ru-RU" sz="24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( 5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хребців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зрослися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algn="ctr">
              <a:lnSpc>
                <a:spcPct val="150000"/>
              </a:lnSpc>
            </a:pPr>
            <a:r>
              <a:rPr lang="en-US" sz="24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uk-UA" sz="24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– куприковий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(4 – 5 хребців, що зрослися).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4214818"/>
            <a:ext cx="2357454" cy="203132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r>
              <a:rPr lang="uk-UA" dirty="0" smtClean="0"/>
              <a:t>  </a:t>
            </a:r>
            <a:endParaRPr lang="ru-RU" dirty="0"/>
          </a:p>
        </p:txBody>
      </p:sp>
      <p:pic>
        <p:nvPicPr>
          <p:cNvPr id="3074" name="Picture 2" descr="http://www.ukrreferat.com/lib/anatomy/vik_fiz_shkl_gig/3.files/image0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643050"/>
            <a:ext cx="1428760" cy="48244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763</TotalTime>
  <Words>983</Words>
  <Application>Microsoft Office PowerPoint</Application>
  <PresentationFormat>Экран (4:3)</PresentationFormat>
  <Paragraphs>171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Тема. Опора та рух Тема уроку: Огляд будови скелета.                       З’єднання кісток                              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TopHits™</cp:lastModifiedBy>
  <cp:revision>115</cp:revision>
  <dcterms:created xsi:type="dcterms:W3CDTF">2014-07-24T10:16:10Z</dcterms:created>
  <dcterms:modified xsi:type="dcterms:W3CDTF">2017-02-16T07:56:49Z</dcterms:modified>
</cp:coreProperties>
</file>