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74" r:id="rId5"/>
    <p:sldId id="275" r:id="rId6"/>
    <p:sldId id="276" r:id="rId7"/>
    <p:sldId id="264" r:id="rId8"/>
    <p:sldId id="265" r:id="rId9"/>
    <p:sldId id="266" r:id="rId10"/>
    <p:sldId id="267" r:id="rId11"/>
    <p:sldId id="277" r:id="rId12"/>
    <p:sldId id="278" r:id="rId13"/>
    <p:sldId id="268" r:id="rId14"/>
    <p:sldId id="269" r:id="rId15"/>
    <p:sldId id="270" r:id="rId16"/>
    <p:sldId id="272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9900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0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0" y="2420888"/>
            <a:ext cx="3707904" cy="38146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 userDrawn="1"/>
        </p:nvSpPr>
        <p:spPr>
          <a:xfrm rot="10800000">
            <a:off x="0" y="404664"/>
            <a:ext cx="9144000" cy="612068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Анатомия человека - анатомический атлас ИСИВМ"/>
          <p:cNvPicPr>
            <a:picLocks noChangeAspect="1" noChangeArrowheads="1"/>
          </p:cNvPicPr>
          <p:nvPr userDrawn="1"/>
        </p:nvPicPr>
        <p:blipFill>
          <a:blip r:embed="rId2" cstate="print"/>
          <a:srcRect b="4573"/>
          <a:stretch>
            <a:fillRect/>
          </a:stretch>
        </p:blipFill>
        <p:spPr bwMode="auto">
          <a:xfrm>
            <a:off x="179513" y="4365104"/>
            <a:ext cx="1723930" cy="1773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 userDrawn="1"/>
        </p:nvSpPr>
        <p:spPr>
          <a:xfrm>
            <a:off x="0" y="6525344"/>
            <a:ext cx="9144000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pixabay.com/static/uploads/photo/2013/07/12/17/15/vitruvian-man-151866_640.png"/>
          <p:cNvPicPr>
            <a:picLocks noChangeAspect="1" noChangeArrowheads="1"/>
          </p:cNvPicPr>
          <p:nvPr userDrawn="1"/>
        </p:nvPicPr>
        <p:blipFill>
          <a:blip r:embed="rId3" cstate="print">
            <a:lum bright="85000"/>
          </a:blip>
          <a:srcRect/>
          <a:stretch>
            <a:fillRect/>
          </a:stretch>
        </p:blipFill>
        <p:spPr bwMode="auto">
          <a:xfrm>
            <a:off x="3491880" y="908720"/>
            <a:ext cx="4968552" cy="5308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6E0AF-140D-4C5A-84ED-850B8A3805A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9E4F2-C130-4408-A30A-EFA0EA127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ua/com" TargetMode="External"/><Relationship Id="rId2" Type="http://schemas.openxmlformats.org/officeDocument/2006/relationships/hyperlink" Target="http://school.xvati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ua/search" TargetMode="External"/><Relationship Id="rId4" Type="http://schemas.openxmlformats.org/officeDocument/2006/relationships/hyperlink" Target="http://uk.wikipedia.org/wik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серд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Тема: Опора та </a:t>
            </a:r>
            <a:r>
              <a:rPr lang="ru-RU" sz="53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 уроку: Робота м</a:t>
            </a:r>
            <a:r>
              <a:rPr lang="en-US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Втома м</a:t>
            </a:r>
            <a:r>
              <a:rPr lang="en-US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r>
              <a:rPr lang="ru-RU" sz="4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sz="40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857620" y="4214818"/>
            <a:ext cx="4643470" cy="1857388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Шутко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Наталія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Вікторівна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біології</a:t>
            </a:r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Монастирищенська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спеціалізована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школа-інтернат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І-ІІІ 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Обдарованість</a:t>
            </a:r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7" descr="C:\Users\Павленко\Біологія людини\Оп-рух\М'язи\Верх.кінц\утомл.jpg"/>
          <p:cNvSpPr>
            <a:spLocks noChangeArrowheads="1"/>
          </p:cNvSpPr>
          <p:nvPr/>
        </p:nvSpPr>
        <p:spPr bwMode="auto">
          <a:xfrm>
            <a:off x="214282" y="3071810"/>
            <a:ext cx="3000396" cy="3124208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1571612"/>
            <a:ext cx="736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Втома м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язів -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тимчасове зниження  або втрата їхньої 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працездатності, що виникають унаслідок здійснення 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певної роботи.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4572008"/>
            <a:ext cx="56203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Надзвичайно тривала або інтенсивна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робота може призвести до 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перевтоми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коли вичерпуються енергетичні ресурси 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язових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клітин.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apteka-traw.com/wp-content/uploads/2013/07/5363656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500306"/>
            <a:ext cx="3357586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static.beeline.ru/upload/contents/400/paket-tv-sport-715x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500570"/>
            <a:ext cx="3500462" cy="1952627"/>
          </a:xfrm>
          <a:prstGeom prst="rect">
            <a:avLst/>
          </a:prstGeom>
          <a:noFill/>
        </p:spPr>
      </p:pic>
      <p:pic>
        <p:nvPicPr>
          <p:cNvPr id="8" name="Picture 4" descr="sober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857628"/>
            <a:ext cx="307180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 descr="C:\Users\Павленко\Біологія людини\Оп-рух\М'язи\Верх.кінц\актив отдых.jpg"/>
          <p:cNvSpPr>
            <a:spLocks noChangeArrowheads="1"/>
          </p:cNvSpPr>
          <p:nvPr/>
        </p:nvSpPr>
        <p:spPr bwMode="auto">
          <a:xfrm>
            <a:off x="6715140" y="1071546"/>
            <a:ext cx="2214578" cy="2214578"/>
          </a:xfrm>
          <a:prstGeom prst="rect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pic>
        <p:nvPicPr>
          <p:cNvPr id="5" name="Picture 2" descr="http://4.bp.blogspot.com/-KQzEXbOI9EM/UyyTMEwU4iI/AAAAAAAAABQ/521FXlSebQU/s1600/16fc276d517f4ac424407292d57c16e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285992"/>
            <a:ext cx="2786082" cy="1984210"/>
          </a:xfrm>
          <a:prstGeom prst="rect">
            <a:avLst/>
          </a:prstGeom>
          <a:noFill/>
        </p:spPr>
      </p:pic>
      <p:pic>
        <p:nvPicPr>
          <p:cNvPr id="7" name="Picture 14" descr="modern-methods-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4143380"/>
            <a:ext cx="2222520" cy="1817683"/>
          </a:xfrm>
          <a:prstGeom prst="rect">
            <a:avLst/>
          </a:prstGeom>
          <a:noFill/>
          <a:ln w="76200" cmpd="tri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1500174"/>
            <a:ext cx="52276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Засобами запобігання втоми є: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чергування праці та відпочинку;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раціональне харчування;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нормальний сон;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уникання різних зловживань.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1785926"/>
            <a:ext cx="521497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Російський фізіолог І. М. Сєченов своїми дослідами встановив, що за активного відпочинку працездатність утомленого м</a:t>
            </a:r>
            <a:r>
              <a:rPr lang="en-US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яза</a:t>
            </a:r>
            <a:endParaRPr lang="uk-UA" sz="20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відновлюється швидше, ніж в умовах пасивного відпочинку. Це пояснюють тим, що коли певні групи м</a:t>
            </a:r>
            <a:r>
              <a:rPr lang="en-US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працюють, то </a:t>
            </a:r>
          </a:p>
          <a:p>
            <a:pPr algn="just"/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прискорюється кровообіг та обмін речовин. Тому прискорюється окиснення і виведення з м</a:t>
            </a:r>
            <a:r>
              <a:rPr lang="en-US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язів, що відпочивають, залишкових продуктів обміну речовин. Водночас кров швидше постачає цим м</a:t>
            </a:r>
            <a:r>
              <a:rPr lang="en-US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язам поживні речовини і кисень.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s3-eu-central-1.amazonaws.com/sverediuk.com.ua/wp-content/uploads/2015/03/Portret-I.M.Sechen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328614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edufuture.biz/images/8/86/8_14_16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14620"/>
            <a:ext cx="4643470" cy="35956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714488"/>
            <a:ext cx="7643866" cy="96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Узгоджене чергування скорочення і розслаблення різних груп м'язів та координація всіх рухів здійснюються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нервовою системою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285860"/>
            <a:ext cx="2363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Регуляція рухів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2714620"/>
            <a:ext cx="4500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У спинному мозку є нервові центри, які регулюють скорочення 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язів і здійснення простих рефлекторних рухів.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3198" y="4857760"/>
            <a:ext cx="2985626" cy="153888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Регуляція роботи м</a:t>
            </a:r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</a:p>
          <a:p>
            <a:pPr algn="ctr"/>
            <a:r>
              <a:rPr lang="uk-UA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антагоністів.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Спинномозкові центри: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– двоголового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плеча;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 – триголового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плеча.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otvet.imgsmail.ru/download/2450240_8e7bd9ed9e2255cf46e2c1a517165bc1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286256"/>
            <a:ext cx="1976418" cy="2185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pwpt.ru/uploads/presentation_screenshots/051921444571aa1b4af0ac95ea68a9db.JPG"/>
          <p:cNvPicPr>
            <a:picLocks noChangeAspect="1" noChangeArrowheads="1"/>
          </p:cNvPicPr>
          <p:nvPr/>
        </p:nvPicPr>
        <p:blipFill>
          <a:blip r:embed="rId2" cstate="print"/>
          <a:srcRect l="5124" t="12937" r="40938" b="38764"/>
          <a:stretch>
            <a:fillRect/>
          </a:stretch>
        </p:blipFill>
        <p:spPr bwMode="auto">
          <a:xfrm>
            <a:off x="214282" y="3071810"/>
            <a:ext cx="4929222" cy="33123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357298"/>
            <a:ext cx="7715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ми,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наступили на </a:t>
            </a:r>
            <a:r>
              <a:rPr lang="uk-UA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небудь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гостре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доторкнулись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чогось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гарячого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то руку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ногу ми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відсмикнемо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до того, як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виникне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болю. </a:t>
            </a:r>
            <a:endParaRPr lang="ru-RU" sz="2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2857496"/>
            <a:ext cx="2687146" cy="327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1 - 2 – рецептори у шкірі;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 – чутливий нерв;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 – вставний нейрон;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 – спинний мозок;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 – руховий нейрон;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 – руховий нерв;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 – 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яз.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321468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dirty="0" smtClean="0"/>
              <a:t>4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714876" y="464344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dirty="0" smtClean="0"/>
              <a:t>5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000496" y="478632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dirty="0" smtClean="0"/>
              <a:t>6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442913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dirty="0" smtClean="0"/>
              <a:t>7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428992" y="6000768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dirty="0" smtClean="0"/>
              <a:t>8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714612" y="3643314"/>
            <a:ext cx="571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1868" y="3071810"/>
            <a:ext cx="29046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dirty="0" smtClean="0"/>
              <a:t>   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5" y="1785926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uk-UA" sz="2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Складні рухи контролюються нервовими </a:t>
            </a:r>
          </a:p>
          <a:p>
            <a:pPr algn="just"/>
            <a:r>
              <a:rPr lang="uk-UA" sz="2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центрами півкуль головного мозку.</a:t>
            </a:r>
            <a:endParaRPr lang="ru-RU" sz="2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786058"/>
            <a:ext cx="6572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Важливу роль у регуляції рухів і тонусу м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</a:p>
          <a:p>
            <a:pPr algn="just"/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відіграє мозочок, який координує діяльність </a:t>
            </a:r>
          </a:p>
          <a:p>
            <a:pPr algn="just"/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вищих і нижчих рухових центрів.</a:t>
            </a:r>
            <a:endParaRPr lang="ru-RU" sz="24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4071942"/>
            <a:ext cx="5926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Wingdings" pitchFamily="2" charset="2"/>
              <a:buChar char="§"/>
            </a:pPr>
            <a:r>
              <a:rPr lang="uk-UA" sz="2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Тонус м</a:t>
            </a:r>
            <a:r>
              <a:rPr lang="en-US" sz="2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язів підвищує гормон адреналін  (гуморальна регуляція). </a:t>
            </a:r>
            <a:endParaRPr lang="ru-RU" sz="2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4929198"/>
            <a:ext cx="5429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Деякі біологічно активні речовини можуть зупинити роботу м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(отрути деяких змій,павуків тощо).</a:t>
            </a:r>
            <a:endParaRPr lang="ru-RU" sz="24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online-sports.ucoz.net/Chinese_Acrobasti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00504"/>
            <a:ext cx="2786082" cy="2476486"/>
          </a:xfrm>
          <a:prstGeom prst="rect">
            <a:avLst/>
          </a:prstGeom>
          <a:noFill/>
        </p:spPr>
      </p:pic>
      <p:pic>
        <p:nvPicPr>
          <p:cNvPr id="3076" name="Picture 4" descr="http://images.chinahighlights.ru/travelguide1/culture/acrobatics/9chinese-acrobatic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428736"/>
            <a:ext cx="207010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357298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Біологічний</a:t>
            </a: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диктант</a:t>
            </a:r>
            <a:br>
              <a:rPr lang="ru-RU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886" y="1857364"/>
            <a:ext cx="7143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u="sng" dirty="0" err="1" smtClean="0">
                <a:latin typeface="Times New Roman" pitchFamily="18" charset="0"/>
                <a:cs typeface="Times New Roman" pitchFamily="18" charset="0"/>
              </a:rPr>
              <a:t>Закінчити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Людина, яка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стоїть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стомлюється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тому 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тривалого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переходу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вантажем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плечима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туристи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відчувають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...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стоїть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командою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струнко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статичну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роботу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виконують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м'язи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швидкого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писання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відчуваємо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м'язах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руки, тому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вини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виконують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20840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8-го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 Н.Ю. Матяш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 ін.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Київ: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2016. – 288 с. 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Навчальні програми для загальноосвітніх навчальних закладів: Біологія. 6 – 9 класи. – К.: Видавничий дім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“Освіта”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2013. – 64 с.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Неттер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Ф. Атлас анатомії людини / Під ред. Проф. Ю.Б. Чайковського / Наук. пер. з англ.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к.м.н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Цегельського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А.А. – Львів: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Наутілус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2004. – 592 с.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Сорочинська І. В. Будова скелета людини // Біологія. – 2007. - № 30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450057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http://school.xvatit.com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http://teachua/com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http://uk.wikipedia.org/wiki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http://www.google.com.ua/search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500042"/>
            <a:ext cx="5160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142984"/>
            <a:ext cx="2010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Література: </a:t>
            </a:r>
            <a:endParaRPr lang="ru-RU" sz="24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3929066"/>
            <a:ext cx="2917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Інтернет - ресурси: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43240" y="1500174"/>
            <a:ext cx="2786082" cy="1428760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Фізичні якості м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язів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285720" y="2071678"/>
            <a:ext cx="2143140" cy="1000127"/>
          </a:xfrm>
          <a:prstGeom prst="wave">
            <a:avLst/>
          </a:prstGeom>
          <a:solidFill>
            <a:srgbClr val="92D050"/>
          </a:solidFill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Сила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1357290" y="3500438"/>
            <a:ext cx="2214578" cy="1000127"/>
          </a:xfrm>
          <a:prstGeom prst="wave">
            <a:avLst/>
          </a:prstGeom>
          <a:solidFill>
            <a:srgbClr val="92D050"/>
          </a:solidFill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Напруження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5429256" y="3571876"/>
            <a:ext cx="2286016" cy="1000127"/>
          </a:xfrm>
          <a:prstGeom prst="wave">
            <a:avLst/>
          </a:prstGeom>
          <a:solidFill>
            <a:srgbClr val="92D050"/>
          </a:solidFill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Витривалість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6715140" y="2143116"/>
            <a:ext cx="2000264" cy="1000127"/>
          </a:xfrm>
          <a:prstGeom prst="wave">
            <a:avLst/>
          </a:prstGeom>
          <a:solidFill>
            <a:srgbClr val="92D050"/>
          </a:solidFill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Тонус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3500430" y="4929198"/>
            <a:ext cx="2214578" cy="1000127"/>
          </a:xfrm>
          <a:prstGeom prst="wave">
            <a:avLst/>
          </a:prstGeom>
          <a:solidFill>
            <a:srgbClr val="92D050"/>
          </a:solidFill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Робота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286248" y="3071810"/>
            <a:ext cx="484632" cy="1643074"/>
          </a:xfrm>
          <a:prstGeom prst="down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000581">
            <a:off x="5983242" y="2239466"/>
            <a:ext cx="742546" cy="484632"/>
          </a:xfrm>
          <a:prstGeom prst="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20068806">
            <a:off x="5277278" y="2888742"/>
            <a:ext cx="484632" cy="685196"/>
          </a:xfrm>
          <a:prstGeom prst="down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596939">
            <a:off x="3286116" y="2857496"/>
            <a:ext cx="484632" cy="785818"/>
          </a:xfrm>
          <a:prstGeom prst="down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9820906">
            <a:off x="2429912" y="2248142"/>
            <a:ext cx="703812" cy="484632"/>
          </a:xfrm>
          <a:prstGeom prst="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714488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Сила м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– це максимальне напруження, яке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може розвинути 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яз під час збудження.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gred-tea.com.ua/images/Belkovaya_dieta_dlya_narashivaniya_mishc-_menyu_rezultat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643314"/>
            <a:ext cx="3357586" cy="28257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43306" y="4357694"/>
            <a:ext cx="47149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Напруження –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це стан скелетного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за якого він тривалий час може постійно підтримувати стан скорочення.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encrypted-tbn3.gstatic.com/images?q=tbn:ANd9GcRlShPUutmKfRnfLkfAxhicd5aocQPP2LSUn9zrcxAXFhwyigW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357298"/>
            <a:ext cx="3214711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1428736"/>
            <a:ext cx="4429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Тонус м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язів –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це стан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їхнього постійного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незначного напруження. Завдяки тонусу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язів зберігається постава тіла.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429132"/>
            <a:ext cx="4572032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Витривалість м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язів –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це їхня здатність тривалий час підтримувати 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заданий ритм роботи.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telegraf.com.ua/files/2015/11/tyazhelaya_atletika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3857652" cy="2780928"/>
          </a:xfrm>
          <a:prstGeom prst="rect">
            <a:avLst/>
          </a:prstGeom>
          <a:noFill/>
        </p:spPr>
      </p:pic>
      <p:pic>
        <p:nvPicPr>
          <p:cNvPr id="6" name="Picture 4" descr="http://bbuilding.org.ua/wp-content/uploads/2011/04/MatusValent-FRx-PerBernal-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86190"/>
            <a:ext cx="3740426" cy="2553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3143248"/>
            <a:ext cx="5072098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Величина роботи м</a:t>
            </a:r>
            <a:r>
              <a:rPr lang="en-US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u="sng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uk-UA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(А) визначається:</a:t>
            </a:r>
          </a:p>
          <a:p>
            <a:pPr marL="457200" indent="-457200" algn="ctr">
              <a:buAutoNum type="arabicParenR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добутком сили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 на відстань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), на яку дана сила перемістить вантаж;</a:t>
            </a:r>
          </a:p>
          <a:p>
            <a:pPr marL="457200" indent="-457200" algn="ctr">
              <a:buAutoNum type="arabicParenR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Добутком маси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m)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 висоту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h)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піднімання вантажу.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konspekta.net/studenchikru/baza1/1095239239954.files/image0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3214710" cy="368618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1714488"/>
            <a:ext cx="485775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1"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Під час скорочення 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язи здатні виконувати </a:t>
            </a:r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механічну роботу. 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4929198"/>
            <a:ext cx="83048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Згинач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5786454"/>
            <a:ext cx="101483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Розгинач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kalininets.ru/wp-content/uploads/2015/08/e68a7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285860"/>
            <a:ext cx="2500298" cy="1765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1643050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Наприклад,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якщо важкоатлет піднімає штангу масою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100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кг на висоту 2 м, то виконана робота дорівнюватиме: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artlife.rv.ua/uploads/Image/NEWsss/statti/25/356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357298"/>
            <a:ext cx="2214578" cy="1785950"/>
          </a:xfrm>
          <a:prstGeom prst="rect">
            <a:avLst/>
          </a:prstGeom>
          <a:noFill/>
        </p:spPr>
      </p:pic>
      <p:pic>
        <p:nvPicPr>
          <p:cNvPr id="6" name="Picture 4" descr="D:\Документи\Казка\клипарты на прозрачном фоне\6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149542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868" y="3286124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 =</a:t>
            </a:r>
            <a:r>
              <a:rPr lang="en-US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m × h = 100 × 2 = 2000 </a:t>
            </a:r>
            <a:r>
              <a:rPr lang="uk-UA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кг/м, або 1962 Дж </a:t>
            </a:r>
            <a:r>
              <a:rPr lang="en-US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s://im0-tub-ua.yandex.net/i?id=5a3914d6a8116838dd55a10c3d6ecea1&amp;n=33&amp;h=215&amp;w=3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3357586" cy="2333628"/>
          </a:xfrm>
          <a:prstGeom prst="rect">
            <a:avLst/>
          </a:prstGeom>
          <a:noFill/>
        </p:spPr>
      </p:pic>
      <p:pic>
        <p:nvPicPr>
          <p:cNvPr id="11" name="Picture 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4429132"/>
            <a:ext cx="259080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00430" y="4429132"/>
            <a:ext cx="292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язів супроводжується витратами енергії.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57158" y="4000504"/>
            <a:ext cx="178595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5984" y="1643050"/>
            <a:ext cx="4356100" cy="5842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uk-UA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Види роботи м'язів</a:t>
            </a:r>
            <a:endParaRPr lang="ru-RU" sz="32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28596" y="3214686"/>
            <a:ext cx="2376488" cy="52228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uk-UA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Статична</a:t>
            </a:r>
            <a:endParaRPr lang="ru-RU" sz="2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572264" y="3143248"/>
            <a:ext cx="2016125" cy="522287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uk-UA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Динамічна</a:t>
            </a:r>
            <a:endParaRPr lang="ru-RU" sz="2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571472" y="3786191"/>
            <a:ext cx="642942" cy="1071570"/>
          </a:xfrm>
          <a:prstGeom prst="curvedRightArrow">
            <a:avLst/>
          </a:prstGeom>
          <a:solidFill>
            <a:srgbClr val="0000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786710" y="3786191"/>
            <a:ext cx="730250" cy="1071570"/>
          </a:xfrm>
          <a:prstGeom prst="curvedLeftArrow">
            <a:avLst/>
          </a:prstGeom>
          <a:solidFill>
            <a:srgbClr val="0000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361508">
            <a:off x="2108096" y="2220281"/>
            <a:ext cx="225284" cy="974781"/>
          </a:xfrm>
          <a:prstGeom prst="downArrow">
            <a:avLst/>
          </a:prstGeom>
          <a:solidFill>
            <a:srgbClr val="0000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084574">
            <a:off x="6357248" y="2245525"/>
            <a:ext cx="760120" cy="92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3" descr="F:\до РМО\мп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71744"/>
            <a:ext cx="2643206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14282" y="4857760"/>
            <a:ext cx="2714644" cy="15696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uk-UA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Тривале напруження нерухомих м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</a:p>
          <a:p>
            <a:pPr algn="ctr" eaLnBrk="1" hangingPunct="1">
              <a:defRPr/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5857884" y="4857760"/>
            <a:ext cx="2857520" cy="156966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uk-UA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Чергується скорочення і розслаблення рухомих м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язів</a:t>
            </a: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likuvan.in.ua/wp-content/uploads/2015/01/9a7c7142b24f2d9dd5a70511af536b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2762252" cy="1785950"/>
          </a:xfrm>
          <a:prstGeom prst="rect">
            <a:avLst/>
          </a:prstGeom>
          <a:noFill/>
        </p:spPr>
      </p:pic>
      <p:pic>
        <p:nvPicPr>
          <p:cNvPr id="5" name="Picture 6" descr="http://poradumo.pp.ua/uploads/posts/2015-07/thumbs/scho-take-anaerobna-navantazhennya-u-chomu-yiyi-perevaga_8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4"/>
            <a:ext cx="3571900" cy="26765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714488"/>
            <a:ext cx="4714908" cy="2120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Завдяки статичній роботі скелетних м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язів у певному положенні утримується кінцівка або вантаж. Зберігається відповідне положення тіла у просторі, долається сила тяжіння Землі.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1214422"/>
            <a:ext cx="31209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Статична  робота </a:t>
            </a:r>
            <a:endParaRPr lang="ru-RU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5857892"/>
            <a:ext cx="4429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Статична робота дуже втомлива, особливо для дітей і підлітків.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rebenkoved.ru/wp-content/uploads/2016/11/spro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786190"/>
            <a:ext cx="3500462" cy="2090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язів. Втома м</a:t>
            </a:r>
            <a:r>
              <a:rPr lang="en-US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язів 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s://im0-tub-ua.yandex.net/i?id=67e6e3bc71b2168db12b4b070964598e&amp;n=33&amp;h=215&amp;w=3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428736"/>
            <a:ext cx="3643338" cy="2476504"/>
          </a:xfrm>
          <a:prstGeom prst="rect">
            <a:avLst/>
          </a:prstGeom>
          <a:noFill/>
        </p:spPr>
      </p:pic>
      <p:pic>
        <p:nvPicPr>
          <p:cNvPr id="4" name="Picture 2" descr="http://sabantuytatar.ru/wp-content/uploads/2016/08/%D1%81%D1%89%D0%BB%D0%B0%D0%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143380"/>
            <a:ext cx="3929050" cy="22145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1571612"/>
            <a:ext cx="3316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Динамічна  робота </a:t>
            </a:r>
            <a:endParaRPr lang="ru-RU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orismart.ru/wp-content/uploads/2013/01/%D1%84%D0%B8%D0%B7%D0%B8%D1%87%D0%B5%D1%81%D0%BA%D0%B0%D1%8F-%D0%B0%D0%BA%D1%82%D0%B8%D0%B2%D0%BD%D0%BE%D1%81%D1%82%D1%8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143380"/>
            <a:ext cx="3738546" cy="22098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2214554"/>
            <a:ext cx="4429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Динамічна робота забезпечує рухи тіла або окремих його частин. Під час динамічної роботи м’язові напруження перегруповуються, що сприяє відновленню працездатності м’язів у процесі праці.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982</Words>
  <Application>Microsoft Office PowerPoint</Application>
  <PresentationFormat>Экран (4:3)</PresentationFormat>
  <Paragraphs>117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Тема: Опора та рух Тема уроку: Робота м’язів.                    Втома м’язів.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TopHits™</cp:lastModifiedBy>
  <cp:revision>96</cp:revision>
  <dcterms:created xsi:type="dcterms:W3CDTF">2014-07-24T10:16:10Z</dcterms:created>
  <dcterms:modified xsi:type="dcterms:W3CDTF">2017-02-16T07:58:27Z</dcterms:modified>
</cp:coreProperties>
</file>