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64" r:id="rId4"/>
    <p:sldId id="276" r:id="rId5"/>
    <p:sldId id="277" r:id="rId6"/>
    <p:sldId id="266" r:id="rId7"/>
    <p:sldId id="279" r:id="rId8"/>
    <p:sldId id="267" r:id="rId9"/>
    <p:sldId id="278" r:id="rId10"/>
    <p:sldId id="272" r:id="rId11"/>
    <p:sldId id="273" r:id="rId12"/>
    <p:sldId id="280" r:id="rId13"/>
    <p:sldId id="274" r:id="rId14"/>
    <p:sldId id="281" r:id="rId15"/>
    <p:sldId id="282" r:id="rId16"/>
    <p:sldId id="283" r:id="rId17"/>
    <p:sldId id="287" r:id="rId18"/>
    <p:sldId id="284" r:id="rId19"/>
    <p:sldId id="285" r:id="rId20"/>
    <p:sldId id="288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6600"/>
    <a:srgbClr val="663300"/>
    <a:srgbClr val="008000"/>
    <a:srgbClr val="003300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156F2-832E-42FE-9180-02E11FDFD626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E0735-9962-4C4F-A382-FE74085B78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0735-9962-4C4F-A382-FE74085B781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документ 9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290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0" y="2420888"/>
            <a:ext cx="3707904" cy="38146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Блок-схема: документ 7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179513" y="4365104"/>
            <a:ext cx="1723930" cy="17735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://pixabay.com/static/uploads/photo/2013/07/12/17/15/vitruvian-man-151866_640.png"/>
          <p:cNvPicPr>
            <a:picLocks noChangeAspect="1" noChangeArrowheads="1"/>
          </p:cNvPicPr>
          <p:nvPr userDrawn="1"/>
        </p:nvPicPr>
        <p:blipFill>
          <a:blip r:embed="rId3" cstate="print">
            <a:lum bright="85000"/>
          </a:blip>
          <a:srcRect/>
          <a:stretch>
            <a:fillRect/>
          </a:stretch>
        </p:blipFill>
        <p:spPr bwMode="auto">
          <a:xfrm>
            <a:off x="3491880" y="908720"/>
            <a:ext cx="4968552" cy="53086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" TargetMode="External"/><Relationship Id="rId2" Type="http://schemas.openxmlformats.org/officeDocument/2006/relationships/hyperlink" Target="http://teachua/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com.ua/search" TargetMode="External"/><Relationship Id="rId4" Type="http://schemas.openxmlformats.org/officeDocument/2006/relationships/hyperlink" Target="http://school.xvatit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сердц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Тема: Опора та </a:t>
            </a:r>
            <a:r>
              <a:rPr lang="ru-RU" sz="53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 уроку: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опорно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рухової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віком</a:t>
            </a:r>
            <a: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sz="40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643306" y="4214818"/>
            <a:ext cx="4857784" cy="1857388"/>
          </a:xfrm>
        </p:spPr>
        <p:txBody>
          <a:bodyPr>
            <a:normAutofit fontScale="40000" lnSpcReduction="20000"/>
          </a:bodyPr>
          <a:lstStyle/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Шутко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Наталія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Вікторівна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біології</a:t>
            </a:r>
            <a:r>
              <a:rPr lang="uk-UA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Монастирищенська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спеціалізована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школа-інтернат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І-ІІІ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Обдарованість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57364"/>
            <a:ext cx="60722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 дитячому та підлітковому віці формується </a:t>
            </a:r>
            <a:r>
              <a:rPr lang="uk-UA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постава</a:t>
            </a:r>
            <a:r>
              <a:rPr lang="uk-UA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uk-UA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звичне положення тіла у стані спокою та під час руху.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im3-tub-ua.yandex.net/i?id=915fec85f946c30c12ef690a95a9ea52&amp;n=33&amp;h=215&amp;w=3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000504"/>
            <a:ext cx="3571900" cy="2476504"/>
          </a:xfrm>
          <a:prstGeom prst="rect">
            <a:avLst/>
          </a:prstGeom>
          <a:noFill/>
        </p:spPr>
      </p:pic>
      <p:pic>
        <p:nvPicPr>
          <p:cNvPr id="5" name="Picture 2" descr="http://static.klasnaocinka.com.ua/uploads/editor/2639/98126/sitepage_22/image/13230237331216759820/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785926"/>
            <a:ext cx="3000396" cy="2536983"/>
          </a:xfrm>
          <a:prstGeom prst="rect">
            <a:avLst/>
          </a:prstGeom>
          <a:noFill/>
        </p:spPr>
      </p:pic>
      <p:pic>
        <p:nvPicPr>
          <p:cNvPr id="2" name="Picture 2" descr="http://8next.com/uploads/fotos/7bio/bl_040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357562"/>
            <a:ext cx="2143140" cy="3019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totalphoto.com.ua/images/Kak_ispravit_narushenie_osan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40" y="2285992"/>
            <a:ext cx="5000660" cy="400050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4213589" cy="452431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Ознаки правильної постави: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плавні вигини хребта;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симетрично розміщені й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розгорнуті плечі й лопатки;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ноги прямі з нормальним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склепінням стоп;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добре розвинуті м</a:t>
            </a: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язи тіла;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красива хода.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vchiti.in.ua/ttbdeaa/%D0%9D%D0%B0%D0%B9%D0%BF%D0%BE%D1%88%D0%B8%D1%80%D0%B5%D0%BD%D1%96%D1%88%D1%96+%D0%B7%D0%B0%D1%85%D0%B2%D0%BE%D1%80%D1%8E%D0%B2%D0%B0%D0%BD%D0%BD%D1%8F+%D1%83+%D0%B4%D0%B8%D1%82%D1%8F%D1%87%D0%BE%D0%BC%D1%83+%D1%88%D0%BA%D1%96%D0%BB%D1%8C%D0%BD%D0%BE%D0%BC%D1%83+%D0%B2%D1%96%D1%86%D1%96a/37027_html_m3d874a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5715040" cy="414336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728" y="1714488"/>
            <a:ext cx="3483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Порушення постави</a:t>
            </a:r>
            <a:endParaRPr lang="ru-RU" sz="2800" b="1" i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1.bp.blogspot.com/-DbWW0i4cyk4/VFf30Z2ezfI/AAAAAAAAHjw/14VvgT_Hl_w/s1600/%D0%BF%D0%BB%D0%BE%D1%81%D0%BA.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000372"/>
            <a:ext cx="2786082" cy="194310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286512" y="2500306"/>
            <a:ext cx="2063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Нормальна стопа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7950" y="5000636"/>
            <a:ext cx="1960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Плоскостопість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abakan.nadommebel.com/upload/medialibrary/b1f/b1f683aade33236ba3284d9e08f772b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714620"/>
            <a:ext cx="4786314" cy="3786214"/>
          </a:xfrm>
          <a:prstGeom prst="rect">
            <a:avLst/>
          </a:prstGeom>
          <a:noFill/>
        </p:spPr>
      </p:pic>
      <p:pic>
        <p:nvPicPr>
          <p:cNvPr id="4" name="Picture 2" descr="http://askpoint.org/wp-content/uploads/2014/01/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992"/>
            <a:ext cx="4305292" cy="418623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43042" y="1714488"/>
            <a:ext cx="6120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Щоб запобігти порушенням постави</a:t>
            </a:r>
            <a:endParaRPr lang="ru-RU" sz="2800" b="1" i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5214950"/>
            <a:ext cx="2589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Сиди правильно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lechimpozvonochnik.ru/media/boli-pri-shejnom-osteohondroze/kak-luchshe-spat-pri-shejnom-osteohondroze_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000240"/>
            <a:ext cx="3857652" cy="2928958"/>
          </a:xfrm>
          <a:prstGeom prst="rect">
            <a:avLst/>
          </a:prstGeom>
          <a:noFill/>
        </p:spPr>
      </p:pic>
      <p:pic>
        <p:nvPicPr>
          <p:cNvPr id="2" name="Picture 2" descr="http://2orto.ru/sites/default/files/imagescontent/201517122047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496"/>
            <a:ext cx="4762500" cy="350044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Box 4"/>
          <p:cNvSpPr txBox="1"/>
          <p:nvPr/>
        </p:nvSpPr>
        <p:spPr>
          <a:xfrm>
            <a:off x="3929058" y="3286124"/>
            <a:ext cx="1000132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Дуже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ягко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4500570"/>
            <a:ext cx="898451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Дуже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твердо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5715016"/>
            <a:ext cx="1113446" cy="646331"/>
          </a:xfrm>
          <a:prstGeom prst="rect">
            <a:avLst/>
          </a:prstGeom>
          <a:solidFill>
            <a:srgbClr val="008000"/>
          </a:solidFill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Здоровий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928802"/>
            <a:ext cx="346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 на твердому ліжку,</a:t>
            </a:r>
          </a:p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різних боках 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0694" y="5214950"/>
            <a:ext cx="28150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Подушка має бути </a:t>
            </a:r>
          </a:p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високою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174" y="1785926"/>
            <a:ext cx="3714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Постійно тренуй своє тіло, роби ранкову зарядку ,</a:t>
            </a:r>
          </a:p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грай в рухливі ігри, плавай в річці чи басейні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AutoShape 2" descr="http://allregist.ru/photos/detskaya-zaryadka-pod-muzyku-dlya-10let-37893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://gazobl.ru/photos/komplekt-uprajneniy-utrennyaya-gimnastika-dlya-detey-v-ozdorovitelnom-lagere-2037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http://gazobl.ru/photos/komplekt-uprajneniy-utrennyaya-gimnastika-dlya-detey-v-ozdorovitelnom-lagere-2037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http://www.bagnet.org/storage/19/11/26/28/729_486_560d5600408d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86190"/>
            <a:ext cx="4000528" cy="2700325"/>
          </a:xfrm>
          <a:prstGeom prst="rect">
            <a:avLst/>
          </a:prstGeom>
          <a:noFill/>
        </p:spPr>
      </p:pic>
      <p:pic>
        <p:nvPicPr>
          <p:cNvPr id="6" name="Picture 2" descr="http://krasdor.com.ua/wp-content/uploads/2015/03/dity_grayuts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86190"/>
            <a:ext cx="4214842" cy="2714644"/>
          </a:xfrm>
          <a:prstGeom prst="rect">
            <a:avLst/>
          </a:prstGeom>
          <a:noFill/>
        </p:spPr>
      </p:pic>
      <p:pic>
        <p:nvPicPr>
          <p:cNvPr id="8" name="Picture 2" descr="https://im0-tub-ua.yandex.net/i?id=eebcb0d84ee19149a111ca167a1e8169&amp;n=33&amp;h=215&amp;w=3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643050"/>
            <a:ext cx="2714612" cy="2071702"/>
          </a:xfrm>
          <a:prstGeom prst="rect">
            <a:avLst/>
          </a:prstGeom>
          <a:noFill/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5" cstate="print"/>
          <a:srcRect t="6844" b="11026"/>
          <a:stretch>
            <a:fillRect/>
          </a:stretch>
        </p:blipFill>
        <p:spPr bwMode="auto">
          <a:xfrm>
            <a:off x="0" y="1643050"/>
            <a:ext cx="2714612" cy="2071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785926"/>
            <a:ext cx="7072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Гіподинамія –  </a:t>
            </a:r>
            <a:r>
              <a:rPr lang="uk-UA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обмеження рухової активності,</a:t>
            </a:r>
          </a:p>
          <a:p>
            <a:pPr algn="ctr"/>
            <a:r>
              <a:rPr lang="uk-UA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спричинене особливостями способу життя,</a:t>
            </a:r>
          </a:p>
          <a:p>
            <a:pPr algn="ctr"/>
            <a:r>
              <a:rPr lang="uk-UA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професійної діяльності, тривалим постільним </a:t>
            </a:r>
          </a:p>
          <a:p>
            <a:pPr algn="ctr"/>
            <a:r>
              <a:rPr lang="uk-UA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режимом.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5" descr="C:\Users\Павленко\Біологія людини\Оп-рух\Скелет\Постава\pic_research.jpg"/>
          <p:cNvSpPr>
            <a:spLocks noChangeArrowheads="1"/>
          </p:cNvSpPr>
          <p:nvPr/>
        </p:nvSpPr>
        <p:spPr bwMode="auto">
          <a:xfrm>
            <a:off x="214282" y="3357562"/>
            <a:ext cx="3857652" cy="3081334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4" descr="http://img.med2live.ru/stories/children/children-t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357562"/>
            <a:ext cx="4362458" cy="30718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lekpravda.com/wp-content/uploads/2012/06/golovnaya-b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2857520" cy="20002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1785926"/>
            <a:ext cx="29434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Наслідки</a:t>
            </a:r>
          </a:p>
          <a:p>
            <a:pPr algn="ctr"/>
            <a:r>
              <a:rPr lang="uk-UA" sz="32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гіподинамії </a:t>
            </a:r>
            <a:endParaRPr lang="ru-RU" sz="3200" b="1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752" y="3643314"/>
            <a:ext cx="2594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Зниження розумової 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активності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zdorovie29.ru/wp-content/uploads/bol-v-grud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714488"/>
            <a:ext cx="2954605" cy="20572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43636" y="3786190"/>
            <a:ext cx="24667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Порушення роботи 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серця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http://ipress.ua/media/gallery/full/f/a/fa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3143248"/>
            <a:ext cx="2786062" cy="221457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786182" y="2786058"/>
            <a:ext cx="14317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Ожиріння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://www.spina.co.ua/lechenie/miofascialnaja-bol/miofascialnaja-bo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357694"/>
            <a:ext cx="2714644" cy="219075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357422" y="5357827"/>
            <a:ext cx="4000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Призводить до змін 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опорно – рухового 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апарату, зниження працездатності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http://www.novamoda.com.ua/wp-content/uploads/2016/12/87098-780896754-150x160.jpg.pagespeed.ce.Wrh5KbLeA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://okeydoc.ru/wp-content/uploads/2016/01/0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2" descr="https://cherkasy24.info/uploads/posts/2015-06/1435599956_so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4429133"/>
            <a:ext cx="2857520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AutoShape 2" descr="https://ytimg.googleusercontent.com/vi/1Wt2nk6VoE8/mq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http://vivat.ucoz.org/bio1/slajd1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00240"/>
            <a:ext cx="5357818" cy="41434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714488"/>
            <a:ext cx="5890562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Рух – потреба </a:t>
            </a:r>
          </a:p>
          <a:p>
            <a:pPr algn="ctr"/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організму людини. 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diety.pp.ua/uploads/posts/2015-03/korist-skandinavskoyi-hodbi-vdeo-tehnki-peresuvannya-yak-shudnuti-pri-skandinavskoyi-hodb_37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714488"/>
            <a:ext cx="3190864" cy="2357454"/>
          </a:xfrm>
          <a:prstGeom prst="rect">
            <a:avLst/>
          </a:prstGeom>
          <a:noFill/>
        </p:spPr>
      </p:pic>
      <p:pic>
        <p:nvPicPr>
          <p:cNvPr id="7" name="Picture 2" descr="https://lh3.googleusercontent.com/riQMsy7tQKVvO1t5vGpKbZeOV8pRDgSfOJxP6SYnucq7Ur8QRk53c7Fh5Khu9jILbQ26E-I=s630-fcrop64=1,00000000fe92fff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143380"/>
            <a:ext cx="3221480" cy="2340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714488"/>
            <a:ext cx="57150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Гарне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здоров’я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подарунок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результат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тренування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людиною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організму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143240" y="3643314"/>
            <a:ext cx="2714644" cy="2786082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14282" y="3643314"/>
            <a:ext cx="2740022" cy="2740022"/>
          </a:xfrm>
          <a:prstGeom prst="rect">
            <a:avLst/>
          </a:prstGeom>
          <a:noFill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072198" y="1643051"/>
            <a:ext cx="2595559" cy="2357454"/>
          </a:xfrm>
          <a:prstGeom prst="rect">
            <a:avLst/>
          </a:prstGeom>
          <a:noFill/>
        </p:spPr>
      </p:pic>
      <p:pic>
        <p:nvPicPr>
          <p:cNvPr id="3074" name="Picture 2" descr="https://im3-tub-ua.yandex.net/i?id=a45db5c0cc398cd9126c6de418583cf9&amp;n=33&amp;h=215&amp;w=3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4214818"/>
            <a:ext cx="2714644" cy="2190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to.vspu.net/ENK/2014-2015/ENMK_MZN_Histori/zmist/stud_rob_/2016/Kobysa/gumenuk_ruslana/Images/327121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714620"/>
            <a:ext cx="4429156" cy="37147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86380" y="1571612"/>
            <a:ext cx="2326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Пригадайте: 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2071678"/>
            <a:ext cx="48577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Tx/>
              <a:buChar char="-"/>
            </a:pPr>
            <a:r>
              <a:rPr lang="uk-UA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Особливості будови опорно – рухової системи людини.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uk-UA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Яке значення для нормального функціонування організму людини мають вигини хребта?</a:t>
            </a:r>
          </a:p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- Що таке статична та динамічна       робота м'язів?   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241352"/>
            <a:ext cx="8929718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Рухайся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проживеш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. . .  .</a:t>
            </a:r>
          </a:p>
          <a:p>
            <a:pPr>
              <a:lnSpc>
                <a:spcPct val="150000"/>
              </a:lnSpc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Праця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додає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здоров’я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а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лінь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. . .  .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Дай  роботу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тілу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відпочине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. . .  .</a:t>
            </a:r>
          </a:p>
          <a:p>
            <a:pPr>
              <a:lnSpc>
                <a:spcPct val="150000"/>
              </a:lnSpc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Здоров’я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маємо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не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дбаємо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втративши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. . .  </a:t>
            </a:r>
          </a:p>
          <a:p>
            <a:pPr>
              <a:lnSpc>
                <a:spcPct val="150000"/>
              </a:lnSpc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багатство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 . . .   .</a:t>
            </a:r>
          </a:p>
          <a:p>
            <a:pPr>
              <a:lnSpc>
                <a:spcPct val="150000"/>
              </a:lnSpc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1571612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Доповніть </a:t>
            </a:r>
            <a:r>
              <a:rPr lang="uk-UA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прислів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я: 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vycherpno.ck.ua/wp-content/uploads/2015/05/opi-710x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071678"/>
            <a:ext cx="2476470" cy="1876415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786322"/>
            <a:ext cx="2571768" cy="178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785794"/>
            <a:ext cx="5160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Список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використаних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джерел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7620" y="1428736"/>
            <a:ext cx="2010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Література: 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4214818"/>
            <a:ext cx="3122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Інтернет – </a:t>
            </a:r>
            <a:r>
              <a:rPr lang="ru-RU" sz="24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ресурси</a:t>
            </a: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000240"/>
            <a:ext cx="83582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Для 8-го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./ Н.Ю.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Матяш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[та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.].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Київ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Генеза, 2016. – 288 с.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Навчальні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загальноосвітніх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6 – 9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класи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К.: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Видавничий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Освіта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”, 2013. – 64 с.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Неттер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Ф. Атлас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анатомії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ред. Проф. Ю.Б.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Чайковського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/ Наук. пер.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англ. к.м.н.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Цегельського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А.А.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Львів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Наутілус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2004. – 592 с.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Сорочинська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І. В. Будова скелета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//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2007. -  № 30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47148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http://teachua/com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http://uk.wikipedia.org/wiki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http://school.xvatit.com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http://www.google.com.ua/search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narodna-osvita.com.ua/uploads/bazanova-8-bio/bazanova-8-bio-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8572560" cy="444818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500174"/>
            <a:ext cx="69294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 процесі росту і розвитку людини відбуваються </a:t>
            </a:r>
          </a:p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значні зміни опорно-рухової системи.</a:t>
            </a:r>
          </a:p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 неї поступово формуються чотири вигини хребта. 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5643578"/>
            <a:ext cx="77721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Формування вигинів хребта в індивідуальному розвитку людини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3116"/>
            <a:ext cx="5000660" cy="40164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Вигини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формуються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до 12-14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новонароджених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хребет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випрямлений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фізіологічних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вигинів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Міжхребцеві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диски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товсті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займають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половину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довжини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хребта.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 2-місячному </a:t>
            </a:r>
            <a:r>
              <a:rPr lang="ru-RU" sz="2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віці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появляється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шийний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лордоз (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дитина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тримати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голову).</a:t>
            </a:r>
          </a:p>
          <a:p>
            <a:pPr algn="just">
              <a:lnSpc>
                <a:spcPct val="15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1714488"/>
            <a:ext cx="2318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Вигини хребта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skoliozoh.ru/wp-content/uploads/iskrivlenie-pozvonochnika-u-detey-do-1-goda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714620"/>
            <a:ext cx="3786214" cy="30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285992"/>
            <a:ext cx="5572132" cy="40626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 6 </a:t>
            </a:r>
            <a:r>
              <a:rPr lang="ru-RU" sz="2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місяців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формується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грудний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кіфоз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дитина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сидіти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До 1 року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виникає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поперековий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лордоз 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того, як 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дитина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навчиться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ходити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 ).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3-4 р. 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вигини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хребта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як в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дорослої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шийний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вигин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закінчує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формуватися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до 7 р.,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поперековий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— до 12 р.</a:t>
            </a:r>
          </a:p>
          <a:p>
            <a:pPr algn="just">
              <a:lnSpc>
                <a:spcPct val="150000"/>
              </a:lnSpc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intranet.tdmu.edu.ua/data/kafedra/internal/pediatria2/classes_stud/ru/med/lik/ptn/%D0%9F%D1%80%D0%BE%D0%BF%D0%B5%D0%B4%D0%B5%D0%B2%D1%82%D0%B8%D1%87%D0%B5%D1%81%D0%BA%D0%B0%D1%8F%20%D0%BF%D0%B5%D0%B4%D0%B8%D0%B0%D1%82%D1%80%D0%B8%D1%8F/3/%D0%A2%D0%B5%D0%BC%D0%B0%2002%20%D0%A4%D0%B8%D0%B7%D0%B8%D1%87%D0%B5%D1%81%D0%BA%D0%BE%D0%B5%20%D1%80%D0%B0%D0%B7%D0%B2%D0%B8%D1%82%D0%B8%D0%B5.files/%D0%97%D0%B0%D0%BD%D1%8F%D1%82%D1%82%D1%8F%202%20%20%D0%A4%D1%96%D0%B7%D0%B8%D1%87%D0%BD%D0%B8%D0%B9%20%D1%80%D0%BE%D0%B7%D0%B2%D0%B8%D1%82%D0%BE%D0%BA%20.files/image008.jpg"/>
          <p:cNvPicPr>
            <a:picLocks noChangeAspect="1" noChangeArrowheads="1"/>
          </p:cNvPicPr>
          <p:nvPr/>
        </p:nvPicPr>
        <p:blipFill>
          <a:blip r:embed="rId2" cstate="print"/>
          <a:srcRect l="4731" r="11503"/>
          <a:stretch>
            <a:fillRect/>
          </a:stretch>
        </p:blipFill>
        <p:spPr bwMode="auto">
          <a:xfrm>
            <a:off x="6215074" y="1643050"/>
            <a:ext cx="2737444" cy="475252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86182" y="1714488"/>
            <a:ext cx="2318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Вигини хребта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1785926"/>
            <a:ext cx="1775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Ріст кісток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poradumo.com.ua/wp-content/uploads/2017/01/65739bddd40658ac37e6fa4fef9258f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643182"/>
            <a:ext cx="4714908" cy="362426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143504" y="2071678"/>
            <a:ext cx="3428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Періоди найінтенсивнішого</a:t>
            </a:r>
          </a:p>
          <a:p>
            <a:pPr algn="ctr"/>
            <a:r>
              <a:rPr lang="uk-UA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росту: </a:t>
            </a:r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42" y="3143248"/>
            <a:ext cx="36433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І – у перші два роки життя;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ІІ – у 7 – 8 років;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ІІІ – у дівчат – в 12 – 13 років,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а в хлопців – 13 – 14 років.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68568" y="5357826"/>
            <a:ext cx="3895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 віці 22 – 24 роки ріст кісток  у</a:t>
            </a:r>
          </a:p>
          <a:p>
            <a:pPr algn="ctr"/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довжину припиняється. 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www.psychologistworld.com/images/articles/a/575x360-v-dpc-56145160.jpg?a=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000372"/>
            <a:ext cx="5429320" cy="3429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1643050"/>
            <a:ext cx="842968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Кістки новонародженої дитини відрізняються великим вмістом </a:t>
            </a:r>
            <a:r>
              <a:rPr lang="uk-UA" sz="2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осеїна</a:t>
            </a: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що дозволяє їм бути більш пружними і еластичними, а у людей старшого покоління цієї речовини значно менше, а переважають неорганічні сполуки, і тому кістки стають ламкими, крихкими і довше  </a:t>
            </a:r>
          </a:p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зростаються.                    </a:t>
            </a:r>
          </a:p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uk-UA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84" y="4071942"/>
            <a:ext cx="2786082" cy="1883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Наслідком цього є різні хвороби, </a:t>
            </a:r>
          </a:p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що з</a:t>
            </a:r>
            <a:r>
              <a:rPr lang="en-US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являються  в певному віці.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1714488"/>
            <a:ext cx="70009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Маса м'язів до 13 – 14 років  збільшується повільно, вона </a:t>
            </a:r>
          </a:p>
          <a:p>
            <a:pPr algn="ctr"/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значно зростає у віці від 14 до 16 років. Цей період найкращий для початку занять силовими видами спорту.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gazeta-alekseevsky.ru/wp-content/uploads/2015/09/child-weightlift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500438"/>
            <a:ext cx="3000396" cy="2857490"/>
          </a:xfrm>
          <a:prstGeom prst="rect">
            <a:avLst/>
          </a:prstGeom>
          <a:noFill/>
        </p:spPr>
      </p:pic>
      <p:pic>
        <p:nvPicPr>
          <p:cNvPr id="5" name="Picture 2" descr="http://sportschool.org.ua/wp-content/uploads/2015/12/IMG_19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876"/>
            <a:ext cx="3286180" cy="2786082"/>
          </a:xfrm>
          <a:prstGeom prst="rect">
            <a:avLst/>
          </a:prstGeom>
          <a:noFill/>
        </p:spPr>
      </p:pic>
      <p:pic>
        <p:nvPicPr>
          <p:cNvPr id="6" name="Picture 4" descr="http://shepetivka.com.ua/media/k2/items/cache/eefd4fe8f589e64e0e66a4f2937ae4ae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4000504"/>
            <a:ext cx="2143141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Розвиток опорно – рухової системи людини з віком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785926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Еластичність м</a:t>
            </a:r>
            <a:r>
              <a:rPr lang="en-US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язів у дітей значно більша, ніж у дорослих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adrenalin.lutsk.ua/files/1ffc84f5599cb6c77b959735862a09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071810"/>
            <a:ext cx="4143404" cy="3238488"/>
          </a:xfrm>
          <a:prstGeom prst="rect">
            <a:avLst/>
          </a:prstGeom>
          <a:noFill/>
        </p:spPr>
      </p:pic>
      <p:pic>
        <p:nvPicPr>
          <p:cNvPr id="2" name="Picture 2" descr="http://nadobranich.com/wp-content/uploads/images/znaitygimnastika_dlya_detej_7_shkol_moskv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785926"/>
            <a:ext cx="3857609" cy="3114669"/>
          </a:xfrm>
          <a:prstGeom prst="rect">
            <a:avLst/>
          </a:prstGeom>
          <a:noFill/>
        </p:spPr>
      </p:pic>
      <p:pic>
        <p:nvPicPr>
          <p:cNvPr id="5" name="Picture 2" descr="http://kanks.ru/wp-content/uploads/2012/10/gimnast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4357694"/>
            <a:ext cx="3047988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807</Words>
  <Application>Microsoft Office PowerPoint</Application>
  <PresentationFormat>Экран (4:3)</PresentationFormat>
  <Paragraphs>120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Тема: Опора та рух Тема уроку: Розвиток опорно – рухової системи людини з віком              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TopHits™</cp:lastModifiedBy>
  <cp:revision>105</cp:revision>
  <dcterms:created xsi:type="dcterms:W3CDTF">2014-07-24T10:16:10Z</dcterms:created>
  <dcterms:modified xsi:type="dcterms:W3CDTF">2017-02-16T07:59:50Z</dcterms:modified>
</cp:coreProperties>
</file>