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74" r:id="rId2"/>
  </p:sldMasterIdLst>
  <p:notesMasterIdLst>
    <p:notesMasterId r:id="rId19"/>
  </p:notesMasterIdLst>
  <p:sldIdLst>
    <p:sldId id="285" r:id="rId3"/>
    <p:sldId id="260" r:id="rId4"/>
    <p:sldId id="261" r:id="rId5"/>
    <p:sldId id="262" r:id="rId6"/>
    <p:sldId id="263" r:id="rId7"/>
    <p:sldId id="266" r:id="rId8"/>
    <p:sldId id="264" r:id="rId9"/>
    <p:sldId id="268" r:id="rId10"/>
    <p:sldId id="270" r:id="rId11"/>
    <p:sldId id="272" r:id="rId12"/>
    <p:sldId id="274" r:id="rId13"/>
    <p:sldId id="276" r:id="rId14"/>
    <p:sldId id="284" r:id="rId15"/>
    <p:sldId id="278" r:id="rId16"/>
    <p:sldId id="280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8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B1798-044A-44F6-A761-E58BB780BCC4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5CE49-23F3-4470-B4DC-AAD3B8DE7F1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95CE49-23F3-4470-B4DC-AAD3B8DE7F18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6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36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36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36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762000"/>
            <a:ext cx="1370012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741613" y="762000"/>
            <a:ext cx="5484812" cy="4953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559425" y="18288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559425" y="38481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741613" y="762000"/>
            <a:ext cx="5484812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41613" y="1828800"/>
            <a:ext cx="2665412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559425" y="18288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2741613" y="3848100"/>
            <a:ext cx="2665412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59425" y="38481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5484812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41613" y="3848100"/>
            <a:ext cx="5484812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559425" y="18288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559425" y="3848100"/>
            <a:ext cx="26670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build="p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79551B"/>
                </a:solidFill>
                <a:latin typeface="+mn-lt"/>
              </a:defRPr>
            </a:lvl1pPr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79551B"/>
                </a:solidFill>
                <a:latin typeface="+mn-lt"/>
              </a:defRPr>
            </a:lvl1pPr>
          </a:lstStyle>
          <a:p>
            <a:endParaRPr kumimoji="0" lang="en-US"/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79551B"/>
                </a:solidFill>
                <a:latin typeface="+mn-lt"/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264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264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264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264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26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126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79551B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699CB88-5E1A-4FAC-892A-60949ACB1F6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tany.kiev.ua/" TargetMode="External"/><Relationship Id="rId2" Type="http://schemas.openxmlformats.org/officeDocument/2006/relationships/hyperlink" Target="http://mon.gov.ua/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://dovidka.biz.ua/retseptori-shkiri/" TargetMode="External"/><Relationship Id="rId4" Type="http://schemas.openxmlformats.org/officeDocument/2006/relationships/hyperlink" Target="http://dovidka.biz.ua/tsikavi-fakti-pro-sensornu-sistem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Сенсорні системи руху та рівноваги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32560" y="4365104"/>
            <a:ext cx="7406640" cy="1512168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Укладач: вчитель Орловецької загальноосвітньої школи І-ІІІ ступенів</a:t>
            </a:r>
          </a:p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Скорик Лариса Василівна</a:t>
            </a:r>
            <a:endParaRPr lang="uk-UA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ages (4)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7864" y="1844824"/>
            <a:ext cx="3240360" cy="2376264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2857500" cy="160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8864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запобігти захитуванню?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9289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добре відпочити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груженное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05064"/>
            <a:ext cx="1714790" cy="1692027"/>
          </a:xfrm>
          <a:prstGeom prst="rect">
            <a:avLst/>
          </a:prstGeom>
        </p:spPr>
      </p:pic>
      <p:pic>
        <p:nvPicPr>
          <p:cNvPr id="6" name="Рисунок 5" descr="загруженное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2996952"/>
            <a:ext cx="1722857" cy="14676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57332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уникати вживання алкоголю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4509120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обмежити куріння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ages (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836712"/>
            <a:ext cx="2637656" cy="23601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84168" y="3212976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поїжте за 1,5-2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до поїздки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mages (9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5976" y="4077072"/>
            <a:ext cx="2619375" cy="17430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99992" y="5877273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вибирайте місце спереду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ages (10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5" y="4005064"/>
            <a:ext cx="2112235" cy="1584176"/>
          </a:xfrm>
          <a:prstGeom prst="rect">
            <a:avLst/>
          </a:prstGeom>
        </p:spPr>
      </p:pic>
      <p:pic>
        <p:nvPicPr>
          <p:cNvPr id="14" name="Рисунок 13" descr="images (1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91880" y="1340768"/>
            <a:ext cx="2438400" cy="16097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79912" y="299695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прийом ліків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2771800" y="2348880"/>
            <a:ext cx="4104456" cy="27363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75856" y="321297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Перша допомога при захитуванні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images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5139190"/>
            <a:ext cx="1925960" cy="1444470"/>
          </a:xfrm>
          <a:prstGeom prst="rect">
            <a:avLst/>
          </a:prstGeom>
        </p:spPr>
      </p:pic>
      <p:pic>
        <p:nvPicPr>
          <p:cNvPr id="5" name="Рисунок 4" descr="загруженное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933056"/>
            <a:ext cx="2287313" cy="1584176"/>
          </a:xfrm>
          <a:prstGeom prst="rect">
            <a:avLst/>
          </a:prstGeom>
        </p:spPr>
      </p:pic>
      <p:pic>
        <p:nvPicPr>
          <p:cNvPr id="7" name="Рисунок 6" descr="images (1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1412776"/>
            <a:ext cx="1890210" cy="1512168"/>
          </a:xfrm>
          <a:prstGeom prst="rect">
            <a:avLst/>
          </a:prstGeom>
        </p:spPr>
      </p:pic>
      <p:pic>
        <p:nvPicPr>
          <p:cNvPr id="8" name="Рисунок 7" descr="загруженное (8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60648"/>
            <a:ext cx="1584176" cy="1634354"/>
          </a:xfrm>
          <a:prstGeom prst="rect">
            <a:avLst/>
          </a:prstGeom>
        </p:spPr>
      </p:pic>
      <p:pic>
        <p:nvPicPr>
          <p:cNvPr id="9" name="Рисунок 8" descr="загруженное (7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5301208"/>
            <a:ext cx="1584176" cy="1286677"/>
          </a:xfrm>
          <a:prstGeom prst="rect">
            <a:avLst/>
          </a:prstGeom>
        </p:spPr>
      </p:pic>
      <p:pic>
        <p:nvPicPr>
          <p:cNvPr id="10" name="Рисунок 9" descr="images (1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628800"/>
            <a:ext cx="2286000" cy="1524000"/>
          </a:xfrm>
          <a:prstGeom prst="rect">
            <a:avLst/>
          </a:prstGeom>
        </p:spPr>
      </p:pic>
      <p:pic>
        <p:nvPicPr>
          <p:cNvPr id="11" name="Рисунок 10" descr="загруженное (9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23728" y="5013176"/>
            <a:ext cx="1800200" cy="1661723"/>
          </a:xfrm>
          <a:prstGeom prst="rect">
            <a:avLst/>
          </a:prstGeom>
        </p:spPr>
      </p:pic>
      <p:pic>
        <p:nvPicPr>
          <p:cNvPr id="12" name="Рисунок 11" descr="загруженное (10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3573016"/>
            <a:ext cx="2448272" cy="1644095"/>
          </a:xfrm>
          <a:prstGeom prst="rect">
            <a:avLst/>
          </a:prstGeom>
        </p:spPr>
      </p:pic>
      <p:pic>
        <p:nvPicPr>
          <p:cNvPr id="13" name="Рисунок 12" descr="images (19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51920" y="260648"/>
            <a:ext cx="2664296" cy="215265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4664"/>
            <a:ext cx="7128792" cy="70788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Рухова сенсорна система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загруженное 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59" y="1700808"/>
            <a:ext cx="2411431" cy="1728192"/>
          </a:xfrm>
          <a:prstGeom prst="rect">
            <a:avLst/>
          </a:prstGeom>
        </p:spPr>
      </p:pic>
      <p:pic>
        <p:nvPicPr>
          <p:cNvPr id="4" name="Рисунок 3" descr="images (20).jpg"/>
          <p:cNvPicPr>
            <a:picLocks noChangeAspect="1"/>
          </p:cNvPicPr>
          <p:nvPr/>
        </p:nvPicPr>
        <p:blipFill>
          <a:blip r:embed="rId3" cstate="print"/>
          <a:srcRect r="50000" b="14508"/>
          <a:stretch>
            <a:fillRect/>
          </a:stretch>
        </p:blipFill>
        <p:spPr>
          <a:xfrm>
            <a:off x="6588224" y="1556792"/>
            <a:ext cx="1728192" cy="2655713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>
            <a:off x="3275856" y="2708920"/>
            <a:ext cx="316835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419872" y="2276872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містяться рецептори,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4365104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uk-UA" sz="2400" b="1" dirty="0" smtClean="0"/>
              <a:t>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ступінь напруження м’язових волокон; </a:t>
            </a:r>
          </a:p>
          <a:p>
            <a:pPr>
              <a:buBlip>
                <a:blip r:embed="rId4"/>
              </a:buBlip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положення суглобів і різних частин тіла в просторі.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848" y="2924944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які сигналізують нервовій системі про: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2771800" y="2348880"/>
            <a:ext cx="4104456" cy="273630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75856" y="321297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Рухова сенсорна система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4" name="Рисунок 13" descr="&amp;Kcy;&amp;acy;&amp;rcy;&amp;tcy;&amp;icy;&amp;ncy;&amp;kcy;&amp;icy; &amp;pcy;&amp;ocy; &amp;zcy;&amp;acy;&amp;pcy;&amp;rcy;&amp;ocy;&amp;scy;&amp;ucy; &amp;kcy;&amp;acy;&amp;rcy;&amp;tcy;&amp;icy;&amp;ncy;&amp;kcy;&amp;icy; &amp;rcy;&amp;ucy;&amp;khcy;&amp;ocy;&amp;vcy;&amp;ocy;&amp;yicy; &amp;scy;&amp;iecy;&amp;ncy;&amp;scy;&amp;ocy;&amp;rcy;&amp;ncy;&amp;ocy;&amp;yicy; &amp;scy;&amp;icy;&amp;scy;&amp;tcy;&amp;iecy;&amp;m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2362200" cy="177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&amp;Kcy;&amp;acy;&amp;rcy;&amp;tcy;&amp;icy;&amp;ncy;&amp;kcy;&amp;icy; &amp;pcy;&amp;ocy; &amp;zcy;&amp;acy;&amp;pcy;&amp;rcy;&amp;ocy;&amp;scy;&amp;ucy; &amp;kcy;&amp;acy;&amp;rcy;&amp;tcy;&amp;icy;&amp;ncy;&amp;kcy;&amp;icy; &amp;yucy;&amp;vcy;&amp;iecy;&amp;lcy;&amp;iukcy;&amp;rcy;&amp;acy; &amp;zcy;&amp;acy; &amp;rcy;&amp;ocy;&amp;bcy;&amp;ocy;&amp;tcy;&amp;ocy;&amp;yu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492896"/>
            <a:ext cx="208520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3_0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48680"/>
            <a:ext cx="1655440" cy="204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14875062_801320530008461_804774434_n_1__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725144"/>
            <a:ext cx="2200275" cy="164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&amp;lt;p style=&amp;quot;text-align: justify;&amp;quot;&amp;gt;&amp;Mcy;&amp;ucy;&amp;zcy;&amp;icy;&amp;kcy;&amp;acy;&amp;ncy;&amp;tcy;&amp;icy; &amp;zcy;&amp;iukcy;&amp;zcy;&amp;ncy;&amp;acy;&amp;yucy;&amp;tcy;&amp;softcy;&amp;scy;&amp;yacy;, &amp;shchcy;&amp;ocy; &amp;mcy;&amp;ocy;&amp;zhcy;&amp;ucy;&amp;tcy;&amp;softcy; &amp;gcy;&amp;rcy;&amp;acy;&amp;tcy;&amp;icy; &amp;dcy;&amp;ocy; &amp;tcy;&amp;rcy;&amp;softcy;&amp;ocy;&amp;khcy; &amp;gcy;&amp;ocy;&amp;dcy;&amp;icy;&amp;ncy; &amp;pcy;&amp;iukcy;&amp;dcy;&amp;rcy;&amp;yacy;&amp;dcy;. &amp;Fcy;&amp;ocy;&amp;tcy;&amp;ocy;: &amp;Bcy;&amp;iecy;&amp;rcy; &amp;Zcy;&amp;ncy;&amp;acy;&amp;kcy;&amp;lt;/p&amp;gt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365104"/>
            <a:ext cx="2304256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30 &amp;fcy;&amp;ocy;&amp;tcy;&amp;ocy;&amp;gcy;&amp;rcy;&amp;acy;&amp;fcy;&amp;icy;&amp;jcy; &amp;ocy; &amp;tcy;&amp;ocy;&amp;mcy;, &amp;chcy;&amp;tcy;&amp;ocy; &amp;bcy;&amp;acy;&amp;lcy;&amp;iecy;&amp;rcy;&amp;icy;&amp;ncy;&amp;ycy; &amp;bcy;&amp;iecy;&amp;scy;&amp;pcy;&amp;ocy;&amp;dcy;&amp;ocy;&amp;bcy;&amp;ncy;&amp;ycy;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04664"/>
            <a:ext cx="27860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30 &amp;fcy;&amp;ocy;&amp;tcy;&amp;ocy;&amp;gcy;&amp;rcy;&amp;acy;&amp;fcy;&amp;icy;&amp;jcy; &amp;ocy; &amp;tcy;&amp;ocy;&amp;mcy;, &amp;chcy;&amp;tcy;&amp;ocy; &amp;bcy;&amp;acy;&amp;lcy;&amp;iecy;&amp;rcy;&amp;icy;&amp;ncy;&amp;ycy; &amp;bcy;&amp;iecy;&amp;scy;&amp;pcy;&amp;ocy;&amp;dcy;&amp;ocy;&amp;bcy;&amp;ncy;&amp;ycy;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941168"/>
            <a:ext cx="2205608" cy="156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&amp;Pcy;&amp;ocy;&amp;khcy;&amp;ocy;&amp;zhcy;&amp;iecy;&amp;iecy; &amp;icy;&amp;zcy;&amp;ocy;&amp;bcy;&amp;rcy;&amp;acy;&amp;zhcy;&amp;iecy;&amp;ncy;&amp;icy;&amp;iecy;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3" y="2780928"/>
            <a:ext cx="201622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653136"/>
            <a:ext cx="79208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Будова вестибулярного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апарата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(а) рецепторного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апарата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мішечків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(б):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завитка;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мішечки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півколові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канали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нерви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отолітова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мембрана;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дендрити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чутливих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нейронів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опорні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волоскові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1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548680"/>
            <a:ext cx="6504524" cy="3886654"/>
          </a:xfrm>
          <a:prstGeom prst="rect">
            <a:avLst/>
          </a:prstGeom>
        </p:spPr>
      </p:pic>
      <p:pic>
        <p:nvPicPr>
          <p:cNvPr id="4" name="Рисунок 3" descr="загруженное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548680"/>
            <a:ext cx="1440160" cy="144016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996952"/>
            <a:ext cx="69847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Космонавтам, які опинилися в умовах невагомості, спочатку здається, що вони перевернулися донизу головою. Поясніть чому?</a:t>
            </a:r>
          </a:p>
          <a:p>
            <a:pPr marL="342900" indent="-342900"/>
            <a:endParaRPr lang="uk-U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Як ви гадаєте, чому слова </a:t>
            </a:r>
            <a:r>
              <a:rPr lang="uk-UA" sz="2400" b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вестибюль ” і </a:t>
            </a:r>
          </a:p>
          <a:p>
            <a:pPr marL="342900" indent="-342900"/>
            <a:r>
              <a:rPr lang="uk-UA" sz="2400" b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вестибулярний апарат ” 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мають спільний корінь?</a:t>
            </a:r>
          </a:p>
          <a:p>
            <a:pPr marL="342900" indent="-342900" algn="just"/>
            <a:endParaRPr lang="uk-UA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Чому у китів півколові канали недорозвинені? </a:t>
            </a:r>
            <a:b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загруженное (1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41996"/>
            <a:ext cx="1656184" cy="1656184"/>
          </a:xfrm>
          <a:prstGeom prst="rect">
            <a:avLst/>
          </a:prstGeom>
        </p:spPr>
      </p:pic>
      <p:pic>
        <p:nvPicPr>
          <p:cNvPr id="36866" name="Picture 2" descr="&amp;Kcy;&amp;acy;&amp;rcy;&amp;tcy;&amp;icy;&amp;ncy;&amp;kcy;&amp;icy; &amp;pcy;&amp;ocy; &amp;zcy;&amp;acy;&amp;pcy;&amp;rcy;&amp;ocy;&amp;scy;&amp;ucy; &amp;kcy;&amp;acy;&amp;rcy;&amp;tcy;&amp;icy;&amp;ncy;&amp;kcy;&amp;icy; &amp;kcy;&amp;ocy;&amp;scy;&amp;mcy;&amp;ocy;&amp;ncy;&amp;acy;&amp;vcy;&amp;t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3816424" cy="2701940"/>
          </a:xfrm>
          <a:prstGeom prst="rect">
            <a:avLst/>
          </a:prstGeom>
          <a:noFill/>
        </p:spPr>
      </p:pic>
      <p:pic>
        <p:nvPicPr>
          <p:cNvPr id="5" name="Рисунок 4" descr="загруженное (1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8640"/>
            <a:ext cx="1656184" cy="1656184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Інтернет -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ресурси </a:t>
            </a:r>
            <a:endParaRPr lang="uk-UA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http://mon.gov.ua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http://www.botany.kiev.ua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http://dovidka.biz.ua/tsikavi-fakti-pro-sensornu-sistemu/</a:t>
            </a:r>
            <a:endParaRPr lang="en-US" b="1" u="sng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b="1" u="sng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dovidka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biz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b="1" u="sng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ua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b="1" u="sng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retseptori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-</a:t>
            </a:r>
            <a:r>
              <a:rPr lang="en-US" b="1" u="sng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shkiri</a:t>
            </a:r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uk-UA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56872" cy="1786210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Вестибулярний апарат виконує функцію орієнтації тіла у просторі 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scy;&amp;iecy;&amp;ncy;&amp;scy;&amp;ocy;&amp;rcy;&amp;ncy;&amp;ocy;&amp;yicy; &amp;scy;&amp;icy;&amp;scy;&amp;tcy;&amp;iecy;&amp;mcy;&amp;icy; &amp;rcy;&amp;iukcy;&amp;vcy;&amp;ncy;&amp;ocy;&amp;vcy;&amp;acy;&amp;gcy;&amp;icy; &amp;tcy;&amp;acy; &amp;rcy;&amp;ucy;&amp;khcy;&amp;u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252028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ges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0192" y="2204864"/>
            <a:ext cx="2390180" cy="2520280"/>
          </a:xfrm>
          <a:prstGeom prst="rect">
            <a:avLst/>
          </a:prstGeom>
        </p:spPr>
      </p:pic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 &amp;scy;&amp;iecy;&amp;ncy;&amp;scy;&amp;ocy;&amp;rcy;&amp;ncy;&amp;ocy;&amp;yicy; &amp;scy;&amp;icy;&amp;scy;&amp;tcy;&amp;iecy;&amp;mcy;&amp;icy; &amp;rcy;&amp;iukcy;&amp;vcy;&amp;ncy;&amp;ocy;&amp;vcy;&amp;acy;&amp;gcy;&amp;icy; &amp;tcy;&amp;acy; &amp;rcy;&amp;ucy;&amp;khcy;&amp;u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492896"/>
            <a:ext cx="252028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Будова вестибулярного апарата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narodna-osvita.com.ua/uploads/sobol-8-bio/sobol-8-bio-246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1412776"/>
            <a:ext cx="756084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effectLst/>
                <a:latin typeface="Times New Roman" pitchFamily="18" charset="0"/>
                <a:cs typeface="Times New Roman" pitchFamily="18" charset="0"/>
              </a:rPr>
              <a:t>Сенсорна система рівноваги</a:t>
            </a:r>
            <a:endParaRPr lang="uk-UA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narodna-osvita.com.ua/uploads/sobol-8-bio/sobol-8-bio-245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47664" y="1340768"/>
            <a:ext cx="727280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52928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отолітової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мембрани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вертикального </a:t>
            </a:r>
            <a:r>
              <a:rPr lang="ru-RU" sz="4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тіла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ru-RU" sz="4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нахилу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(б)</a:t>
            </a:r>
            <a:endParaRPr lang="uk-UA" sz="4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&amp;Pcy;&amp;ocy;&amp;khcy;&amp;ocy;&amp;zhcy;&amp;iecy;&amp;iecy; &amp;icy;&amp;zcy;&amp;ocy;&amp;bcy;&amp;rcy;&amp;acy;&amp;zhcy;&amp;iecy;&amp;ncy;&amp;icy;&amp;iecy;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3648" y="1844824"/>
            <a:ext cx="734481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купули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стані </a:t>
            </a:r>
            <a:r>
              <a:rPr lang="ru-RU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спокою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під час </a:t>
            </a:r>
            <a:r>
              <a:rPr lang="ru-RU" sz="4000" b="1" dirty="0" err="1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обертання</a:t>
            </a:r>
            <a:r>
              <a:rPr lang="ru-RU" sz="4000" b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(б)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uk-UA" dirty="0"/>
          </a:p>
        </p:txBody>
      </p:sp>
      <p:pic>
        <p:nvPicPr>
          <p:cNvPr id="4" name="Содержимое 3" descr="&amp;Pcy;&amp;ocy;&amp;khcy;&amp;ocy;&amp;zhcy;&amp;iecy;&amp;iecy; &amp;icy;&amp;zcy;&amp;ocy;&amp;bcy;&amp;rcy;&amp;acy;&amp;zhcy;&amp;iecy;&amp;ncy;&amp;icy;&amp;iecy;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75656" y="1628800"/>
            <a:ext cx="72008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1476375" cy="2200275"/>
          </a:xfrm>
          <a:prstGeom prst="rect">
            <a:avLst/>
          </a:prstGeom>
        </p:spPr>
      </p:pic>
      <p:pic>
        <p:nvPicPr>
          <p:cNvPr id="3" name="Рисунок 2" descr="загруженное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836712"/>
            <a:ext cx="1686099" cy="1964218"/>
          </a:xfrm>
          <a:prstGeom prst="rect">
            <a:avLst/>
          </a:prstGeom>
        </p:spPr>
      </p:pic>
      <p:sp>
        <p:nvSpPr>
          <p:cNvPr id="6" name="Двойная стрелка влево/вправо 5"/>
          <p:cNvSpPr/>
          <p:nvPr/>
        </p:nvSpPr>
        <p:spPr>
          <a:xfrm>
            <a:off x="2195736" y="188640"/>
            <a:ext cx="1800200" cy="47667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загруженное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836712"/>
            <a:ext cx="1568444" cy="1944216"/>
          </a:xfrm>
          <a:prstGeom prst="rect">
            <a:avLst/>
          </a:prstGeom>
        </p:spPr>
      </p:pic>
      <p:pic>
        <p:nvPicPr>
          <p:cNvPr id="8" name="Рисунок 7" descr="загруженное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836712"/>
            <a:ext cx="1872208" cy="1912042"/>
          </a:xfrm>
          <a:prstGeom prst="rect">
            <a:avLst/>
          </a:prstGeom>
        </p:spPr>
      </p:pic>
      <p:sp>
        <p:nvSpPr>
          <p:cNvPr id="11" name="Выгнутая влево стрелка 10"/>
          <p:cNvSpPr/>
          <p:nvPr/>
        </p:nvSpPr>
        <p:spPr>
          <a:xfrm>
            <a:off x="6444208" y="260648"/>
            <a:ext cx="720080" cy="50405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7812360" y="260648"/>
            <a:ext cx="648072" cy="5040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640" y="2924944"/>
            <a:ext cx="7344816" cy="9541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Функція півколових каналів вестибулярного апарату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077072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допомогою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півколових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каналів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визначаємо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напрямку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обертальні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прискорення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або сповільнення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1340768"/>
            <a:ext cx="2819945" cy="3585156"/>
          </a:xfrm>
          <a:prstGeom prst="rect">
            <a:avLst/>
          </a:prstGeom>
        </p:spPr>
      </p:pic>
      <p:pic>
        <p:nvPicPr>
          <p:cNvPr id="3" name="Рисунок 2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836712"/>
            <a:ext cx="2562225" cy="1790700"/>
          </a:xfrm>
          <a:prstGeom prst="rect">
            <a:avLst/>
          </a:prstGeom>
        </p:spPr>
      </p:pic>
      <p:pic>
        <p:nvPicPr>
          <p:cNvPr id="4" name="Рисунок 3" descr="images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221088"/>
            <a:ext cx="3456384" cy="2300066"/>
          </a:xfrm>
          <a:prstGeom prst="rect">
            <a:avLst/>
          </a:prstGeom>
        </p:spPr>
      </p:pic>
      <p:pic>
        <p:nvPicPr>
          <p:cNvPr id="5" name="Рисунок 4" descr="images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4077596"/>
            <a:ext cx="3096344" cy="2375740"/>
          </a:xfrm>
          <a:prstGeom prst="rect">
            <a:avLst/>
          </a:prstGeom>
        </p:spPr>
      </p:pic>
      <p:pic>
        <p:nvPicPr>
          <p:cNvPr id="6" name="Рисунок 5" descr="images (6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412776"/>
            <a:ext cx="3038767" cy="24006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188640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Тривале та сильне подразнення вестибулярного апарату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915816" y="1844824"/>
            <a:ext cx="3672408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347864" y="2276872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Comic Sans MS" pitchFamily="66" charset="0"/>
              </a:rPr>
              <a:t>Симптоми захитування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660232" y="2636912"/>
            <a:ext cx="23042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516216" y="220486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збліднення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лево 5"/>
          <p:cNvSpPr/>
          <p:nvPr/>
        </p:nvSpPr>
        <p:spPr>
          <a:xfrm>
            <a:off x="179512" y="2636912"/>
            <a:ext cx="2664296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227687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нудота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4355976" y="692696"/>
            <a:ext cx="504056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203848" y="2606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запаморочення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427984" y="4077072"/>
            <a:ext cx="504056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843808" y="566124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м’язова слабкість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2">
  <a:themeElements>
    <a:clrScheme name="01159439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01159439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15943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3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3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3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3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3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3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214</Words>
  <Application>Microsoft Office PowerPoint</Application>
  <PresentationFormat>Экран (4:3)</PresentationFormat>
  <Paragraphs>45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Тема2</vt:lpstr>
      <vt:lpstr>Солнцестояние</vt:lpstr>
      <vt:lpstr>Сенсорні системи руху та рівноваги</vt:lpstr>
      <vt:lpstr>Вестибулярний апарат виконує функцію орієнтації тіла у просторі </vt:lpstr>
      <vt:lpstr>Будова вестибулярного апарата</vt:lpstr>
      <vt:lpstr>Сенсорна система рівноваги</vt:lpstr>
      <vt:lpstr>Положення отолітової мембрани за вертикального положення тіла (а); під час нахилу (б)</vt:lpstr>
      <vt:lpstr> Положення купули в стані спокою (а), під час обертання (б)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Інтернет - ресурси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Сенсорні системи руху та рівноваги</dc:title>
  <dc:creator>Skoryk</dc:creator>
  <cp:lastModifiedBy>Скорик</cp:lastModifiedBy>
  <cp:revision>38</cp:revision>
  <dcterms:created xsi:type="dcterms:W3CDTF">2017-02-12T09:39:13Z</dcterms:created>
  <dcterms:modified xsi:type="dcterms:W3CDTF">2017-02-15T20:01:01Z</dcterms:modified>
</cp:coreProperties>
</file>