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81" r:id="rId5"/>
    <p:sldId id="290" r:id="rId6"/>
    <p:sldId id="285" r:id="rId7"/>
    <p:sldId id="282" r:id="rId8"/>
    <p:sldId id="283" r:id="rId9"/>
    <p:sldId id="291" r:id="rId10"/>
    <p:sldId id="289" r:id="rId11"/>
    <p:sldId id="287" r:id="rId12"/>
    <p:sldId id="295" r:id="rId13"/>
    <p:sldId id="292" r:id="rId14"/>
    <p:sldId id="296" r:id="rId15"/>
    <p:sldId id="297" r:id="rId16"/>
    <p:sldId id="29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001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35" autoAdjust="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74D38-D89C-43E8-AFEF-D15E5CA2F3A9}" type="datetimeFigureOut">
              <a:rPr lang="uk-UA" smtClean="0"/>
              <a:pPr/>
              <a:t>15.02.2017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111C12-9DE6-4AAE-BB01-08E526BABE8D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11C12-9DE6-4AAE-BB01-08E526BABE8D}" type="slidenum">
              <a:rPr lang="uk-UA" smtClean="0"/>
              <a:pPr/>
              <a:t>1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11C12-9DE6-4AAE-BB01-08E526BABE8D}" type="slidenum">
              <a:rPr lang="uk-UA" smtClean="0"/>
              <a:pPr/>
              <a:t>3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11C12-9DE6-4AAE-BB01-08E526BABE8D}" type="slidenum">
              <a:rPr lang="uk-UA" smtClean="0"/>
              <a:pPr/>
              <a:t>4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C9-9DD4-43F1-A7F9-C55784CC6E7A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AD58E-7345-4895-86C7-159EC9A2C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C9-9DD4-43F1-A7F9-C55784CC6E7A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AD58E-7345-4895-86C7-159EC9A2C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C9-9DD4-43F1-A7F9-C55784CC6E7A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AD58E-7345-4895-86C7-159EC9A2C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C9-9DD4-43F1-A7F9-C55784CC6E7A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AD58E-7345-4895-86C7-159EC9A2C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C9-9DD4-43F1-A7F9-C55784CC6E7A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AD58E-7345-4895-86C7-159EC9A2C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C9-9DD4-43F1-A7F9-C55784CC6E7A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AD58E-7345-4895-86C7-159EC9A2C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C9-9DD4-43F1-A7F9-C55784CC6E7A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AD58E-7345-4895-86C7-159EC9A2C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C9-9DD4-43F1-A7F9-C55784CC6E7A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AD58E-7345-4895-86C7-159EC9A2C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C9-9DD4-43F1-A7F9-C55784CC6E7A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AD58E-7345-4895-86C7-159EC9A2C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C9-9DD4-43F1-A7F9-C55784CC6E7A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AD58E-7345-4895-86C7-159EC9A2C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5E3C9-9DD4-43F1-A7F9-C55784CC6E7A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AD58E-7345-4895-86C7-159EC9A2C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5E3C9-9DD4-43F1-A7F9-C55784CC6E7A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AD58E-7345-4895-86C7-159EC9A2C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tany.kiev.ua/" TargetMode="External"/><Relationship Id="rId2" Type="http://schemas.openxmlformats.org/officeDocument/2006/relationships/hyperlink" Target="http://mon.gov.ua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dovidka.biz.ua/retseptori-shkiri/" TargetMode="External"/><Relationship Id="rId4" Type="http://schemas.openxmlformats.org/officeDocument/2006/relationships/hyperlink" Target="http://dovidka.biz.ua/tsikavi-fakti-pro-sensornu-sistem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2376263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СЕНСОРНІ СИСТЕМИ  ДОТИКУ, ТЕМПЕРАТУРИ, БОЛЮ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517232"/>
            <a:ext cx="8280920" cy="93610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Вчитель Скорик Л.В.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25602" name="Picture 2" descr="&amp;Kcy;&amp;acy;&amp;rcy;&amp;tcy;&amp;icy;&amp;ncy;&amp;kcy;&amp;icy; &amp;pcy;&amp;ocy; &amp;zcy;&amp;acy;&amp;pcy;&amp;rcy;&amp;ocy;&amp;scy;&amp;ucy; &amp;kcy;&amp;acy;&amp;rcy;&amp;tcy;&amp;icy;&amp;ncy;&amp;kcy;&amp;icy; &amp;acy;&amp;ncy;&amp;acy;&amp;lcy;&amp;iukcy;&amp;zcy;&amp;acy;&amp;tcy;&amp;ocy;&amp;rcy;&amp;iukcy;&amp;vcy; &amp;dcy;&amp;ocy;&amp;tcy;&amp;icy;&amp;kcy;&amp;ucy;, &amp;bcy;&amp;ocy;&amp;lcy;&amp;yucy;, &amp;rcy;&amp;ucy;&amp;khcy;&amp;ucy;, &amp;tcy;&amp;iecy;&amp;mcy;&amp;pcy;&amp;iecy;&amp;rcy;&amp;acy;&amp;tcy;&amp;ucy;&amp;r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9" y="2852936"/>
            <a:ext cx="2890798" cy="2088232"/>
          </a:xfrm>
          <a:prstGeom prst="rect">
            <a:avLst/>
          </a:prstGeom>
          <a:noFill/>
        </p:spPr>
      </p:pic>
      <p:pic>
        <p:nvPicPr>
          <p:cNvPr id="8" name="Рисунок 7" descr="https://upload.wikimedia.org/wikipedia/commons/thumb/8/8e/Tacto.JPG/180px-Tacto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3284984"/>
            <a:ext cx="237626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&amp;Kcy;&amp;acy;&amp;rcy;&amp;tcy;&amp;icy;&amp;ncy;&amp;kcy;&amp;icy; &amp;pcy;&amp;ocy; &amp;zcy;&amp;acy;&amp;pcy;&amp;rcy;&amp;ocy;&amp;scy;&amp;ucy; &amp;kcy;&amp;acy;&amp;rcy;&amp;tcy;&amp;icy;&amp;ncy;&amp;kcy;&amp;icy;, &amp;scy;&amp;khcy;&amp;iecy;&amp;mcy;&amp;icy; &amp;scy;&amp;vcy;&amp;iukcy;&amp;tcy;&amp;lcy;&amp;ocy;&amp;vcy;&amp;icy;&amp;khcy; &amp;rcy;&amp;iecy;&amp;tscy;&amp;iecy;&amp;pcy;&amp;tcy;&amp;ocy;&amp;rcy;&amp;iukcy;&amp;vcy;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573016"/>
            <a:ext cx="230425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Сенсорна система температури забезпечує здатність людини до підтримання сталої температури тіла</a:t>
            </a:r>
            <a:endParaRPr lang="uk-UA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&amp;Kcy;&amp;acy;&amp;rcy;&amp;tcy;&amp;icy;&amp;ncy;&amp;kcy;&amp;icy; &amp;pcy;&amp;ocy; &amp;zcy;&amp;acy;&amp;pcy;&amp;rcy;&amp;ocy;&amp;scy;&amp;ucy; &amp;kcy;&amp;acy;&amp;rcy;&amp;tcy;&amp;icy;&amp;ncy;&amp;kcy;&amp;icy; &amp;tcy;&amp;iecy;&amp;mcy;&amp;pcy;&amp;iecy;&amp;rcy;&amp;acy;&amp;tcy;&amp;ucy;&amp;rcy;&amp;ncy;&amp;ocy;&amp;gcy;&amp;ocy; &amp;vcy;&amp;iukcy;&amp;dcy;&amp;chcy;&amp;ucy;&amp;tcy;&amp;tcy;&amp;yacy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288032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&amp;Kcy;&amp;acy;&amp;rcy;&amp;tcy;&amp;icy;&amp;ncy;&amp;kcy;&amp;icy; &amp;pcy;&amp;ocy; &amp;zcy;&amp;acy;&amp;pcy;&amp;rcy;&amp;ocy;&amp;scy;&amp;ucy; &amp;kcy;&amp;acy;&amp;rcy;&amp;tcy;&amp;icy;&amp;ncy;&amp;kcy;&amp;icy; &amp;tcy;&amp;iecy;&amp;mcy;&amp;pcy;&amp;iecy;&amp;rcy;&amp;acy;&amp;tcy;&amp;ucy;&amp;rcy;&amp;ncy;&amp;ocy;&amp;gcy;&amp;ocy; &amp;vcy;&amp;iukcy;&amp;dcy;&amp;chcy;&amp;ucy;&amp;tcy;&amp;tcy;&amp;ya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573016"/>
            <a:ext cx="2592288" cy="256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&amp;Kcy;&amp;acy;&amp;rcy;&amp;tcy;&amp;icy;&amp;ncy;&amp;kcy;&amp;icy; &amp;pcy;&amp;ocy; &amp;zcy;&amp;acy;&amp;pcy;&amp;rcy;&amp;ocy;&amp;scy;&amp;ucy; &amp;kcy;&amp;acy;&amp;rcy;&amp;tcy;&amp;icy;&amp;ncy;&amp;kcy;&amp;icy; &amp;tcy;&amp;iecy;&amp;mcy;&amp;pcy;&amp;iecy;&amp;rcy;&amp;acy;&amp;tcy;&amp;ucy;&amp;rcy;&amp;ncy;&amp;ocy;&amp;gcy;&amp;ocy; &amp;vcy;&amp;iukcy;&amp;dcy;&amp;chcy;&amp;ucy;&amp;tcy;&amp;tcy;&amp;ya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8974" y="2348880"/>
            <a:ext cx="2999209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28).jpg"/>
          <p:cNvPicPr>
            <a:picLocks noChangeAspect="1"/>
          </p:cNvPicPr>
          <p:nvPr/>
        </p:nvPicPr>
        <p:blipFill>
          <a:blip r:embed="rId2" cstate="print"/>
          <a:srcRect t="5596" r="48819"/>
          <a:stretch>
            <a:fillRect/>
          </a:stretch>
        </p:blipFill>
        <p:spPr>
          <a:xfrm>
            <a:off x="6516216" y="404664"/>
            <a:ext cx="2249286" cy="24296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91880" y="404664"/>
            <a:ext cx="25922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Температурну</a:t>
            </a:r>
            <a:r>
              <a:rPr lang="uk-UA" sz="24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uk-UA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чутливість</a:t>
            </a: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забезпечує два види рецепторів – холодові й теплові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924944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Почергове подразнення холодових і теплових рецепторів шкіри сприяє: </a:t>
            </a:r>
          </a:p>
          <a:p>
            <a:pPr marL="342900" indent="-342900">
              <a:buBlip>
                <a:blip r:embed="rId3"/>
              </a:buBlip>
            </a:pPr>
            <a:r>
              <a:rPr lang="uk-UA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загартуванню;</a:t>
            </a:r>
          </a:p>
          <a:p>
            <a:pPr marL="342900" indent="-342900">
              <a:buBlip>
                <a:blip r:embed="rId3"/>
              </a:buBlip>
            </a:pPr>
            <a:r>
              <a:rPr lang="uk-UA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підтримує тонус нервової системи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ages (3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4509120"/>
            <a:ext cx="2609850" cy="1752600"/>
          </a:xfrm>
          <a:prstGeom prst="rect">
            <a:avLst/>
          </a:prstGeom>
        </p:spPr>
      </p:pic>
      <p:pic>
        <p:nvPicPr>
          <p:cNvPr id="7" name="Рисунок 6" descr="images (34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8224" y="3933056"/>
            <a:ext cx="2286000" cy="1676400"/>
          </a:xfrm>
          <a:prstGeom prst="rect">
            <a:avLst/>
          </a:prstGeom>
        </p:spPr>
      </p:pic>
      <p:pic>
        <p:nvPicPr>
          <p:cNvPr id="8" name="Рисунок 7" descr="images (3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536" y="4725144"/>
            <a:ext cx="2016224" cy="1881809"/>
          </a:xfrm>
          <a:prstGeom prst="rect">
            <a:avLst/>
          </a:prstGeom>
        </p:spPr>
      </p:pic>
      <p:pic>
        <p:nvPicPr>
          <p:cNvPr id="9" name="Рисунок 8" descr="images (36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520" y="692696"/>
            <a:ext cx="3051715" cy="1901949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872208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Сенсорна система болю надає організму надзвичайно важливу інформацію про небезпеку та вмикає ланцюг захисних реакцій</a:t>
            </a:r>
            <a:endParaRPr lang="uk-UA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narodna-osvita.com.ua/uploads/sobol-8-bio/sobol-8-bio-25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420888"/>
            <a:ext cx="23907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&amp;Kcy;&amp;acy;&amp;rcy;&amp;tcy;&amp;icy;&amp;ncy;&amp;kcy;&amp;icy; &amp;pcy;&amp;ocy; &amp;zcy;&amp;acy;&amp;pcy;&amp;rcy;&amp;ocy;&amp;scy;&amp;ucy; &amp;kcy;&amp;acy;&amp;rcy;&amp;tcy;&amp;icy;&amp;ncy;&amp;kcy;&amp;icy; &amp;bcy;&amp;ocy;&amp;lcy;&amp;softcy;&amp;ocy;&amp;vcy;&amp;ocy;&amp;gcy;&amp;ocy;  &amp;vcy;&amp;iukcy;&amp;dcy;&amp;chcy;&amp;ucy;&amp;tcy;&amp;tcy;&amp;ya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293096"/>
            <a:ext cx="3870176" cy="224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&amp;Kcy;&amp;acy;&amp;rcy;&amp;tcy;&amp;icy;&amp;ncy;&amp;kcy;&amp;icy; &amp;pcy;&amp;ocy; &amp;zcy;&amp;acy;&amp;pcy;&amp;rcy;&amp;ocy;&amp;scy;&amp;ucy; &amp;kcy;&amp;acy;&amp;rcy;&amp;tcy;&amp;icy;&amp;ncy;&amp;kcy;&amp;icy; &amp;bcy;&amp;ocy;&amp;lcy;&amp;softcy;&amp;ocy;&amp;vcy;&amp;ocy;&amp;gcy;&amp;ocy;  &amp;vcy;&amp;iukcy;&amp;dcy;&amp;chcy;&amp;ucy;&amp;tcy;&amp;tcy;&amp;ya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988840"/>
            <a:ext cx="216103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&amp;Kcy;&amp;acy;&amp;rcy;&amp;tcy;&amp;icy;&amp;ncy;&amp;kcy;&amp;icy; &amp;pcy;&amp;ocy; &amp;zcy;&amp;acy;&amp;pcy;&amp;rcy;&amp;ocy;&amp;scy;&amp;ucy; &amp;kcy;&amp;acy;&amp;rcy;&amp;tcy;&amp;icy;&amp;ncy;&amp;kcy;&amp;icy; &amp;bcy;&amp;ocy;&amp;lcy;&amp;softcy;&amp;ocy;&amp;vcy;&amp;ocy;&amp;gcy;&amp;ocy;  &amp;vcy;&amp;iukcy;&amp;dcy;&amp;chcy;&amp;ucy;&amp;tcy;&amp;tcy;&amp;yacy;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060848"/>
            <a:ext cx="1940049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груженное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764704"/>
            <a:ext cx="2305050" cy="1990725"/>
          </a:xfrm>
          <a:prstGeom prst="rect">
            <a:avLst/>
          </a:prstGeom>
        </p:spPr>
      </p:pic>
      <p:pic>
        <p:nvPicPr>
          <p:cNvPr id="3" name="Рисунок 2" descr="images (3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908720"/>
            <a:ext cx="2411430" cy="1944216"/>
          </a:xfrm>
          <a:prstGeom prst="rect">
            <a:avLst/>
          </a:prstGeom>
        </p:spPr>
      </p:pic>
      <p:pic>
        <p:nvPicPr>
          <p:cNvPr id="4" name="Рисунок 3" descr="images (39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3068960"/>
            <a:ext cx="2883631" cy="18722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87824" y="260648"/>
            <a:ext cx="33123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7030A0"/>
                </a:solidFill>
                <a:latin typeface="Comic Sans MS" pitchFamily="66" charset="0"/>
              </a:rPr>
              <a:t>        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Біль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Важливий сигнал тривоги для орган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зму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який примушує миттєво відреагувати на небезпеку, що загрожує людині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5157192"/>
            <a:ext cx="7704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Відчуття болю сприймають больові рецептори, які містяться у:</a:t>
            </a:r>
          </a:p>
          <a:p>
            <a:pPr>
              <a:buBlip>
                <a:blip r:embed="rId5"/>
              </a:buBlip>
            </a:pP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стінках кровоносних судин;</a:t>
            </a:r>
          </a:p>
          <a:p>
            <a:pPr>
              <a:buBlip>
                <a:blip r:embed="rId5"/>
              </a:buBlip>
            </a:pP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внутрішніх органів;</a:t>
            </a:r>
          </a:p>
          <a:p>
            <a:pPr>
              <a:buBlip>
                <a:blip r:embed="rId5"/>
              </a:buBlip>
            </a:pP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шкірі.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764704"/>
            <a:ext cx="4824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Цікаво знати, що </a:t>
            </a:r>
            <a:r>
              <a:rPr lang="uk-UA" sz="4000" b="1" dirty="0" smtClean="0">
                <a:solidFill>
                  <a:srgbClr val="7030A0"/>
                </a:solidFill>
                <a:latin typeface="Monotype Corsiva" pitchFamily="66" charset="0"/>
              </a:rPr>
              <a:t>…</a:t>
            </a:r>
            <a:endParaRPr lang="ru-RU" sz="40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images (40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88640"/>
            <a:ext cx="2457450" cy="1857375"/>
          </a:xfrm>
          <a:prstGeom prst="rect">
            <a:avLst/>
          </a:prstGeom>
        </p:spPr>
      </p:pic>
      <p:pic>
        <p:nvPicPr>
          <p:cNvPr id="4" name="Рисунок 3" descr="images (4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786591"/>
            <a:ext cx="3168352" cy="30168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15616" y="2204864"/>
            <a:ext cx="4032448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Вирішення проблеми знеболювання при хірургічних операціях вперше запропонував російський хірург Микола Іванович Пирогов. 14 лютого 1847 року у Петербурзі він успішно виконав операцію під ефірним наркозом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Цікаво знати, що…</a:t>
            </a:r>
            <a:endParaRPr lang="uk-UA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Середня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ділянок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шкіри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які 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вкриті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одягом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30-32 °С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Найбільше тактильних рецепторів розташовується на кінчиках пальців, долонної поверхні кисті, підошві ніг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uk-UA" dirty="0"/>
          </a:p>
        </p:txBody>
      </p:sp>
      <p:pic>
        <p:nvPicPr>
          <p:cNvPr id="4" name="Рисунок 3" descr="&amp;Kcy;&amp;acy;&amp;rcy;&amp;tcy;&amp;icy;&amp;ncy;&amp;kcy;&amp;icy; &amp;pcy;&amp;ocy; &amp;zcy;&amp;acy;&amp;pcy;&amp;rcy;&amp;ocy;&amp;scy;&amp;ucy; &amp;kcy;&amp;acy;&amp;rcy;&amp;tcy;&amp;icy;&amp;ncy;&amp;kcy;&amp;icy; &amp;scy;&amp;tcy;&amp;ocy;&amp;pcy;&amp;icy; &amp;tcy;&amp;acy; &amp;dcy;&amp;ocy;&amp;lcy;&amp;ocy;&amp;ncy;&amp;soft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149080"/>
            <a:ext cx="360040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&amp;Kcy;&amp;acy;&amp;rcy;&amp;tcy;&amp;icy;&amp;ncy;&amp;kcy;&amp;icy; &amp;pcy;&amp;ocy; &amp;zcy;&amp;acy;&amp;pcy;&amp;rcy;&amp;ocy;&amp;scy;&amp;ucy; &amp;kcy;&amp;acy;&amp;rcy;&amp;tcy;&amp;icy;&amp;ncy;&amp;kcy;&amp;icy; &amp;scy;&amp;tcy;&amp;ocy;&amp;pcy;&amp;icy; &amp;tcy;&amp;acy; &amp;dcy;&amp;ocy;&amp;lcy;&amp;ocy;&amp;ncy;&amp;soft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149080"/>
            <a:ext cx="3312368" cy="2510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Інтернет -</a:t>
            </a:r>
            <a:r>
              <a:rPr lang="en-US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ресурси </a:t>
            </a:r>
            <a:endParaRPr lang="uk-UA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http://mon.gov.ua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http://www.botany.kiev.ua</a:t>
            </a:r>
            <a:r>
              <a:rPr lang="en-US" dirty="0" smtClean="0"/>
              <a:t>.</a:t>
            </a:r>
          </a:p>
          <a:p>
            <a:r>
              <a:rPr lang="uk-UA" u="sng" dirty="0" smtClean="0">
                <a:hlinkClick r:id="rId4"/>
              </a:rPr>
              <a:t>http://dovidka.biz.ua/tsikavi-fakti-pro-sensornu-sistemu/</a:t>
            </a:r>
            <a:endParaRPr lang="en-US" u="sng" dirty="0" smtClean="0"/>
          </a:p>
          <a:p>
            <a:r>
              <a:rPr lang="en-US" u="sng" dirty="0" smtClean="0">
                <a:hlinkClick r:id="rId5"/>
              </a:rPr>
              <a:t>http</a:t>
            </a:r>
            <a:r>
              <a:rPr lang="uk-UA" u="sng" dirty="0" smtClean="0">
                <a:hlinkClick r:id="rId5"/>
              </a:rPr>
              <a:t>://</a:t>
            </a:r>
            <a:r>
              <a:rPr lang="en-US" u="sng" dirty="0" err="1" smtClean="0">
                <a:hlinkClick r:id="rId5"/>
              </a:rPr>
              <a:t>dovidka</a:t>
            </a:r>
            <a:r>
              <a:rPr lang="uk-UA" u="sng" dirty="0" smtClean="0">
                <a:hlinkClick r:id="rId5"/>
              </a:rPr>
              <a:t>.</a:t>
            </a:r>
            <a:r>
              <a:rPr lang="en-US" u="sng" dirty="0" smtClean="0">
                <a:hlinkClick r:id="rId5"/>
              </a:rPr>
              <a:t>biz</a:t>
            </a:r>
            <a:r>
              <a:rPr lang="uk-UA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ua</a:t>
            </a:r>
            <a:r>
              <a:rPr lang="uk-UA" u="sng" dirty="0" smtClean="0">
                <a:hlinkClick r:id="rId5"/>
              </a:rPr>
              <a:t>/</a:t>
            </a:r>
            <a:r>
              <a:rPr lang="en-US" u="sng" dirty="0" err="1" smtClean="0">
                <a:hlinkClick r:id="rId5"/>
              </a:rPr>
              <a:t>retseptori</a:t>
            </a:r>
            <a:r>
              <a:rPr lang="uk-UA" u="sng" dirty="0" smtClean="0">
                <a:hlinkClick r:id="rId5"/>
              </a:rPr>
              <a:t>-</a:t>
            </a:r>
            <a:r>
              <a:rPr lang="en-US" u="sng" dirty="0" err="1" smtClean="0">
                <a:hlinkClick r:id="rId5"/>
              </a:rPr>
              <a:t>shkiri</a:t>
            </a:r>
            <a:r>
              <a:rPr lang="uk-UA" u="sng" dirty="0" smtClean="0">
                <a:hlinkClick r:id="rId5"/>
              </a:rPr>
              <a:t>/</a:t>
            </a:r>
            <a:r>
              <a:rPr lang="uk-UA" dirty="0" smtClean="0"/>
              <a:t> Довідник цікавих фактів та корисних знань © </a:t>
            </a:r>
            <a:r>
              <a:rPr lang="en-US" dirty="0" err="1" smtClean="0"/>
              <a:t>dovidka</a:t>
            </a:r>
            <a:r>
              <a:rPr lang="uk-UA" dirty="0" smtClean="0"/>
              <a:t>.</a:t>
            </a:r>
            <a:r>
              <a:rPr lang="en-US" dirty="0" smtClean="0"/>
              <a:t>biz</a:t>
            </a:r>
            <a:r>
              <a:rPr lang="uk-UA" dirty="0" smtClean="0"/>
              <a:t>.</a:t>
            </a:r>
            <a:r>
              <a:rPr lang="en-US" dirty="0" err="1" smtClean="0"/>
              <a:t>ua</a:t>
            </a:r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0"/>
            <a:ext cx="8424936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                  </a:t>
            </a:r>
            <a:r>
              <a:rPr lang="ru-RU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Біологічний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диктант</a:t>
            </a:r>
          </a:p>
          <a:p>
            <a:pPr marL="514350" indent="-514350"/>
            <a:endParaRPr lang="ru-RU" sz="4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Органом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рівноваги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людини є –</a:t>
            </a:r>
          </a:p>
          <a:p>
            <a:pPr marL="514350" indent="-514350"/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вестибулярний апарат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2.       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Вестибулярний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апарат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є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частиною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marL="514350" indent="-514350"/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внутрішнього вуха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      Органом  смаку в людини є –</a:t>
            </a:r>
          </a:p>
          <a:p>
            <a:pPr marL="514350" indent="-514350"/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 язик</a:t>
            </a:r>
          </a:p>
          <a:p>
            <a:pPr marL="514350" indent="-51435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 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Порожнина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середнього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вуха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з’єднана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носоглоткою –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</a:t>
            </a:r>
            <a:r>
              <a:rPr lang="uk-UA" sz="2000" b="1" i="1" dirty="0" err="1" smtClean="0">
                <a:latin typeface="Times New Roman" pitchFamily="18" charset="0"/>
                <a:cs typeface="Times New Roman" pitchFamily="18" charset="0"/>
              </a:rPr>
              <a:t>євстахієвою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 трубою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      Головну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функцію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лабіринті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виконує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marL="514350" indent="-514350"/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завитка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 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Звукосприймальний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матеріал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marL="514350" indent="-514350"/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</a:t>
            </a:r>
            <a:r>
              <a:rPr lang="uk-UA" sz="2000" b="1" i="1" dirty="0" err="1" smtClean="0">
                <a:latin typeface="Times New Roman" pitchFamily="18" charset="0"/>
                <a:cs typeface="Times New Roman" pitchFamily="18" charset="0"/>
              </a:rPr>
              <a:t>кортіїв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 орган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       Один з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найдавніших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видів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чуття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є –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нюх</a:t>
            </a:r>
          </a:p>
          <a:p>
            <a:pPr marL="514350" indent="-514350"/>
            <a:endParaRPr lang="ru-RU" sz="2000" b="1" i="1" dirty="0"/>
          </a:p>
          <a:p>
            <a:pPr marL="514350" indent="-514350"/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92696"/>
            <a:ext cx="864096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 </a:t>
            </a:r>
            <a:r>
              <a:rPr lang="ru-RU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Установіть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відповідність</a:t>
            </a:r>
            <a:endParaRPr lang="ru-RU" sz="4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рухова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механорецепція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    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сітківці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слухові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кісточки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містяться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Б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мязів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сухожилків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суглобів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зорова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зона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міститься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середньому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вусі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фоторецептори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розташовані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потиличній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ділянці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півкуль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</a:p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</a:p>
          <a:p>
            <a:endParaRPr lang="uk-UA" sz="2400" i="1" dirty="0"/>
          </a:p>
          <a:p>
            <a:r>
              <a:rPr lang="uk-UA" sz="2000" b="1" i="1" dirty="0" smtClean="0"/>
              <a:t>Відповідь: 1 – Б;   2 – В;   3 – Г;   4 - А </a:t>
            </a:r>
            <a:endParaRPr lang="ru-RU" sz="2000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Сенсорна система дотику сприймає механічні впливи на шкіру</a:t>
            </a:r>
            <a:endParaRPr lang="uk-UA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741987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 1см</a:t>
            </a:r>
            <a:r>
              <a:rPr lang="uk-UA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припадає 100-200 больових, 12-15 холодових,1-2 теплових і 25-30 дотикових рецепторів</a:t>
            </a:r>
          </a:p>
          <a:p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</p:txBody>
      </p:sp>
      <p:pic>
        <p:nvPicPr>
          <p:cNvPr id="6" name="Содержимое 3" descr="&amp;Kcy;&amp;acy;&amp;rcy;&amp;tcy;&amp;icy;&amp;ncy;&amp;kcy;&amp;icy; &amp;pcy;&amp;ocy; &amp;zcy;&amp;acy;&amp;pcy;&amp;rcy;&amp;ocy;&amp;scy;&amp;ucy; &amp;kcy;&amp;acy;&amp;rcy;&amp;tcy;&amp;icy;&amp;ncy;&amp;kcy;&amp;icy; &amp;acy;&amp;ncy;&amp;acy;&amp;lcy;&amp;iukcy;&amp;zcy;&amp;acy;&amp;tcy;&amp;ocy;&amp;rcy;&amp;iukcy;&amp;vcy; &amp;dcy;&amp;ocy;&amp;tcy;&amp;icy;&amp;kcy;&amp;ucy;, &amp;bcy;&amp;ocy;&amp;lcy;&amp;yucy;, &amp;rcy;&amp;ucy;&amp;khcy;&amp;ucy;, &amp;tcy;&amp;iecy;&amp;mcy;&amp;pcy;&amp;iecy;&amp;rcy;&amp;acy;&amp;tcy;&amp;ucy;&amp;rcy;&amp;icy;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140968"/>
            <a:ext cx="8064896" cy="324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Рецепторна поверхня дотику в людини становить 1,4- 2,1</a:t>
            </a:r>
            <a:r>
              <a:rPr lang="uk-UA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3100" b="1" baseline="30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6" name="Содержимое 3" descr="http://narodna-osvita.com.ua/uploads/sobol-8-bio/sobol-8-bio-25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806489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404664"/>
            <a:ext cx="5689029" cy="4147050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>
            <a:off x="6300192" y="1052736"/>
            <a:ext cx="1368152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596336" y="764704"/>
            <a:ext cx="154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50001B"/>
                </a:solidFill>
                <a:latin typeface="Times New Roman" pitchFamily="18" charset="0"/>
                <a:cs typeface="Times New Roman" pitchFamily="18" charset="0"/>
              </a:rPr>
              <a:t>рецептори</a:t>
            </a:r>
          </a:p>
          <a:p>
            <a:r>
              <a:rPr lang="uk-UA" sz="2000" b="1" dirty="0" smtClean="0">
                <a:solidFill>
                  <a:srgbClr val="50001B"/>
                </a:solidFill>
                <a:latin typeface="Times New Roman" pitchFamily="18" charset="0"/>
                <a:cs typeface="Times New Roman" pitchFamily="18" charset="0"/>
              </a:rPr>
              <a:t>дотику</a:t>
            </a:r>
            <a:endParaRPr lang="ru-RU" sz="2000" b="1" dirty="0">
              <a:solidFill>
                <a:srgbClr val="50001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>
            <a:off x="1331640" y="2060848"/>
            <a:ext cx="187220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0" y="1700808"/>
            <a:ext cx="154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50001B"/>
                </a:solidFill>
                <a:latin typeface="Times New Roman" pitchFamily="18" charset="0"/>
                <a:cs typeface="Times New Roman" pitchFamily="18" charset="0"/>
              </a:rPr>
              <a:t>нервові закінчення</a:t>
            </a:r>
            <a:endParaRPr lang="ru-RU" sz="2000" b="1" dirty="0">
              <a:solidFill>
                <a:srgbClr val="50001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4797152"/>
            <a:ext cx="7056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Рецептори шкіри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2915816" y="5085184"/>
            <a:ext cx="172819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059832" y="4725144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нервові</a:t>
            </a:r>
            <a:r>
              <a:rPr lang="uk-UA" sz="2000" dirty="0" smtClean="0"/>
              <a:t>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імпульси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6016" y="4869160"/>
            <a:ext cx="2592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спеціальні центри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кори кінцевого мозку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2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052736"/>
            <a:ext cx="2003276" cy="50309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188640"/>
            <a:ext cx="8280920" cy="70788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Рецептори шкіри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5816" y="980728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сприймають три основні види впливів: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/>
          <p:cNvSpPr/>
          <p:nvPr/>
        </p:nvSpPr>
        <p:spPr>
          <a:xfrm>
            <a:off x="2627784" y="1916832"/>
            <a:ext cx="216024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/>
          <p:cNvSpPr/>
          <p:nvPr/>
        </p:nvSpPr>
        <p:spPr>
          <a:xfrm>
            <a:off x="2627784" y="3501008"/>
            <a:ext cx="216024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>
            <a:off x="2699792" y="5157192"/>
            <a:ext cx="1944216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699792" y="1556792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тиск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15816" y="2420888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вібрація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5776" y="3068960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тепло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3848" y="371703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холод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7824" y="479715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  больові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32040" y="1772816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7030A0"/>
                </a:solidFill>
                <a:latin typeface="Comic Sans MS" pitchFamily="66" charset="0"/>
              </a:rPr>
              <a:t>механічні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20072" y="3356992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7030A0"/>
                </a:solidFill>
                <a:latin typeface="Comic Sans MS" pitchFamily="66" charset="0"/>
              </a:rPr>
              <a:t>температурні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44008" y="508518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7030A0"/>
                </a:solidFill>
                <a:latin typeface="Comic Sans MS" pitchFamily="66" charset="0"/>
              </a:rPr>
              <a:t>больові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груженное (1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426" y="1556792"/>
            <a:ext cx="2688422" cy="2279898"/>
          </a:xfrm>
          <a:prstGeom prst="rect">
            <a:avLst/>
          </a:prstGeom>
        </p:spPr>
      </p:pic>
      <p:pic>
        <p:nvPicPr>
          <p:cNvPr id="3" name="Рисунок 2" descr="images (25).jpg"/>
          <p:cNvPicPr>
            <a:picLocks noChangeAspect="1"/>
          </p:cNvPicPr>
          <p:nvPr/>
        </p:nvPicPr>
        <p:blipFill>
          <a:blip r:embed="rId3" cstate="print"/>
          <a:srcRect l="49621" b="14269"/>
          <a:stretch>
            <a:fillRect/>
          </a:stretch>
        </p:blipFill>
        <p:spPr>
          <a:xfrm>
            <a:off x="6588224" y="1556792"/>
            <a:ext cx="2250951" cy="2685590"/>
          </a:xfrm>
          <a:prstGeom prst="rect">
            <a:avLst/>
          </a:prstGeom>
        </p:spPr>
      </p:pic>
      <p:pic>
        <p:nvPicPr>
          <p:cNvPr id="4" name="Рисунок 3" descr="images (2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3140968"/>
            <a:ext cx="2808312" cy="25536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51920" y="620688"/>
            <a:ext cx="2016224" cy="707886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7030A0"/>
                </a:solidFill>
                <a:latin typeface="Comic Sans MS" pitchFamily="66" charset="0"/>
              </a:rPr>
              <a:t>дотик</a:t>
            </a:r>
            <a:endParaRPr lang="ru-RU" sz="40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9872" y="1700808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рецептори реагують на: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3861048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Blip>
                <a:blip r:embed="rId5"/>
              </a:buBlip>
            </a:pPr>
            <a:r>
              <a:rPr lang="uk-UA" sz="3600" dirty="0" smtClean="0">
                <a:solidFill>
                  <a:srgbClr val="7030A0"/>
                </a:solidFill>
              </a:rPr>
              <a:t> </a:t>
            </a:r>
            <a:r>
              <a:rPr lang="uk-UA" sz="3600" b="1" dirty="0" smtClean="0">
                <a:solidFill>
                  <a:srgbClr val="7030A0"/>
                </a:solidFill>
              </a:rPr>
              <a:t>тиск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9912" y="5805264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Blip>
                <a:blip r:embed="rId5"/>
              </a:buBlip>
            </a:pPr>
            <a:r>
              <a:rPr lang="uk-UA" sz="3600" dirty="0" smtClean="0"/>
              <a:t> </a:t>
            </a:r>
            <a:r>
              <a:rPr lang="uk-UA" sz="3600" b="1" dirty="0" smtClean="0">
                <a:solidFill>
                  <a:srgbClr val="7030A0"/>
                </a:solidFill>
              </a:rPr>
              <a:t>дотик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76256" y="4941168"/>
            <a:ext cx="19442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Blip>
                <a:blip r:embed="rId5"/>
              </a:buBlip>
            </a:pPr>
            <a:r>
              <a:rPr lang="uk-UA" sz="3200" b="1" dirty="0" smtClean="0">
                <a:solidFill>
                  <a:srgbClr val="7030A0"/>
                </a:solidFill>
              </a:rPr>
              <a:t> вібрацію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Завдяки дотику незрячі люди навчаються читати та пізнавати навколишній світ </a:t>
            </a:r>
            <a:endParaRPr lang="uk-UA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Абетка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Брайля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narodna-osvita.com.ua/uploads/sobol-8-bio/sobol-8-bio-25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420888"/>
            <a:ext cx="799288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Тема8</Template>
  <TotalTime>733</TotalTime>
  <Words>285</Words>
  <Application>Microsoft Office PowerPoint</Application>
  <PresentationFormat>Экран (4:3)</PresentationFormat>
  <Paragraphs>83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СЕНСОРНІ СИСТЕМИ  ДОТИКУ, ТЕМПЕРАТУРИ, БОЛЮ</vt:lpstr>
      <vt:lpstr>Слайд 2</vt:lpstr>
      <vt:lpstr>Слайд 3</vt:lpstr>
      <vt:lpstr>Сенсорна система дотику сприймає механічні впливи на шкіру</vt:lpstr>
      <vt:lpstr> Рецепторна поверхня дотику в людини становить 1,4- 2,1М2 </vt:lpstr>
      <vt:lpstr>Слайд 6</vt:lpstr>
      <vt:lpstr>Слайд 7</vt:lpstr>
      <vt:lpstr>Слайд 8</vt:lpstr>
      <vt:lpstr>Завдяки дотику незрячі люди навчаються читати та пізнавати навколишній світ </vt:lpstr>
      <vt:lpstr>Сенсорна система температури забезпечує здатність людини до підтримання сталої температури тіла</vt:lpstr>
      <vt:lpstr>Слайд 11</vt:lpstr>
      <vt:lpstr>Сенсорна система болю надає організму надзвичайно важливу інформацію про небезпеку та вмикає ланцюг захисних реакцій</vt:lpstr>
      <vt:lpstr>Слайд 13</vt:lpstr>
      <vt:lpstr>Слайд 14</vt:lpstr>
      <vt:lpstr>Цікаво знати, що…</vt:lpstr>
      <vt:lpstr>Інтернет - ресурси 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Скорик</cp:lastModifiedBy>
  <cp:revision>77</cp:revision>
  <dcterms:created xsi:type="dcterms:W3CDTF">2014-03-27T11:21:17Z</dcterms:created>
  <dcterms:modified xsi:type="dcterms:W3CDTF">2017-02-14T22:25:39Z</dcterms:modified>
</cp:coreProperties>
</file>