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35"/>
  </p:notesMasterIdLst>
  <p:sldIdLst>
    <p:sldId id="316" r:id="rId2"/>
    <p:sldId id="290" r:id="rId3"/>
    <p:sldId id="257" r:id="rId4"/>
    <p:sldId id="300" r:id="rId5"/>
    <p:sldId id="304" r:id="rId6"/>
    <p:sldId id="291" r:id="rId7"/>
    <p:sldId id="292" r:id="rId8"/>
    <p:sldId id="293" r:id="rId9"/>
    <p:sldId id="305" r:id="rId10"/>
    <p:sldId id="302" r:id="rId11"/>
    <p:sldId id="294" r:id="rId12"/>
    <p:sldId id="308" r:id="rId13"/>
    <p:sldId id="309" r:id="rId14"/>
    <p:sldId id="314" r:id="rId15"/>
    <p:sldId id="315" r:id="rId16"/>
    <p:sldId id="312" r:id="rId17"/>
    <p:sldId id="295" r:id="rId18"/>
    <p:sldId id="297" r:id="rId19"/>
    <p:sldId id="296" r:id="rId20"/>
    <p:sldId id="298" r:id="rId21"/>
    <p:sldId id="306" r:id="rId22"/>
    <p:sldId id="311" r:id="rId23"/>
    <p:sldId id="280" r:id="rId24"/>
    <p:sldId id="307" r:id="rId25"/>
    <p:sldId id="283" r:id="rId26"/>
    <p:sldId id="313" r:id="rId27"/>
    <p:sldId id="274" r:id="rId28"/>
    <p:sldId id="299" r:id="rId29"/>
    <p:sldId id="259" r:id="rId30"/>
    <p:sldId id="273" r:id="rId31"/>
    <p:sldId id="277" r:id="rId32"/>
    <p:sldId id="270" r:id="rId33"/>
    <p:sldId id="317" r:id="rId34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6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872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918D75-FC7C-4D24-81F7-66728E80FAF6}" type="datetimeFigureOut">
              <a:rPr lang="uk-UA" smtClean="0"/>
              <a:pPr/>
              <a:t>15.02.2017</a:t>
            </a:fld>
            <a:endParaRPr lang="uk-UA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70F6786-6624-4891-B2A5-2BD3ED897913}" type="slidenum">
              <a:rPr lang="uk-UA" smtClean="0"/>
              <a:pPr/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57B0D7-75FB-4F46-BFDB-441D221ADA0C}" type="datetimeFigureOut">
              <a:rPr lang="uk-UA" smtClean="0"/>
              <a:pPr/>
              <a:t>15.02.2017</a:t>
            </a:fld>
            <a:endParaRPr lang="uk-UA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E7C0E-9764-40B2-90B7-012560D441D7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57B0D7-75FB-4F46-BFDB-441D221ADA0C}" type="datetimeFigureOut">
              <a:rPr lang="uk-UA" smtClean="0"/>
              <a:pPr/>
              <a:t>15.02.2017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E7C0E-9764-40B2-90B7-012560D441D7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57B0D7-75FB-4F46-BFDB-441D221ADA0C}" type="datetimeFigureOut">
              <a:rPr lang="uk-UA" smtClean="0"/>
              <a:pPr/>
              <a:t>15.02.2017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E7C0E-9764-40B2-90B7-012560D441D7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57B0D7-75FB-4F46-BFDB-441D221ADA0C}" type="datetimeFigureOut">
              <a:rPr lang="uk-UA" smtClean="0"/>
              <a:pPr/>
              <a:t>15.02.2017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E7C0E-9764-40B2-90B7-012560D441D7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57B0D7-75FB-4F46-BFDB-441D221ADA0C}" type="datetimeFigureOut">
              <a:rPr lang="uk-UA" smtClean="0"/>
              <a:pPr/>
              <a:t>15.02.2017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E7C0E-9764-40B2-90B7-012560D441D7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57B0D7-75FB-4F46-BFDB-441D221ADA0C}" type="datetimeFigureOut">
              <a:rPr lang="uk-UA" smtClean="0"/>
              <a:pPr/>
              <a:t>15.02.2017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E7C0E-9764-40B2-90B7-012560D441D7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57B0D7-75FB-4F46-BFDB-441D221ADA0C}" type="datetimeFigureOut">
              <a:rPr lang="uk-UA" smtClean="0"/>
              <a:pPr/>
              <a:t>15.02.2017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E7C0E-9764-40B2-90B7-012560D441D7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57B0D7-75FB-4F46-BFDB-441D221ADA0C}" type="datetimeFigureOut">
              <a:rPr lang="uk-UA" smtClean="0"/>
              <a:pPr/>
              <a:t>15.02.2017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E7C0E-9764-40B2-90B7-012560D441D7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57B0D7-75FB-4F46-BFDB-441D221ADA0C}" type="datetimeFigureOut">
              <a:rPr lang="uk-UA" smtClean="0"/>
              <a:pPr/>
              <a:t>15.02.2017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E7C0E-9764-40B2-90B7-012560D441D7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57B0D7-75FB-4F46-BFDB-441D221ADA0C}" type="datetimeFigureOut">
              <a:rPr lang="uk-UA" smtClean="0"/>
              <a:pPr/>
              <a:t>15.02.2017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E7C0E-9764-40B2-90B7-012560D441D7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57B0D7-75FB-4F46-BFDB-441D221ADA0C}" type="datetimeFigureOut">
              <a:rPr lang="uk-UA" smtClean="0"/>
              <a:pPr/>
              <a:t>15.02.2017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B85E7C0E-9764-40B2-90B7-012560D441D7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057B0D7-75FB-4F46-BFDB-441D221ADA0C}" type="datetimeFigureOut">
              <a:rPr lang="uk-UA" smtClean="0"/>
              <a:pPr/>
              <a:t>15.02.2017</a:t>
            </a:fld>
            <a:endParaRPr lang="uk-UA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85E7C0E-9764-40B2-90B7-012560D441D7}" type="slidenum">
              <a:rPr lang="uk-UA" smtClean="0"/>
              <a:pPr/>
              <a:t>‹#›</a:t>
            </a:fld>
            <a:endParaRPr lang="uk-UA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2.gif"/><Relationship Id="rId4" Type="http://schemas.openxmlformats.org/officeDocument/2006/relationships/image" Target="../media/image3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gif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3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6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8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0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gif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1.jpeg"/><Relationship Id="rId5" Type="http://schemas.openxmlformats.org/officeDocument/2006/relationships/image" Target="../media/image60.png"/><Relationship Id="rId4" Type="http://schemas.openxmlformats.org/officeDocument/2006/relationships/image" Target="../media/image59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hyperlink" Target="http://dovidka.biz.ua/tsikavi-fakti-pro-sensornu-sistemu/" TargetMode="External"/><Relationship Id="rId2" Type="http://schemas.openxmlformats.org/officeDocument/2006/relationships/hyperlink" Target="http://edufuture.biz/index.ph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botany.kiev.ua/" TargetMode="External"/><Relationship Id="rId5" Type="http://schemas.openxmlformats.org/officeDocument/2006/relationships/hyperlink" Target="http://mon.gov.ua/" TargetMode="External"/><Relationship Id="rId4" Type="http://schemas.openxmlformats.org/officeDocument/2006/relationships/hyperlink" Target="https://ru.wikipedia.org/wiki/&#1057;&#1077;&#1085;&#1089;&#1086;&#1088;&#1085;&#1072;&#1103;_&#1089;&#1080;&#1089;&#1090;&#1077;&#1084;&#1072;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7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636680"/>
          </a:xfrm>
        </p:spPr>
        <p:txBody>
          <a:bodyPr>
            <a:normAutofit fontScale="90000"/>
          </a:bodyPr>
          <a:lstStyle/>
          <a:p>
            <a:pPr algn="ctr"/>
            <a:r>
              <a:rPr lang="uk-UA" b="1" dirty="0" smtClean="0">
                <a:latin typeface="+mn-lt"/>
                <a:cs typeface="Times New Roman" pitchFamily="18" charset="0"/>
              </a:rPr>
              <a:t>Зорова сенсорна система</a:t>
            </a:r>
            <a:endParaRPr lang="uk-UA" b="1" dirty="0">
              <a:latin typeface="+mn-lt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013176"/>
            <a:ext cx="8229600" cy="1311424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uk-UA" b="1" dirty="0" smtClean="0">
                <a:solidFill>
                  <a:srgbClr val="0070C0"/>
                </a:solidFill>
              </a:rPr>
              <a:t>Вчитель Орловецької загальноосвітньої школи І-ІІІ ступенів</a:t>
            </a:r>
          </a:p>
          <a:p>
            <a:pPr algn="ctr">
              <a:buNone/>
            </a:pPr>
            <a:r>
              <a:rPr lang="uk-UA" b="1" dirty="0" smtClean="0">
                <a:solidFill>
                  <a:srgbClr val="0070C0"/>
                </a:solidFill>
              </a:rPr>
              <a:t>Скорик Лариса Василівна</a:t>
            </a:r>
            <a:endParaRPr lang="uk-UA" b="1" dirty="0">
              <a:solidFill>
                <a:srgbClr val="0070C0"/>
              </a:solidFill>
            </a:endParaRPr>
          </a:p>
        </p:txBody>
      </p:sp>
      <p:pic>
        <p:nvPicPr>
          <p:cNvPr id="5" name="Рисунок 4" descr="&amp;Kcy;&amp;acy;&amp;rcy;&amp;tcy;&amp;icy;&amp;ncy;&amp;kcy;&amp;icy; &amp;pcy;&amp;ocy; &amp;zcy;&amp;acy;&amp;pcy;&amp;rcy;&amp;ocy;&amp;scy;&amp;ucy; &amp;kcy;&amp;acy;&amp;rcy;&amp;tcy;&amp;icy;&amp;ncy;&amp;kcy;&amp;icy; &amp;ocy;&amp;rcy;&amp;gcy;&amp;acy;&amp;ncy;&amp;icy; &amp;chcy;&amp;ucy;&amp;tcy;&amp;tcy;&amp;yacy; &amp;lcy;&amp;yucy;&amp;dcy;&amp;icy;&amp;ncy;&amp;icy;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8" y="1412776"/>
            <a:ext cx="5688632" cy="36724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етчат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85852" y="3571876"/>
            <a:ext cx="7000924" cy="3071834"/>
          </a:xfrm>
          <a:prstGeom prst="rect">
            <a:avLst/>
          </a:prstGeom>
        </p:spPr>
      </p:pic>
      <p:sp>
        <p:nvSpPr>
          <p:cNvPr id="4" name="Овал 3"/>
          <p:cNvSpPr/>
          <p:nvPr/>
        </p:nvSpPr>
        <p:spPr>
          <a:xfrm>
            <a:off x="7786710" y="142852"/>
            <a:ext cx="1128714" cy="914400"/>
          </a:xfrm>
          <a:prstGeom prst="ellipse">
            <a:avLst/>
          </a:prstGeom>
          <a:blipFill>
            <a:blip r:embed="rId3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6" name="Прямоугольник 5"/>
          <p:cNvSpPr/>
          <p:nvPr/>
        </p:nvSpPr>
        <p:spPr>
          <a:xfrm>
            <a:off x="142844" y="857232"/>
            <a:ext cx="871543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400" b="1" dirty="0" smtClean="0">
                <a:solidFill>
                  <a:srgbClr val="002060"/>
                </a:solidFill>
              </a:rPr>
              <a:t>    </a:t>
            </a:r>
            <a:r>
              <a:rPr lang="uk-UA" sz="2400" b="1" dirty="0" smtClean="0">
                <a:solidFill>
                  <a:schemeClr val="accent1">
                    <a:lumMod val="50000"/>
                  </a:schemeClr>
                </a:solidFill>
              </a:rPr>
              <a:t>Внутрішня оболонка – сітківка – </a:t>
            </a:r>
            <a:r>
              <a:rPr lang="uk-UA" sz="2400" b="1" dirty="0" err="1" smtClean="0">
                <a:solidFill>
                  <a:schemeClr val="accent1">
                    <a:lumMod val="50000"/>
                  </a:schemeClr>
                </a:solidFill>
              </a:rPr>
              <a:t>світлосприймальна</a:t>
            </a:r>
            <a:r>
              <a:rPr lang="uk-UA" sz="2400" b="1" dirty="0" smtClean="0">
                <a:solidFill>
                  <a:schemeClr val="accent1">
                    <a:lumMod val="50000"/>
                  </a:schemeClr>
                </a:solidFill>
              </a:rPr>
              <a:t>. Це складна оболонка, що містить кілька шарів клітин, різних за формою та функціями. Перший шар – пігментний, складається із щільно розташованих епітеліальних клітин, які містять чорний пігмент </a:t>
            </a:r>
            <a:r>
              <a:rPr lang="uk-UA" sz="2400" b="1" dirty="0" err="1" smtClean="0">
                <a:solidFill>
                  <a:schemeClr val="accent1">
                    <a:lumMod val="50000"/>
                  </a:schemeClr>
                </a:solidFill>
              </a:rPr>
              <a:t>фусцин</a:t>
            </a:r>
            <a:r>
              <a:rPr lang="uk-UA" sz="2400" b="1" dirty="0" smtClean="0">
                <a:solidFill>
                  <a:schemeClr val="accent1">
                    <a:lumMod val="50000"/>
                  </a:schemeClr>
                </a:solidFill>
              </a:rPr>
              <a:t>. Він поглинає світлові промені. Другий шар – рецепторний, утворений світлочутливими клітинами – фоторецепторами – колбочками і паличками.</a:t>
            </a:r>
            <a:endParaRPr lang="uk-UA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2844" y="692696"/>
            <a:ext cx="8715436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800" b="1" dirty="0" smtClean="0">
                <a:solidFill>
                  <a:schemeClr val="accent1">
                    <a:lumMod val="50000"/>
                  </a:schemeClr>
                </a:solidFill>
              </a:rPr>
              <a:t>Сітківка перетворює світлову енергію – подразнення – на нервовий імпульс і здійснює первинну обробку зорового сигналу. У фоторецепторах містяться особливі світлочутливі речовини (пігменти): у паличках – речовина пурпурового кольору – родопсин, а у колбочках – речовина фіолетового кольору – </a:t>
            </a:r>
            <a:r>
              <a:rPr lang="uk-UA" sz="2800" b="1" dirty="0" err="1" smtClean="0">
                <a:solidFill>
                  <a:schemeClr val="accent1">
                    <a:lumMod val="50000"/>
                  </a:schemeClr>
                </a:solidFill>
              </a:rPr>
              <a:t>йодопсин</a:t>
            </a:r>
            <a:r>
              <a:rPr lang="uk-UA" sz="2800" b="1" dirty="0" smtClean="0">
                <a:solidFill>
                  <a:schemeClr val="accent1">
                    <a:lumMod val="50000"/>
                  </a:schemeClr>
                </a:solidFill>
              </a:rPr>
              <a:t>. У складі цих речовин є білок – </a:t>
            </a:r>
            <a:r>
              <a:rPr lang="uk-UA" sz="2800" b="1" dirty="0" err="1" smtClean="0">
                <a:solidFill>
                  <a:schemeClr val="accent1">
                    <a:lumMod val="50000"/>
                  </a:schemeClr>
                </a:solidFill>
              </a:rPr>
              <a:t>опсин</a:t>
            </a:r>
            <a:r>
              <a:rPr lang="uk-UA" sz="2800" b="1" dirty="0" smtClean="0">
                <a:solidFill>
                  <a:schemeClr val="accent1">
                    <a:lumMod val="50000"/>
                  </a:schemeClr>
                </a:solidFill>
              </a:rPr>
              <a:t> і окиснений вітамін А.                              Порушення діяльності                                             колбочок – дальтонізм.</a:t>
            </a:r>
          </a:p>
        </p:txBody>
      </p:sp>
      <p:sp>
        <p:nvSpPr>
          <p:cNvPr id="3" name="Овал 2"/>
          <p:cNvSpPr/>
          <p:nvPr/>
        </p:nvSpPr>
        <p:spPr>
          <a:xfrm>
            <a:off x="7786710" y="142852"/>
            <a:ext cx="1128714" cy="914400"/>
          </a:xfrm>
          <a:prstGeom prst="ellipse">
            <a:avLst/>
          </a:prstGeom>
          <a:blipFill>
            <a:blip r:embed="rId2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12" name="Picture 4" descr="U13_02_0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1880" y="4286232"/>
            <a:ext cx="2928958" cy="2571768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/>
          <p:nvPr/>
        </p:nvSpPr>
        <p:spPr>
          <a:xfrm>
            <a:off x="7786710" y="142852"/>
            <a:ext cx="1128714" cy="914400"/>
          </a:xfrm>
          <a:prstGeom prst="ellipse">
            <a:avLst/>
          </a:prstGeom>
          <a:blipFill>
            <a:blip r:embed="rId2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4" name="Прямоугольник 3"/>
          <p:cNvSpPr/>
          <p:nvPr/>
        </p:nvSpPr>
        <p:spPr>
          <a:xfrm>
            <a:off x="285688" y="764704"/>
            <a:ext cx="8715468" cy="60932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800" b="1" dirty="0" smtClean="0">
                <a:solidFill>
                  <a:srgbClr val="002060"/>
                </a:solidFill>
              </a:rPr>
              <a:t>    </a:t>
            </a:r>
            <a:r>
              <a:rPr lang="uk-UA" sz="2800" b="1" dirty="0" smtClean="0">
                <a:solidFill>
                  <a:schemeClr val="accent1">
                    <a:lumMod val="50000"/>
                  </a:schemeClr>
                </a:solidFill>
              </a:rPr>
              <a:t>У сітківці нараховують 130 млн. паличок і 7 млн. колбочок.  Розміщені вони нерівномірно: у центрі сітківки розташовані                                               переважно колбочки,                                                            далі від центру –                                                         колбочки і палички                                                          разом, а на периферії                                                  переважають палички.</a:t>
            </a:r>
          </a:p>
          <a:p>
            <a:r>
              <a:rPr lang="uk-UA" sz="2800" b="1" dirty="0" smtClean="0">
                <a:solidFill>
                  <a:schemeClr val="accent1">
                    <a:lumMod val="50000"/>
                  </a:schemeClr>
                </a:solidFill>
              </a:rPr>
              <a:t>Колбочки забезпечують </a:t>
            </a:r>
          </a:p>
          <a:p>
            <a:r>
              <a:rPr lang="uk-UA" sz="2800" b="1" dirty="0" smtClean="0">
                <a:solidFill>
                  <a:schemeClr val="accent1">
                    <a:lumMod val="50000"/>
                  </a:schemeClr>
                </a:solidFill>
              </a:rPr>
              <a:t>сприймання форми і</a:t>
            </a:r>
          </a:p>
          <a:p>
            <a:r>
              <a:rPr lang="uk-UA" sz="2800" b="1" dirty="0" smtClean="0">
                <a:solidFill>
                  <a:schemeClr val="accent1">
                    <a:lumMod val="50000"/>
                  </a:schemeClr>
                </a:solidFill>
              </a:rPr>
              <a:t>кольору предмету, тобто </a:t>
            </a:r>
          </a:p>
          <a:p>
            <a:r>
              <a:rPr lang="uk-UA" sz="2800" b="1" dirty="0" smtClean="0">
                <a:solidFill>
                  <a:schemeClr val="accent1">
                    <a:lumMod val="50000"/>
                  </a:schemeClr>
                </a:solidFill>
              </a:rPr>
              <a:t>це рецептори денного</a:t>
            </a:r>
          </a:p>
          <a:p>
            <a:r>
              <a:rPr lang="uk-UA" sz="2800" b="1" dirty="0" smtClean="0">
                <a:solidFill>
                  <a:schemeClr val="accent1">
                    <a:lumMod val="50000"/>
                  </a:schemeClr>
                </a:solidFill>
              </a:rPr>
              <a:t>бачення, а палички – рецептори сутінкового зору.</a:t>
            </a:r>
            <a:endParaRPr lang="uk-UA" sz="2800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5" name="Рисунок 4" descr="image00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88024" y="2361098"/>
            <a:ext cx="4141694" cy="3639670"/>
          </a:xfrm>
          <a:prstGeom prst="rect">
            <a:avLst/>
          </a:prstGeom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2844" y="1000108"/>
            <a:ext cx="8858312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800" b="1" dirty="0" smtClean="0">
                <a:solidFill>
                  <a:srgbClr val="002060"/>
                </a:solidFill>
              </a:rPr>
              <a:t>   </a:t>
            </a:r>
            <a:r>
              <a:rPr lang="uk-UA" sz="2800" b="1" dirty="0" smtClean="0">
                <a:solidFill>
                  <a:schemeClr val="accent1">
                    <a:lumMod val="50000"/>
                  </a:schemeClr>
                </a:solidFill>
              </a:rPr>
              <a:t>Найбільше колбочок навколо центральної ямки. Це місце скупчення колбочок називають жовтою плямою. Її ще називають місцем                                               найкращого бачення.                                                                У нормі зображення                                                         завжди фокусується                                                           оптичною системою                                                               ока на жовтій плямі.                                                              При цьому предмети,                                                            які сприймаються                                                    периферичним зором,                                                                   розрізняються гірше.</a:t>
            </a:r>
            <a:endParaRPr lang="uk-UA" sz="28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Овал 2"/>
          <p:cNvSpPr/>
          <p:nvPr/>
        </p:nvSpPr>
        <p:spPr>
          <a:xfrm>
            <a:off x="7786710" y="142852"/>
            <a:ext cx="1128714" cy="914400"/>
          </a:xfrm>
          <a:prstGeom prst="ellipse">
            <a:avLst/>
          </a:prstGeom>
          <a:blipFill>
            <a:blip r:embed="rId2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6" name="Picture 6" descr="U10_06_0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2564904"/>
            <a:ext cx="3960440" cy="4077492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2844" y="1000108"/>
            <a:ext cx="8643998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800" b="1" dirty="0" smtClean="0">
                <a:solidFill>
                  <a:srgbClr val="002060"/>
                </a:solidFill>
              </a:rPr>
              <a:t>   </a:t>
            </a:r>
            <a:r>
              <a:rPr lang="uk-UA" sz="2800" b="1" dirty="0" smtClean="0">
                <a:solidFill>
                  <a:schemeClr val="accent1">
                    <a:lumMod val="50000"/>
                  </a:schemeClr>
                </a:solidFill>
              </a:rPr>
              <a:t>Місце, де зоровий нерв виходить із сітківки, позбавлене фоторецепторів і називається сліпою плямою. Світло у ньому не сприймається і предметів, зображення яких потрапляє на                                        цю ділянку, ми не бачимо.                                                 Площа її може бути                                                              від 2,5 до 6 </a:t>
            </a:r>
            <a:r>
              <a:rPr lang="uk-UA" sz="2800" b="1" dirty="0" err="1" smtClean="0">
                <a:solidFill>
                  <a:schemeClr val="accent1">
                    <a:lumMod val="50000"/>
                  </a:schemeClr>
                </a:solidFill>
              </a:rPr>
              <a:t>кв.мм</a:t>
            </a:r>
            <a:endParaRPr lang="uk-UA" sz="2800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3" name="Picture 5" descr="U10_1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08104" y="2845546"/>
            <a:ext cx="3200926" cy="3769559"/>
          </a:xfrm>
          <a:prstGeom prst="rect">
            <a:avLst/>
          </a:prstGeom>
          <a:noFill/>
        </p:spPr>
      </p:pic>
      <p:sp>
        <p:nvSpPr>
          <p:cNvPr id="5" name="Овал 4"/>
          <p:cNvSpPr/>
          <p:nvPr/>
        </p:nvSpPr>
        <p:spPr>
          <a:xfrm>
            <a:off x="7786710" y="142852"/>
            <a:ext cx="1128714" cy="914400"/>
          </a:xfrm>
          <a:prstGeom prst="ellipse">
            <a:avLst/>
          </a:prstGeom>
          <a:blipFill>
            <a:blip r:embed="rId3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6" name="Рисунок 5" descr="сл пляма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57158" y="4214818"/>
            <a:ext cx="3967165" cy="2357454"/>
          </a:xfrm>
          <a:prstGeom prst="rect">
            <a:avLst/>
          </a:prstGeom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плями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0034" y="1357298"/>
            <a:ext cx="8143932" cy="4071966"/>
          </a:xfrm>
          <a:prstGeom prst="rect">
            <a:avLst/>
          </a:prstGeom>
        </p:spPr>
      </p:pic>
      <p:sp>
        <p:nvSpPr>
          <p:cNvPr id="3" name="Овал 2"/>
          <p:cNvSpPr/>
          <p:nvPr/>
        </p:nvSpPr>
        <p:spPr>
          <a:xfrm>
            <a:off x="7786710" y="142852"/>
            <a:ext cx="1128714" cy="914400"/>
          </a:xfrm>
          <a:prstGeom prst="ellipse">
            <a:avLst/>
          </a:prstGeom>
          <a:blipFill>
            <a:blip r:embed="rId3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5" name="Прямоугольник 4"/>
          <p:cNvSpPr/>
          <p:nvPr/>
        </p:nvSpPr>
        <p:spPr>
          <a:xfrm>
            <a:off x="714348" y="5857892"/>
            <a:ext cx="77153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400" b="1" dirty="0" smtClean="0">
                <a:solidFill>
                  <a:srgbClr val="002060"/>
                </a:solidFill>
              </a:rPr>
              <a:t>Схема визначення жовтої та сліпої плями </a:t>
            </a:r>
            <a:endParaRPr lang="uk-UA" sz="2400" dirty="0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радуга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4282" y="1071546"/>
            <a:ext cx="8715436" cy="5500726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42844" y="1071546"/>
            <a:ext cx="8715436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400" b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   </a:t>
            </a:r>
            <a:r>
              <a:rPr lang="uk-UA" sz="2800" b="1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Багатоколірність сприймається завдяки тому, що колбочки реагують на певний спектр світла, тобто на довжину хвилі, ізольовано. Існує три типи колбочок: перший реагує на червоний колір, другий на зелений, а третій на синій. Ці кольори вважаються основними. Коли ми дивимося на веселку, то найпомітнішими для нас є саме основні кольори. Оптичним змішуванням основних кольорів можна одержати всі кольори та їхні відтінки. Якщо всі три типи колбочок збуджуються водночас і однаково, виникає відчуття білого кольору. </a:t>
            </a:r>
            <a:endParaRPr lang="uk-UA" sz="2800" dirty="0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Овал 2"/>
          <p:cNvSpPr/>
          <p:nvPr/>
        </p:nvSpPr>
        <p:spPr>
          <a:xfrm>
            <a:off x="7786710" y="142852"/>
            <a:ext cx="1128714" cy="914400"/>
          </a:xfrm>
          <a:prstGeom prst="ellipse">
            <a:avLst/>
          </a:prstGeom>
          <a:blipFill>
            <a:blip r:embed="rId3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2844" y="1214422"/>
            <a:ext cx="8786874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800" b="1" dirty="0" smtClean="0">
                <a:solidFill>
                  <a:schemeClr val="accent1">
                    <a:lumMod val="50000"/>
                  </a:schemeClr>
                </a:solidFill>
              </a:rPr>
              <a:t>     У порожнині ока міститься кришталик - </a:t>
            </a:r>
            <a:r>
              <a:rPr lang="uk-UA" sz="2800" b="1" dirty="0" err="1" smtClean="0">
                <a:solidFill>
                  <a:schemeClr val="accent1">
                    <a:lumMod val="50000"/>
                  </a:schemeClr>
                </a:solidFill>
              </a:rPr>
              <a:t>світлозаломлювальний</a:t>
            </a:r>
            <a:r>
              <a:rPr lang="uk-UA" sz="2800" b="1" dirty="0" smtClean="0">
                <a:solidFill>
                  <a:schemeClr val="accent1">
                    <a:lumMod val="50000"/>
                  </a:schemeClr>
                </a:solidFill>
              </a:rPr>
              <a:t> апарат. Він прозорий і еластичний. Розміщений у тонкій прозорій  капсулі,               </a:t>
            </a:r>
          </a:p>
          <a:p>
            <a:r>
              <a:rPr lang="uk-UA" sz="2800" b="1" dirty="0" smtClean="0">
                <a:solidFill>
                  <a:schemeClr val="accent1">
                    <a:lumMod val="50000"/>
                  </a:schemeClr>
                </a:solidFill>
              </a:rPr>
              <a:t>                                                      яка переходить  по краях у                  </a:t>
            </a:r>
          </a:p>
          <a:p>
            <a:pPr algn="r"/>
            <a:r>
              <a:rPr lang="uk-UA" sz="2800" b="1" dirty="0" smtClean="0">
                <a:solidFill>
                  <a:schemeClr val="accent1">
                    <a:lumMod val="50000"/>
                  </a:schemeClr>
                </a:solidFill>
              </a:rPr>
              <a:t>                         </a:t>
            </a:r>
            <a:r>
              <a:rPr lang="uk-UA" sz="2800" b="1" dirty="0" err="1" smtClean="0">
                <a:solidFill>
                  <a:schemeClr val="accent1">
                    <a:lumMod val="50000"/>
                  </a:schemeClr>
                </a:solidFill>
              </a:rPr>
              <a:t>зв</a:t>
            </a:r>
            <a:r>
              <a:rPr lang="en-US" sz="2800" b="1" dirty="0" smtClean="0">
                <a:solidFill>
                  <a:schemeClr val="accent1">
                    <a:lumMod val="50000"/>
                  </a:schemeClr>
                </a:solidFill>
              </a:rPr>
              <a:t>’</a:t>
            </a:r>
            <a:r>
              <a:rPr lang="uk-UA" sz="2800" b="1" dirty="0" err="1" smtClean="0">
                <a:solidFill>
                  <a:schemeClr val="accent1">
                    <a:lumMod val="50000"/>
                  </a:schemeClr>
                </a:solidFill>
              </a:rPr>
              <a:t>язки</a:t>
            </a:r>
            <a:r>
              <a:rPr lang="uk-UA" sz="2800" b="1" dirty="0" smtClean="0">
                <a:solidFill>
                  <a:schemeClr val="accent1">
                    <a:lumMod val="50000"/>
                  </a:schemeClr>
                </a:solidFill>
              </a:rPr>
              <a:t>, що прикріплені до </a:t>
            </a:r>
          </a:p>
          <a:p>
            <a:r>
              <a:rPr lang="uk-UA" sz="2800" b="1" dirty="0" smtClean="0">
                <a:solidFill>
                  <a:schemeClr val="accent1">
                    <a:lumMod val="50000"/>
                  </a:schemeClr>
                </a:solidFill>
              </a:rPr>
              <a:t>                                                       </a:t>
            </a:r>
            <a:r>
              <a:rPr lang="uk-UA" sz="2800" b="1" dirty="0" err="1" smtClean="0">
                <a:solidFill>
                  <a:schemeClr val="accent1">
                    <a:lumMod val="50000"/>
                  </a:schemeClr>
                </a:solidFill>
              </a:rPr>
              <a:t>ціліарного</a:t>
            </a:r>
            <a:r>
              <a:rPr lang="uk-UA" sz="2800" b="1" dirty="0" smtClean="0">
                <a:solidFill>
                  <a:schemeClr val="accent1">
                    <a:lumMod val="50000"/>
                  </a:schemeClr>
                </a:solidFill>
              </a:rPr>
              <a:t> тіла.         </a:t>
            </a:r>
          </a:p>
          <a:p>
            <a:r>
              <a:rPr lang="uk-UA" sz="2800" b="1" dirty="0" smtClean="0">
                <a:solidFill>
                  <a:schemeClr val="accent1">
                    <a:lumMod val="50000"/>
                  </a:schemeClr>
                </a:solidFill>
              </a:rPr>
              <a:t>                                                       Завдяки цьому кришталик</a:t>
            </a:r>
          </a:p>
          <a:p>
            <a:pPr algn="ctr"/>
            <a:r>
              <a:rPr lang="uk-UA" sz="2800" b="1" dirty="0" smtClean="0">
                <a:solidFill>
                  <a:schemeClr val="accent1">
                    <a:lumMod val="50000"/>
                  </a:schemeClr>
                </a:solidFill>
              </a:rPr>
              <a:t>                                                може  змінювати свою</a:t>
            </a:r>
          </a:p>
          <a:p>
            <a:r>
              <a:rPr lang="uk-UA" sz="2800" b="1" dirty="0" smtClean="0">
                <a:solidFill>
                  <a:schemeClr val="accent1">
                    <a:lumMod val="50000"/>
                  </a:schemeClr>
                </a:solidFill>
              </a:rPr>
              <a:t>                                                       кривизну і бути </a:t>
            </a:r>
          </a:p>
          <a:p>
            <a:pPr algn="ctr"/>
            <a:r>
              <a:rPr lang="uk-UA" sz="2800" b="1" dirty="0" smtClean="0">
                <a:solidFill>
                  <a:schemeClr val="accent1">
                    <a:lumMod val="50000"/>
                  </a:schemeClr>
                </a:solidFill>
              </a:rPr>
              <a:t>                                  </a:t>
            </a:r>
            <a:r>
              <a:rPr lang="uk-UA" sz="2800" b="1" dirty="0" err="1" smtClean="0">
                <a:solidFill>
                  <a:schemeClr val="accent1">
                    <a:lumMod val="50000"/>
                  </a:schemeClr>
                </a:solidFill>
              </a:rPr>
              <a:t>опуклішим</a:t>
            </a:r>
            <a:r>
              <a:rPr lang="uk-UA" sz="2800" b="1" dirty="0" smtClean="0">
                <a:solidFill>
                  <a:schemeClr val="accent1">
                    <a:lumMod val="50000"/>
                  </a:schemeClr>
                </a:solidFill>
              </a:rPr>
              <a:t>   </a:t>
            </a:r>
          </a:p>
          <a:p>
            <a:pPr algn="ctr"/>
            <a:r>
              <a:rPr lang="uk-UA" sz="2800" b="1" dirty="0" smtClean="0">
                <a:solidFill>
                  <a:schemeClr val="accent1">
                    <a:lumMod val="50000"/>
                  </a:schemeClr>
                </a:solidFill>
              </a:rPr>
              <a:t>                                                                                  плоскішим.</a:t>
            </a:r>
          </a:p>
        </p:txBody>
      </p:sp>
      <p:sp>
        <p:nvSpPr>
          <p:cNvPr id="3" name="Овал 2"/>
          <p:cNvSpPr/>
          <p:nvPr/>
        </p:nvSpPr>
        <p:spPr>
          <a:xfrm>
            <a:off x="7786710" y="142852"/>
            <a:ext cx="1128714" cy="914400"/>
          </a:xfrm>
          <a:prstGeom prst="ellipse">
            <a:avLst/>
          </a:prstGeom>
          <a:blipFill>
            <a:blip r:embed="rId2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9" name="Прямоугольник 8"/>
          <p:cNvSpPr/>
          <p:nvPr/>
        </p:nvSpPr>
        <p:spPr>
          <a:xfrm>
            <a:off x="4283968" y="5857892"/>
            <a:ext cx="254781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400" b="1" dirty="0" smtClean="0">
                <a:solidFill>
                  <a:srgbClr val="002060"/>
                </a:solidFill>
              </a:rPr>
              <a:t>К</a:t>
            </a:r>
            <a:r>
              <a:rPr lang="uk-UA" sz="2400" b="1" dirty="0" smtClean="0">
                <a:solidFill>
                  <a:srgbClr val="7030A0"/>
                </a:solidFill>
              </a:rPr>
              <a:t>ришталик</a:t>
            </a:r>
            <a:endParaRPr lang="uk-UA" sz="2400" dirty="0">
              <a:solidFill>
                <a:srgbClr val="7030A0"/>
              </a:solidFill>
            </a:endParaRPr>
          </a:p>
        </p:txBody>
      </p:sp>
      <p:pic>
        <p:nvPicPr>
          <p:cNvPr id="12" name="Picture 5" descr="Рисунок1"/>
          <p:cNvPicPr>
            <a:picLocks noChangeAspect="1" noChangeArrowheads="1"/>
          </p:cNvPicPr>
          <p:nvPr/>
        </p:nvPicPr>
        <p:blipFill>
          <a:blip r:embed="rId3" cstate="print"/>
          <a:srcRect l="1392" t="8446" b="9746"/>
          <a:stretch>
            <a:fillRect/>
          </a:stretch>
        </p:blipFill>
        <p:spPr bwMode="auto">
          <a:xfrm>
            <a:off x="395536" y="2852936"/>
            <a:ext cx="4286280" cy="3656004"/>
          </a:xfrm>
          <a:prstGeom prst="rect">
            <a:avLst/>
          </a:prstGeom>
          <a:noFill/>
        </p:spPr>
      </p:pic>
      <p:cxnSp>
        <p:nvCxnSpPr>
          <p:cNvPr id="13" name="Прямая со стрелкой 12"/>
          <p:cNvCxnSpPr/>
          <p:nvPr/>
        </p:nvCxnSpPr>
        <p:spPr>
          <a:xfrm rot="10800000">
            <a:off x="3286116" y="4214818"/>
            <a:ext cx="1857388" cy="178595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282" y="1000108"/>
            <a:ext cx="8715436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800" b="1" dirty="0" smtClean="0">
                <a:solidFill>
                  <a:schemeClr val="accent1">
                    <a:lumMod val="50000"/>
                  </a:schemeClr>
                </a:solidFill>
              </a:rPr>
              <a:t>    Всю порожнину ока заповнює прозора желеподібна  </a:t>
            </a:r>
          </a:p>
          <a:p>
            <a:r>
              <a:rPr lang="uk-UA" sz="2800" b="1" dirty="0" smtClean="0">
                <a:solidFill>
                  <a:schemeClr val="accent1">
                    <a:lumMod val="50000"/>
                  </a:schemeClr>
                </a:solidFill>
              </a:rPr>
              <a:t> маса, як розплавлене скло, і тому його назва – склисте тіло. Кришталик та склисте тіло пропускають світлові промені всередину ока та заломлюють їх. </a:t>
            </a:r>
          </a:p>
          <a:p>
            <a:r>
              <a:rPr lang="uk-UA" sz="2800" b="1" dirty="0" smtClean="0">
                <a:solidFill>
                  <a:schemeClr val="accent1">
                    <a:lumMod val="50000"/>
                  </a:schemeClr>
                </a:solidFill>
              </a:rPr>
              <a:t>                                                             Склисте тіло ще </a:t>
            </a:r>
          </a:p>
          <a:p>
            <a:r>
              <a:rPr lang="uk-UA" sz="2800" b="1" dirty="0" smtClean="0">
                <a:solidFill>
                  <a:schemeClr val="accent1">
                    <a:lumMod val="50000"/>
                  </a:schemeClr>
                </a:solidFill>
              </a:rPr>
              <a:t>                                                            підтримує </a:t>
            </a:r>
          </a:p>
          <a:p>
            <a:r>
              <a:rPr lang="uk-UA" sz="2800" b="1" dirty="0" smtClean="0">
                <a:solidFill>
                  <a:schemeClr val="accent1">
                    <a:lumMod val="50000"/>
                  </a:schemeClr>
                </a:solidFill>
              </a:rPr>
              <a:t>                                                            </a:t>
            </a:r>
            <a:r>
              <a:rPr lang="uk-UA" sz="2800" b="1" dirty="0" err="1" smtClean="0">
                <a:solidFill>
                  <a:schemeClr val="accent1">
                    <a:lumMod val="50000"/>
                  </a:schemeClr>
                </a:solidFill>
              </a:rPr>
              <a:t>внутрішньоочний</a:t>
            </a:r>
            <a:r>
              <a:rPr lang="uk-UA" sz="2800" b="1" dirty="0" smtClean="0">
                <a:solidFill>
                  <a:schemeClr val="accent1">
                    <a:lumMod val="50000"/>
                  </a:schemeClr>
                </a:solidFill>
              </a:rPr>
              <a:t> тиск.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14282" y="142852"/>
            <a:ext cx="7643866" cy="646331"/>
          </a:xfrm>
          <a:prstGeom prst="rect">
            <a:avLst/>
          </a:prstGeom>
          <a:noFill/>
          <a:effectLst>
            <a:glow rad="228600">
              <a:schemeClr val="accent4">
                <a:satMod val="175000"/>
                <a:alpha val="40000"/>
              </a:schemeClr>
            </a:glow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lIns="91440" tIns="45720" rIns="91440" bIns="45720">
            <a:spAutoFit/>
          </a:bodyPr>
          <a:lstStyle/>
          <a:p>
            <a:pPr algn="ctr"/>
            <a:endParaRPr lang="ru-RU" sz="3600" b="1" cap="none" spc="0" dirty="0">
              <a:ln w="1905"/>
              <a:solidFill>
                <a:schemeClr val="accent4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7786710" y="142852"/>
            <a:ext cx="1128714" cy="914400"/>
          </a:xfrm>
          <a:prstGeom prst="ellipse">
            <a:avLst/>
          </a:prstGeom>
          <a:blipFill>
            <a:blip r:embed="rId2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7" name="Прямоугольник 6"/>
          <p:cNvSpPr/>
          <p:nvPr/>
        </p:nvSpPr>
        <p:spPr>
          <a:xfrm>
            <a:off x="5500694" y="5572140"/>
            <a:ext cx="189635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400" b="1" dirty="0" smtClean="0">
                <a:solidFill>
                  <a:srgbClr val="002060"/>
                </a:solidFill>
              </a:rPr>
              <a:t>Склисте тіло </a:t>
            </a:r>
            <a:endParaRPr lang="uk-UA" sz="2400" dirty="0"/>
          </a:p>
        </p:txBody>
      </p:sp>
      <p:pic>
        <p:nvPicPr>
          <p:cNvPr id="8" name="Picture 5" descr="Рисунок1"/>
          <p:cNvPicPr>
            <a:picLocks noChangeAspect="1" noChangeArrowheads="1"/>
          </p:cNvPicPr>
          <p:nvPr/>
        </p:nvPicPr>
        <p:blipFill>
          <a:blip r:embed="rId3" cstate="print"/>
          <a:srcRect l="1392" t="8446" b="9746"/>
          <a:stretch>
            <a:fillRect/>
          </a:stretch>
        </p:blipFill>
        <p:spPr bwMode="auto">
          <a:xfrm>
            <a:off x="357158" y="2928934"/>
            <a:ext cx="4286280" cy="3656004"/>
          </a:xfrm>
          <a:prstGeom prst="rect">
            <a:avLst/>
          </a:prstGeom>
          <a:noFill/>
        </p:spPr>
      </p:pic>
      <p:cxnSp>
        <p:nvCxnSpPr>
          <p:cNvPr id="10" name="Прямая со стрелкой 9"/>
          <p:cNvCxnSpPr/>
          <p:nvPr/>
        </p:nvCxnSpPr>
        <p:spPr>
          <a:xfrm rot="10800000">
            <a:off x="2000232" y="4572008"/>
            <a:ext cx="3429024" cy="121444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282" y="1000108"/>
            <a:ext cx="8643998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800" b="1" dirty="0" smtClean="0">
                <a:solidFill>
                  <a:srgbClr val="002060"/>
                </a:solidFill>
              </a:rPr>
              <a:t>    </a:t>
            </a:r>
            <a:r>
              <a:rPr lang="uk-UA" sz="2800" b="1" dirty="0" smtClean="0">
                <a:solidFill>
                  <a:schemeClr val="accent1">
                    <a:lumMod val="50000"/>
                  </a:schemeClr>
                </a:solidFill>
              </a:rPr>
              <a:t>До допоміжного апарату ока відносяться брови, повіки з віями, слізні залози та м</a:t>
            </a:r>
            <a:r>
              <a:rPr lang="en-US" sz="2800" b="1" dirty="0" smtClean="0">
                <a:solidFill>
                  <a:schemeClr val="accent1">
                    <a:lumMod val="50000"/>
                  </a:schemeClr>
                </a:solidFill>
              </a:rPr>
              <a:t>’</a:t>
            </a:r>
            <a:r>
              <a:rPr lang="uk-UA" sz="2800" b="1" dirty="0" smtClean="0">
                <a:solidFill>
                  <a:schemeClr val="accent1">
                    <a:lumMod val="50000"/>
                  </a:schemeClr>
                </a:solidFill>
              </a:rPr>
              <a:t>язи ока. Завдяки бровам піт не потрапляє в очі. Повіки мимовільно змикаються і розмикаються (мигальний рефлекс), рівномірно зволожуючи поверхню ока. </a:t>
            </a:r>
          </a:p>
        </p:txBody>
      </p:sp>
      <p:sp>
        <p:nvSpPr>
          <p:cNvPr id="3" name="Овал 2"/>
          <p:cNvSpPr/>
          <p:nvPr/>
        </p:nvSpPr>
        <p:spPr>
          <a:xfrm>
            <a:off x="7786710" y="142852"/>
            <a:ext cx="1128714" cy="914400"/>
          </a:xfrm>
          <a:prstGeom prst="ellipse">
            <a:avLst/>
          </a:prstGeom>
          <a:blipFill>
            <a:blip r:embed="rId2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4" name="Прямоугольник 3"/>
          <p:cNvSpPr/>
          <p:nvPr/>
        </p:nvSpPr>
        <p:spPr>
          <a:xfrm>
            <a:off x="214282" y="142852"/>
            <a:ext cx="7643866" cy="646331"/>
          </a:xfrm>
          <a:prstGeom prst="rect">
            <a:avLst/>
          </a:prstGeom>
          <a:noFill/>
          <a:effectLst>
            <a:glow rad="228600">
              <a:schemeClr val="accent4">
                <a:satMod val="175000"/>
                <a:alpha val="40000"/>
              </a:schemeClr>
            </a:glow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lIns="91440" tIns="45720" rIns="91440" bIns="45720">
            <a:spAutoFit/>
          </a:bodyPr>
          <a:lstStyle/>
          <a:p>
            <a:pPr algn="ctr"/>
            <a:endParaRPr lang="ru-RU" sz="3600" b="1" cap="none" spc="0" dirty="0">
              <a:ln w="1905"/>
              <a:solidFill>
                <a:schemeClr val="accent4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7" name="Рисунок 6" descr="брови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857884" y="3714752"/>
            <a:ext cx="2984500" cy="2984500"/>
          </a:xfrm>
          <a:prstGeom prst="rect">
            <a:avLst/>
          </a:prstGeom>
        </p:spPr>
      </p:pic>
      <p:pic>
        <p:nvPicPr>
          <p:cNvPr id="8" name="Рисунок 7" descr="брови очы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85720" y="3214686"/>
            <a:ext cx="2247900" cy="2676525"/>
          </a:xfrm>
          <a:prstGeom prst="rect">
            <a:avLst/>
          </a:prstGeom>
        </p:spPr>
      </p:pic>
      <p:pic>
        <p:nvPicPr>
          <p:cNvPr id="9" name="Рисунок 8" descr="161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143240" y="4286256"/>
            <a:ext cx="2071702" cy="1214446"/>
          </a:xfrm>
          <a:prstGeom prst="rect">
            <a:avLst/>
          </a:prstGeom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251520" y="1124744"/>
            <a:ext cx="867819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800" b="1" dirty="0" smtClean="0">
                <a:solidFill>
                  <a:schemeClr val="accent1">
                    <a:lumMod val="50000"/>
                  </a:schemeClr>
                </a:solidFill>
              </a:rPr>
              <a:t> забезпечує сприйняття різноманітних предметів, їхнього кольору, форми, величини, відстані до них, розташування у просторі, рухів </a:t>
            </a:r>
            <a:r>
              <a:rPr lang="en-US" sz="2800" b="1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uk-UA" sz="2800" b="1" dirty="0" smtClean="0">
                <a:solidFill>
                  <a:schemeClr val="accent1">
                    <a:lumMod val="50000"/>
                  </a:schemeClr>
                </a:solidFill>
              </a:rPr>
              <a:t>живих </a:t>
            </a:r>
            <a:r>
              <a:rPr lang="en-US" sz="2800" b="1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uk-UA" sz="2800" b="1" dirty="0" smtClean="0">
                <a:solidFill>
                  <a:schemeClr val="accent1">
                    <a:lumMod val="50000"/>
                  </a:schemeClr>
                </a:solidFill>
              </a:rPr>
              <a:t>та неживих </a:t>
            </a:r>
            <a:r>
              <a:rPr lang="en-US" sz="2800" b="1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uk-UA" sz="2800" b="1" dirty="0" smtClean="0">
                <a:solidFill>
                  <a:schemeClr val="accent1">
                    <a:lumMod val="50000"/>
                  </a:schemeClr>
                </a:solidFill>
              </a:rPr>
              <a:t>тіл природи. Більшість видів трудової діяльності людина </a:t>
            </a:r>
            <a:r>
              <a:rPr lang="en-US" sz="2800" b="1" dirty="0" smtClean="0">
                <a:solidFill>
                  <a:schemeClr val="accent1">
                    <a:lumMod val="50000"/>
                  </a:schemeClr>
                </a:solidFill>
              </a:rPr>
              <a:t>    </a:t>
            </a:r>
            <a:r>
              <a:rPr lang="uk-UA" sz="2800" b="1" dirty="0" smtClean="0">
                <a:solidFill>
                  <a:schemeClr val="accent1">
                    <a:lumMod val="50000"/>
                  </a:schemeClr>
                </a:solidFill>
              </a:rPr>
              <a:t>здійснює </a:t>
            </a:r>
            <a:r>
              <a:rPr lang="en-US" sz="2800" b="1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uk-UA" sz="2800" b="1" dirty="0" smtClean="0">
                <a:solidFill>
                  <a:schemeClr val="accent1">
                    <a:lumMod val="50000"/>
                  </a:schemeClr>
                </a:solidFill>
              </a:rPr>
              <a:t>з допомогою  органу  зору. 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214282" y="142852"/>
            <a:ext cx="7572428" cy="1197916"/>
          </a:xfrm>
          <a:prstGeom prst="rect">
            <a:avLst/>
          </a:prstGeom>
          <a:noFill/>
          <a:effectLst>
            <a:glow rad="228600">
              <a:schemeClr val="accent4">
                <a:satMod val="175000"/>
                <a:alpha val="40000"/>
              </a:schemeClr>
            </a:glow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dirty="0" err="1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Зорова</a:t>
            </a:r>
            <a:r>
              <a:rPr lang="ru-RU" sz="36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3600" b="1" dirty="0" err="1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</a:t>
            </a:r>
            <a:r>
              <a:rPr lang="ru-RU" sz="3600" b="1" cap="none" spc="0" dirty="0" err="1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енсорна</a:t>
            </a:r>
            <a:r>
              <a:rPr lang="ru-RU" sz="36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система </a:t>
            </a:r>
            <a:r>
              <a:rPr lang="ru-RU" sz="3600" b="1" cap="none" spc="0" dirty="0" err="1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людини</a:t>
            </a:r>
            <a:endParaRPr lang="ru-RU" sz="36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11" name="Рисунок 10" descr="око та люди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339752" y="3929042"/>
            <a:ext cx="4500594" cy="2928958"/>
          </a:xfrm>
          <a:prstGeom prst="rect">
            <a:avLst/>
          </a:prstGeom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282" y="1000108"/>
            <a:ext cx="864399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800" b="1" dirty="0" smtClean="0">
                <a:solidFill>
                  <a:schemeClr val="accent1">
                    <a:lumMod val="50000"/>
                  </a:schemeClr>
                </a:solidFill>
              </a:rPr>
              <a:t>Слізний апарат складається із слізної залози, слізного мішка та </a:t>
            </a:r>
            <a:r>
              <a:rPr lang="uk-UA" sz="2800" b="1" dirty="0" err="1" smtClean="0">
                <a:solidFill>
                  <a:schemeClr val="accent1">
                    <a:lumMod val="50000"/>
                  </a:schemeClr>
                </a:solidFill>
              </a:rPr>
              <a:t>носослізного</a:t>
            </a:r>
            <a:r>
              <a:rPr lang="uk-UA" sz="2800" b="1" dirty="0" smtClean="0">
                <a:solidFill>
                  <a:schemeClr val="accent1">
                    <a:lumMod val="50000"/>
                  </a:schemeClr>
                </a:solidFill>
              </a:rPr>
              <a:t> каналу. Сльози,  що утворюються, зволожують, дезінфікують і очищають рогівку ока. </a:t>
            </a:r>
          </a:p>
        </p:txBody>
      </p:sp>
      <p:pic>
        <p:nvPicPr>
          <p:cNvPr id="3" name="Рисунок 2" descr="слеза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643702" y="2857496"/>
            <a:ext cx="2095500" cy="1819275"/>
          </a:xfrm>
          <a:prstGeom prst="rect">
            <a:avLst/>
          </a:prstGeom>
        </p:spPr>
      </p:pic>
      <p:pic>
        <p:nvPicPr>
          <p:cNvPr id="7" name="Picture 3" descr="U10_04"/>
          <p:cNvPicPr>
            <a:picLocks noChangeAspect="1" noChangeArrowheads="1"/>
          </p:cNvPicPr>
          <p:nvPr/>
        </p:nvPicPr>
        <p:blipFill>
          <a:blip r:embed="rId3" cstate="print">
            <a:lum bright="-10000" contrast="34000"/>
          </a:blip>
          <a:srcRect/>
          <a:stretch>
            <a:fillRect/>
          </a:stretch>
        </p:blipFill>
        <p:spPr bwMode="auto">
          <a:xfrm>
            <a:off x="3500430" y="2714620"/>
            <a:ext cx="2643206" cy="3100382"/>
          </a:xfrm>
          <a:prstGeom prst="rect">
            <a:avLst/>
          </a:prstGeom>
          <a:noFill/>
        </p:spPr>
      </p:pic>
      <p:sp>
        <p:nvSpPr>
          <p:cNvPr id="9" name="Овал 8"/>
          <p:cNvSpPr/>
          <p:nvPr/>
        </p:nvSpPr>
        <p:spPr>
          <a:xfrm>
            <a:off x="7786710" y="142852"/>
            <a:ext cx="1128714" cy="914400"/>
          </a:xfrm>
          <a:prstGeom prst="ellipse">
            <a:avLst/>
          </a:prstGeom>
          <a:blipFill>
            <a:blip r:embed="rId4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0" name="Прямоугольник 9"/>
          <p:cNvSpPr/>
          <p:nvPr/>
        </p:nvSpPr>
        <p:spPr>
          <a:xfrm>
            <a:off x="214282" y="142852"/>
            <a:ext cx="7643866" cy="646331"/>
          </a:xfrm>
          <a:prstGeom prst="rect">
            <a:avLst/>
          </a:prstGeom>
          <a:noFill/>
          <a:effectLst>
            <a:glow rad="228600">
              <a:schemeClr val="accent4">
                <a:satMod val="175000"/>
                <a:alpha val="40000"/>
              </a:schemeClr>
            </a:glow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lIns="91440" tIns="45720" rIns="91440" bIns="45720">
            <a:spAutoFit/>
          </a:bodyPr>
          <a:lstStyle/>
          <a:p>
            <a:pPr algn="ctr"/>
            <a:endParaRPr lang="ru-RU" sz="3600" b="1" cap="none" spc="0" dirty="0">
              <a:ln w="1905"/>
              <a:solidFill>
                <a:schemeClr val="accent4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11" name="Рисунок 10" descr="сл.апар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28596" y="3071810"/>
            <a:ext cx="2643206" cy="3500462"/>
          </a:xfrm>
          <a:prstGeom prst="rect">
            <a:avLst/>
          </a:prstGeom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вал 2"/>
          <p:cNvSpPr/>
          <p:nvPr/>
        </p:nvSpPr>
        <p:spPr>
          <a:xfrm>
            <a:off x="7786710" y="142852"/>
            <a:ext cx="1128714" cy="914400"/>
          </a:xfrm>
          <a:prstGeom prst="ellipse">
            <a:avLst/>
          </a:prstGeom>
          <a:blipFill>
            <a:blip r:embed="rId2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5" name="Прямоугольник 4"/>
          <p:cNvSpPr/>
          <p:nvPr/>
        </p:nvSpPr>
        <p:spPr>
          <a:xfrm>
            <a:off x="2500298" y="6000768"/>
            <a:ext cx="472052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800" b="1" dirty="0" smtClean="0">
                <a:solidFill>
                  <a:srgbClr val="002060"/>
                </a:solidFill>
              </a:rPr>
              <a:t>Загальна будова ока людини</a:t>
            </a:r>
            <a:endParaRPr lang="uk-UA" sz="2800" dirty="0"/>
          </a:p>
        </p:txBody>
      </p:sp>
      <p:pic>
        <p:nvPicPr>
          <p:cNvPr id="6" name="Рисунок 5" descr="буд ока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357290" y="1142984"/>
            <a:ext cx="6429420" cy="4572032"/>
          </a:xfrm>
          <a:prstGeom prst="rect">
            <a:avLst/>
          </a:prstGeom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2844" y="1000108"/>
            <a:ext cx="8786874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800" b="1" dirty="0" smtClean="0">
                <a:solidFill>
                  <a:schemeClr val="accent1">
                    <a:lumMod val="50000"/>
                  </a:schemeClr>
                </a:solidFill>
              </a:rPr>
              <a:t>    Інформація зоровими нервами через середній і проміжний мозок передається до зорових зон кори великого мозку. Зорові нерви перехрещуються, тому частина інформації від правого ока надходить у ліву півкулю і навпаки. </a:t>
            </a:r>
            <a:endParaRPr lang="uk-UA" sz="28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Овал 2"/>
          <p:cNvSpPr/>
          <p:nvPr/>
        </p:nvSpPr>
        <p:spPr>
          <a:xfrm>
            <a:off x="7786710" y="142852"/>
            <a:ext cx="1128714" cy="914400"/>
          </a:xfrm>
          <a:prstGeom prst="ellipse">
            <a:avLst/>
          </a:prstGeom>
          <a:blipFill>
            <a:blip r:embed="rId2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7" name="Рисунок 6" descr="зор аналіз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000364" y="3071810"/>
            <a:ext cx="5929354" cy="3571900"/>
          </a:xfrm>
          <a:prstGeom prst="rect">
            <a:avLst/>
          </a:prstGeom>
        </p:spPr>
      </p:pic>
      <p:pic>
        <p:nvPicPr>
          <p:cNvPr id="8" name="Picture 6" descr="U10_12"/>
          <p:cNvPicPr>
            <a:picLocks noChangeAspect="1" noChangeArrowheads="1"/>
          </p:cNvPicPr>
          <p:nvPr/>
        </p:nvPicPr>
        <p:blipFill>
          <a:blip r:embed="rId4" cstate="print">
            <a:lum bright="-6000" contrast="14000"/>
          </a:blip>
          <a:srcRect/>
          <a:stretch>
            <a:fillRect/>
          </a:stretch>
        </p:blipFill>
        <p:spPr bwMode="auto">
          <a:xfrm>
            <a:off x="214282" y="3571876"/>
            <a:ext cx="2571768" cy="3038460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4" name="Picture 4" descr="U09_10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3108" y="785794"/>
            <a:ext cx="4787900" cy="5943600"/>
          </a:xfrm>
          <a:prstGeom prst="rect">
            <a:avLst/>
          </a:prstGeom>
          <a:noFill/>
        </p:spPr>
      </p:pic>
      <p:sp>
        <p:nvSpPr>
          <p:cNvPr id="3" name="Овал 2"/>
          <p:cNvSpPr/>
          <p:nvPr/>
        </p:nvSpPr>
        <p:spPr>
          <a:xfrm>
            <a:off x="7786710" y="142852"/>
            <a:ext cx="1128714" cy="914400"/>
          </a:xfrm>
          <a:prstGeom prst="ellipse">
            <a:avLst/>
          </a:prstGeom>
          <a:blipFill>
            <a:blip r:embed="rId3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4" name="Прямоугольник 3"/>
          <p:cNvSpPr/>
          <p:nvPr/>
        </p:nvSpPr>
        <p:spPr>
          <a:xfrm>
            <a:off x="214282" y="142852"/>
            <a:ext cx="7643866" cy="646331"/>
          </a:xfrm>
          <a:prstGeom prst="rect">
            <a:avLst/>
          </a:prstGeom>
          <a:noFill/>
          <a:effectLst>
            <a:glow rad="228600">
              <a:schemeClr val="accent4">
                <a:satMod val="175000"/>
                <a:alpha val="40000"/>
              </a:schemeClr>
            </a:glow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dirty="0" err="1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Зорова</a:t>
            </a:r>
            <a:r>
              <a:rPr lang="ru-RU" sz="3600" b="1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3600" b="1" dirty="0" err="1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</a:t>
            </a:r>
            <a:r>
              <a:rPr lang="ru-RU" sz="3600" b="1" cap="none" spc="0" dirty="0" err="1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енсорна</a:t>
            </a:r>
            <a:r>
              <a:rPr lang="ru-RU" sz="3600" b="1" cap="none" spc="0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система </a:t>
            </a:r>
            <a:r>
              <a:rPr lang="ru-RU" sz="3600" b="1" cap="none" spc="0" dirty="0" err="1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людини</a:t>
            </a:r>
            <a:endParaRPr lang="ru-RU" sz="3600" b="1" cap="none" spc="0" dirty="0">
              <a:ln w="1905"/>
              <a:solidFill>
                <a:schemeClr val="accent4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282" y="1071546"/>
            <a:ext cx="8786874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800" b="1" dirty="0" smtClean="0">
                <a:solidFill>
                  <a:schemeClr val="accent1">
                    <a:lumMod val="50000"/>
                  </a:schemeClr>
                </a:solidFill>
              </a:rPr>
              <a:t>Чітке зображення предметів на сітківці забезпечується оптичною системою. Вона складається із рогівки, рідин передньої та задньої камер, кришталика та склистого тіла. Світлові промені проходять крізь дані середовища і заломлюються в них згідно із законами оптики. На сітківці зображення зменшене та обернене.</a:t>
            </a:r>
            <a:endParaRPr lang="uk-UA" sz="28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Овал 2"/>
          <p:cNvSpPr/>
          <p:nvPr/>
        </p:nvSpPr>
        <p:spPr>
          <a:xfrm>
            <a:off x="7786710" y="142852"/>
            <a:ext cx="1128714" cy="914400"/>
          </a:xfrm>
          <a:prstGeom prst="ellipse">
            <a:avLst/>
          </a:prstGeom>
          <a:blipFill>
            <a:blip r:embed="rId2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4" name="Прямоугольник 3"/>
          <p:cNvSpPr/>
          <p:nvPr/>
        </p:nvSpPr>
        <p:spPr>
          <a:xfrm>
            <a:off x="214282" y="142852"/>
            <a:ext cx="7643866" cy="646331"/>
          </a:xfrm>
          <a:prstGeom prst="rect">
            <a:avLst/>
          </a:prstGeom>
          <a:noFill/>
          <a:effectLst>
            <a:glow rad="228600">
              <a:schemeClr val="accent4">
                <a:satMod val="175000"/>
                <a:alpha val="40000"/>
              </a:schemeClr>
            </a:glow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lIns="91440" tIns="45720" rIns="91440" bIns="45720">
            <a:spAutoFit/>
          </a:bodyPr>
          <a:lstStyle/>
          <a:p>
            <a:pPr algn="ctr"/>
            <a:endParaRPr lang="ru-RU" sz="3600" b="1" cap="none" spc="0" dirty="0">
              <a:ln w="1905"/>
              <a:solidFill>
                <a:schemeClr val="accent4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6" name="Рисунок 5" descr="зобр на сітк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1520" y="4653136"/>
            <a:ext cx="3493622" cy="1954060"/>
          </a:xfrm>
          <a:prstGeom prst="rect">
            <a:avLst/>
          </a:prstGeom>
        </p:spPr>
      </p:pic>
      <p:pic>
        <p:nvPicPr>
          <p:cNvPr id="7" name="Рисунок 6" descr="000000000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148064" y="4283665"/>
            <a:ext cx="3710186" cy="2283826"/>
          </a:xfrm>
          <a:prstGeom prst="rect">
            <a:avLst/>
          </a:prstGeom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90" name="Picture 6" descr="U11_09_0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3476234"/>
            <a:ext cx="3080931" cy="3167475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14282" y="928670"/>
            <a:ext cx="8715436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800" b="1" dirty="0" smtClean="0">
                <a:solidFill>
                  <a:srgbClr val="002060"/>
                </a:solidFill>
              </a:rPr>
              <a:t>    </a:t>
            </a:r>
            <a:r>
              <a:rPr lang="uk-UA" sz="2800" b="1" dirty="0" smtClean="0">
                <a:solidFill>
                  <a:schemeClr val="accent1">
                    <a:lumMod val="50000"/>
                  </a:schemeClr>
                </a:solidFill>
              </a:rPr>
              <a:t>Здатність ока пристосовуватись до чіткого бачення предметів, розташованих на різних відстанях називають акомодацією.  Порушення акомодаційної здатності призводить до порушення гостроти зору та виникнення короткозорості або далекозорості.</a:t>
            </a:r>
            <a:endParaRPr lang="uk-UA" sz="28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7786710" y="142852"/>
            <a:ext cx="1128714" cy="914400"/>
          </a:xfrm>
          <a:prstGeom prst="ellipse">
            <a:avLst/>
          </a:prstGeom>
          <a:blipFill>
            <a:blip r:embed="rId3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5" name="Прямоугольник 4"/>
          <p:cNvSpPr/>
          <p:nvPr/>
        </p:nvSpPr>
        <p:spPr>
          <a:xfrm>
            <a:off x="214282" y="142852"/>
            <a:ext cx="7643866" cy="646331"/>
          </a:xfrm>
          <a:prstGeom prst="rect">
            <a:avLst/>
          </a:prstGeom>
          <a:noFill/>
          <a:effectLst>
            <a:glow rad="228600">
              <a:schemeClr val="accent4">
                <a:satMod val="175000"/>
                <a:alpha val="40000"/>
              </a:schemeClr>
            </a:glow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lIns="91440" tIns="45720" rIns="91440" bIns="45720">
            <a:spAutoFit/>
          </a:bodyPr>
          <a:lstStyle/>
          <a:p>
            <a:pPr algn="ctr"/>
            <a:endParaRPr lang="ru-RU" sz="3600" b="1" cap="none" spc="0" dirty="0">
              <a:ln w="1905"/>
              <a:solidFill>
                <a:schemeClr val="accent4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7" name="Рисунок 6" descr="заломлення променів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499992" y="3534258"/>
            <a:ext cx="4358288" cy="3032468"/>
          </a:xfrm>
          <a:prstGeom prst="rect">
            <a:avLst/>
          </a:prstGeom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2844" y="928670"/>
            <a:ext cx="878687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400" b="1" dirty="0" smtClean="0">
                <a:solidFill>
                  <a:srgbClr val="002060"/>
                </a:solidFill>
              </a:rPr>
              <a:t>    </a:t>
            </a:r>
            <a:r>
              <a:rPr lang="uk-UA" sz="2400" b="1" dirty="0" smtClean="0">
                <a:solidFill>
                  <a:schemeClr val="accent1">
                    <a:lumMod val="50000"/>
                  </a:schemeClr>
                </a:solidFill>
              </a:rPr>
              <a:t>Поле зору – це простір, який можна охопити оком при фіксованому стані очного яблука.   Наші очі мають змогу сприймати рух предметів і їхню швидкість. Точній оцінці просторового розташування предметів, їхнього руху сприяє саме бінокулярний зір, завдяки чому визначається місце   розташування предмета у просторі </a:t>
            </a:r>
          </a:p>
        </p:txBody>
      </p:sp>
      <p:sp>
        <p:nvSpPr>
          <p:cNvPr id="3" name="Овал 2"/>
          <p:cNvSpPr/>
          <p:nvPr/>
        </p:nvSpPr>
        <p:spPr>
          <a:xfrm>
            <a:off x="7786710" y="142852"/>
            <a:ext cx="1128714" cy="914400"/>
          </a:xfrm>
          <a:prstGeom prst="ellipse">
            <a:avLst/>
          </a:prstGeom>
          <a:blipFill>
            <a:blip r:embed="rId2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6" name="Рисунок 5" descr="&amp;Kcy;&amp;acy;&amp;rcy;&amp;tcy;&amp;icy;&amp;ncy;&amp;kcy;&amp;icy; &amp;pcy;&amp;ocy; &amp;zcy;&amp;acy;&amp;pcy;&amp;rcy;&amp;ocy;&amp;scy;&amp;ucy; &amp;kcy;&amp;acy;&amp;rcy;&amp;tcy;&amp;icy;&amp;ncy;&amp;kcy;&amp;icy; &amp;scy;&amp;pcy;&amp;rcy;&amp;icy;&amp;jcy;&amp;ncy;&amp;yacy;&amp;tcy;&amp;tcy;&amp;yacy; &amp;pcy;&amp;rcy;&amp;iecy;&amp;dcy;&amp;mcy;&amp;iecy;&amp;tcy;&amp;iukcy;&amp;vcy; &amp;ncy;&amp;acy; &amp;vcy;&amp;iukcy;&amp;dcy;&amp;scy;&amp;tcy;&amp;acy;&amp;ncy;&amp;iukcy;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80112" y="3573016"/>
            <a:ext cx="3071743" cy="2466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8" name="Picture 2" descr="&amp;Kcy;&amp;acy;&amp;rcy;&amp;tcy;&amp;icy;&amp;ncy;&amp;kcy;&amp;icy; &amp;pcy;&amp;ocy; &amp;zcy;&amp;acy;&amp;pcy;&amp;rcy;&amp;ocy;&amp;scy;&amp;ucy; &amp;kcy;&amp;acy;&amp;rcy;&amp;tcy;&amp;icy;&amp;ncy;&amp;kcy;&amp;icy; &amp;scy;&amp;pcy;&amp;rcy;&amp;icy;&amp;jcy;&amp;ncy;&amp;yacy;&amp;tcy;&amp;tcy;&amp;yacy; &amp;pcy;&amp;rcy;&amp;iecy;&amp;dcy;&amp;mcy;&amp;iecy;&amp;tcy;&amp;iukcy;&amp;vcy; &amp;ncy;&amp;acy; &amp;vcy;&amp;iukcy;&amp;dcy;&amp;scy;&amp;tcy;&amp;acy;&amp;ncy;&amp;iukcy;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8096" y="3501008"/>
            <a:ext cx="4761129" cy="2952328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7786710" y="142852"/>
            <a:ext cx="1128714" cy="914400"/>
          </a:xfrm>
          <a:prstGeom prst="ellipse">
            <a:avLst/>
          </a:prstGeom>
          <a:blipFill>
            <a:blip r:embed="rId2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7" name="Прямоугольник 6"/>
          <p:cNvSpPr/>
          <p:nvPr/>
        </p:nvSpPr>
        <p:spPr>
          <a:xfrm>
            <a:off x="1428728" y="1071546"/>
            <a:ext cx="6068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800" b="1" dirty="0" smtClean="0">
                <a:solidFill>
                  <a:srgbClr val="002060"/>
                </a:solidFill>
              </a:rPr>
              <a:t>Рухи очей при розгляданні предметів</a:t>
            </a:r>
            <a:endParaRPr lang="uk-UA" sz="2800" dirty="0"/>
          </a:p>
        </p:txBody>
      </p:sp>
      <p:pic>
        <p:nvPicPr>
          <p:cNvPr id="8" name="Рисунок 7" descr="расм фото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282" y="1785926"/>
            <a:ext cx="4643470" cy="2857520"/>
          </a:xfrm>
          <a:prstGeom prst="rect">
            <a:avLst/>
          </a:prstGeom>
        </p:spPr>
      </p:pic>
      <p:pic>
        <p:nvPicPr>
          <p:cNvPr id="9" name="Рисунок 8" descr="розгл статуи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43438" y="3786190"/>
            <a:ext cx="4305293" cy="2857496"/>
          </a:xfrm>
          <a:prstGeom prst="rect">
            <a:avLst/>
          </a:prstGeom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85720" y="1071546"/>
            <a:ext cx="857256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800" b="1" dirty="0" smtClean="0">
                <a:solidFill>
                  <a:srgbClr val="002060"/>
                </a:solidFill>
              </a:rPr>
              <a:t>Що зображено на малюнку?</a:t>
            </a:r>
            <a:endParaRPr lang="uk-UA" sz="2800" dirty="0"/>
          </a:p>
        </p:txBody>
      </p:sp>
      <p:sp>
        <p:nvSpPr>
          <p:cNvPr id="5" name="Овал 4"/>
          <p:cNvSpPr/>
          <p:nvPr/>
        </p:nvSpPr>
        <p:spPr>
          <a:xfrm>
            <a:off x="7786710" y="142852"/>
            <a:ext cx="1128714" cy="914400"/>
          </a:xfrm>
          <a:prstGeom prst="ellipse">
            <a:avLst/>
          </a:prstGeom>
          <a:blipFill>
            <a:blip r:embed="rId2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7170" name="Picture 2" descr="&amp;Kcy;&amp;acy;&amp;rcy;&amp;tcy;&amp;icy;&amp;ncy;&amp;kcy;&amp;icy; &amp;pcy;&amp;ocy; &amp;zcy;&amp;acy;&amp;pcy;&amp;rcy;&amp;ocy;&amp;scy;&amp;ucy; &amp;kcy;&amp;acy;&amp;rcy;&amp;tcy;&amp;icy;&amp;ncy;&amp;kcy;&amp;icy; &amp;dcy;&amp;ocy;&amp;pcy;&amp;ocy;&amp;mcy;&amp;iukcy;&amp;zhcy;&amp;ncy;&amp;ocy;&amp;gcy;&amp;ocy; &amp;acy;&amp;pcy;&amp;acy;&amp;rcy;&amp;acy;&amp;tcy;&amp;ucy; &amp;ocy;&amp;kcy;&amp;acy;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5976" y="1700808"/>
            <a:ext cx="4410082" cy="4680520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1187624" y="2996952"/>
            <a:ext cx="245571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uk-UA" sz="28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uk-UA" sz="2800" b="1" dirty="0" smtClean="0">
                <a:solidFill>
                  <a:schemeClr val="accent1">
                    <a:lumMod val="50000"/>
                  </a:schemeClr>
                </a:solidFill>
              </a:rPr>
              <a:t>Допоміжний апарат ока</a:t>
            </a: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вал 2"/>
          <p:cNvSpPr/>
          <p:nvPr/>
        </p:nvSpPr>
        <p:spPr>
          <a:xfrm>
            <a:off x="7786710" y="142852"/>
            <a:ext cx="1128714" cy="914400"/>
          </a:xfrm>
          <a:prstGeom prst="ellipse">
            <a:avLst/>
          </a:prstGeom>
          <a:blipFill>
            <a:blip r:embed="rId2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4" name="Рисунок 3" descr="3-4-1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14678" y="1785926"/>
            <a:ext cx="5715040" cy="4786346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214282" y="2571744"/>
            <a:ext cx="285752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400" b="1" dirty="0" smtClean="0">
                <a:solidFill>
                  <a:schemeClr val="accent1">
                    <a:lumMod val="50000"/>
                  </a:schemeClr>
                </a:solidFill>
              </a:rPr>
              <a:t>1.________________</a:t>
            </a:r>
          </a:p>
          <a:p>
            <a:r>
              <a:rPr lang="uk-UA" sz="2400" b="1" dirty="0" smtClean="0">
                <a:solidFill>
                  <a:schemeClr val="accent1">
                    <a:lumMod val="50000"/>
                  </a:schemeClr>
                </a:solidFill>
              </a:rPr>
              <a:t>2.________________</a:t>
            </a:r>
          </a:p>
          <a:p>
            <a:r>
              <a:rPr lang="uk-UA" sz="2400" b="1" dirty="0" smtClean="0">
                <a:solidFill>
                  <a:schemeClr val="accent1">
                    <a:lumMod val="50000"/>
                  </a:schemeClr>
                </a:solidFill>
              </a:rPr>
              <a:t>3.________________</a:t>
            </a:r>
          </a:p>
          <a:p>
            <a:r>
              <a:rPr lang="uk-UA" sz="2400" b="1" dirty="0" smtClean="0">
                <a:solidFill>
                  <a:schemeClr val="accent1">
                    <a:lumMod val="50000"/>
                  </a:schemeClr>
                </a:solidFill>
              </a:rPr>
              <a:t>4.________________</a:t>
            </a:r>
          </a:p>
          <a:p>
            <a:r>
              <a:rPr lang="uk-UA" sz="2400" b="1" dirty="0" smtClean="0">
                <a:solidFill>
                  <a:schemeClr val="accent1">
                    <a:lumMod val="50000"/>
                  </a:schemeClr>
                </a:solidFill>
              </a:rPr>
              <a:t>5.________________</a:t>
            </a:r>
          </a:p>
          <a:p>
            <a:r>
              <a:rPr lang="uk-UA" sz="2400" b="1" dirty="0" smtClean="0">
                <a:solidFill>
                  <a:schemeClr val="accent1">
                    <a:lumMod val="50000"/>
                  </a:schemeClr>
                </a:solidFill>
              </a:rPr>
              <a:t>6.________________</a:t>
            </a:r>
          </a:p>
          <a:p>
            <a:r>
              <a:rPr lang="uk-UA" sz="2400" b="1" dirty="0" smtClean="0">
                <a:solidFill>
                  <a:schemeClr val="accent1">
                    <a:lumMod val="50000"/>
                  </a:schemeClr>
                </a:solidFill>
              </a:rPr>
              <a:t>7. _______________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85720" y="1071546"/>
            <a:ext cx="857256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800" b="1" dirty="0" smtClean="0">
                <a:solidFill>
                  <a:srgbClr val="002060"/>
                </a:solidFill>
              </a:rPr>
              <a:t>Що зображено на малюнку?</a:t>
            </a:r>
            <a:endParaRPr lang="uk-UA" sz="2800" dirty="0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Овал 7"/>
          <p:cNvSpPr/>
          <p:nvPr/>
        </p:nvSpPr>
        <p:spPr>
          <a:xfrm>
            <a:off x="7786710" y="142852"/>
            <a:ext cx="1128714" cy="914400"/>
          </a:xfrm>
          <a:prstGeom prst="ellipse">
            <a:avLst/>
          </a:prstGeom>
          <a:blipFill>
            <a:blip r:embed="rId2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0" name="Прямоугольник 9"/>
          <p:cNvSpPr/>
          <p:nvPr/>
        </p:nvSpPr>
        <p:spPr>
          <a:xfrm>
            <a:off x="142844" y="332656"/>
            <a:ext cx="8858312" cy="6832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800" b="1" dirty="0" smtClean="0">
                <a:solidFill>
                  <a:schemeClr val="accent1">
                    <a:lumMod val="50000"/>
                  </a:schemeClr>
                </a:solidFill>
              </a:rPr>
              <a:t>    Око – унікальний і дуже складний витвір природи.       У людини бінокулярний, тобто стереоскопічний зір. </a:t>
            </a:r>
          </a:p>
          <a:p>
            <a:r>
              <a:rPr lang="uk-UA" sz="2800" b="1" dirty="0" smtClean="0">
                <a:solidFill>
                  <a:schemeClr val="accent1">
                    <a:lumMod val="50000"/>
                  </a:schemeClr>
                </a:solidFill>
              </a:rPr>
              <a:t>Складається око із периферичного відділу – органу зору, провідникового відділу – зорового нерву та центрального відділу – зорового центру кори кінцевого мозку.</a:t>
            </a:r>
          </a:p>
          <a:p>
            <a:r>
              <a:rPr lang="uk-UA" sz="2800" b="1" dirty="0" smtClean="0">
                <a:solidFill>
                  <a:schemeClr val="accent1">
                    <a:lumMod val="50000"/>
                  </a:schemeClr>
                </a:solidFill>
              </a:rPr>
              <a:t>                                                     Форма очного яблука має </a:t>
            </a:r>
          </a:p>
          <a:p>
            <a:r>
              <a:rPr lang="uk-UA" sz="2800" b="1" dirty="0" smtClean="0">
                <a:solidFill>
                  <a:schemeClr val="accent1">
                    <a:lumMod val="50000"/>
                  </a:schemeClr>
                </a:solidFill>
              </a:rPr>
              <a:t>                                                     кулясту форму, що дає  </a:t>
            </a:r>
          </a:p>
          <a:p>
            <a:r>
              <a:rPr lang="uk-UA" sz="2800" b="1" dirty="0" smtClean="0">
                <a:solidFill>
                  <a:schemeClr val="accent1">
                    <a:lumMod val="50000"/>
                  </a:schemeClr>
                </a:solidFill>
              </a:rPr>
              <a:t>                                                     йому змогу рухатися в </a:t>
            </a:r>
          </a:p>
          <a:p>
            <a:r>
              <a:rPr lang="uk-UA" sz="2800" b="1" dirty="0" smtClean="0">
                <a:solidFill>
                  <a:schemeClr val="accent1">
                    <a:lumMod val="50000"/>
                  </a:schemeClr>
                </a:solidFill>
              </a:rPr>
              <a:t>                                                     певних межах очної ямки </a:t>
            </a:r>
          </a:p>
          <a:p>
            <a:r>
              <a:rPr lang="uk-UA" sz="2800" b="1" dirty="0" smtClean="0">
                <a:solidFill>
                  <a:schemeClr val="accent1">
                    <a:lumMod val="50000"/>
                  </a:schemeClr>
                </a:solidFill>
              </a:rPr>
              <a:t>                                                                                       черепа. </a:t>
            </a:r>
          </a:p>
          <a:p>
            <a:endParaRPr lang="uk-UA" dirty="0"/>
          </a:p>
        </p:txBody>
      </p:sp>
      <p:sp>
        <p:nvSpPr>
          <p:cNvPr id="13" name="Овал 12"/>
          <p:cNvSpPr/>
          <p:nvPr/>
        </p:nvSpPr>
        <p:spPr>
          <a:xfrm>
            <a:off x="571472" y="3643314"/>
            <a:ext cx="3571900" cy="2714644"/>
          </a:xfrm>
          <a:prstGeom prst="ellipse">
            <a:avLst/>
          </a:prstGeom>
          <a:blipFill>
            <a:blip r:embed="rId3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вал 4"/>
          <p:cNvSpPr/>
          <p:nvPr/>
        </p:nvSpPr>
        <p:spPr>
          <a:xfrm>
            <a:off x="7786710" y="142852"/>
            <a:ext cx="1128714" cy="914400"/>
          </a:xfrm>
          <a:prstGeom prst="ellipse">
            <a:avLst/>
          </a:prstGeom>
          <a:blipFill>
            <a:blip r:embed="rId2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6" name="Прямоугольник 5"/>
          <p:cNvSpPr/>
          <p:nvPr/>
        </p:nvSpPr>
        <p:spPr>
          <a:xfrm>
            <a:off x="214282" y="142852"/>
            <a:ext cx="7643866" cy="646331"/>
          </a:xfrm>
          <a:prstGeom prst="rect">
            <a:avLst/>
          </a:prstGeom>
          <a:noFill/>
          <a:effectLst>
            <a:glow rad="228600">
              <a:schemeClr val="accent4">
                <a:satMod val="175000"/>
                <a:alpha val="40000"/>
              </a:schemeClr>
            </a:glow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endParaRPr lang="ru-RU" sz="3600" b="1" cap="none" spc="0" dirty="0">
              <a:ln w="1905"/>
              <a:solidFill>
                <a:schemeClr val="accent4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7" name="Рисунок 6" descr="буд оккаааа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14678" y="1785926"/>
            <a:ext cx="5643602" cy="4857784"/>
          </a:xfrm>
          <a:prstGeom prst="rect">
            <a:avLst/>
          </a:prstGeom>
        </p:spPr>
      </p:pic>
      <p:sp>
        <p:nvSpPr>
          <p:cNvPr id="11" name="Прямоугольник с одним скругленным углом 10"/>
          <p:cNvSpPr/>
          <p:nvPr/>
        </p:nvSpPr>
        <p:spPr>
          <a:xfrm>
            <a:off x="3357554" y="2071678"/>
            <a:ext cx="357190" cy="357190"/>
          </a:xfrm>
          <a:prstGeom prst="round1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chemeClr val="tx1"/>
                </a:solidFill>
              </a:rPr>
              <a:t>1</a:t>
            </a:r>
            <a:endParaRPr lang="uk-UA" dirty="0">
              <a:solidFill>
                <a:schemeClr val="tx1"/>
              </a:solidFill>
            </a:endParaRPr>
          </a:p>
        </p:txBody>
      </p:sp>
      <p:sp>
        <p:nvSpPr>
          <p:cNvPr id="12" name="Прямоугольник с одним скругленным углом 11"/>
          <p:cNvSpPr/>
          <p:nvPr/>
        </p:nvSpPr>
        <p:spPr>
          <a:xfrm>
            <a:off x="8072462" y="2000240"/>
            <a:ext cx="357190" cy="357190"/>
          </a:xfrm>
          <a:prstGeom prst="round1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chemeClr val="tx1"/>
                </a:solidFill>
              </a:rPr>
              <a:t>2</a:t>
            </a:r>
            <a:endParaRPr lang="uk-UA" dirty="0">
              <a:solidFill>
                <a:schemeClr val="tx1"/>
              </a:solidFill>
            </a:endParaRPr>
          </a:p>
        </p:txBody>
      </p:sp>
      <p:sp>
        <p:nvSpPr>
          <p:cNvPr id="13" name="Прямоугольник с одним скругленным углом 12"/>
          <p:cNvSpPr/>
          <p:nvPr/>
        </p:nvSpPr>
        <p:spPr>
          <a:xfrm>
            <a:off x="3571868" y="5786454"/>
            <a:ext cx="357190" cy="357190"/>
          </a:xfrm>
          <a:prstGeom prst="round1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chemeClr val="tx1"/>
                </a:solidFill>
              </a:rPr>
              <a:t>4</a:t>
            </a:r>
            <a:endParaRPr lang="uk-UA" dirty="0">
              <a:solidFill>
                <a:schemeClr val="tx1"/>
              </a:solidFill>
            </a:endParaRPr>
          </a:p>
        </p:txBody>
      </p:sp>
      <p:sp>
        <p:nvSpPr>
          <p:cNvPr id="14" name="Прямоугольник с одним скругленным углом 13"/>
          <p:cNvSpPr/>
          <p:nvPr/>
        </p:nvSpPr>
        <p:spPr>
          <a:xfrm>
            <a:off x="8286776" y="5857892"/>
            <a:ext cx="357190" cy="357190"/>
          </a:xfrm>
          <a:prstGeom prst="round1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chemeClr val="tx1"/>
                </a:solidFill>
              </a:rPr>
              <a:t>3</a:t>
            </a:r>
            <a:endParaRPr lang="uk-UA" dirty="0">
              <a:solidFill>
                <a:schemeClr val="tx1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14282" y="2571744"/>
            <a:ext cx="285752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400" b="1" dirty="0" smtClean="0">
                <a:solidFill>
                  <a:schemeClr val="accent1">
                    <a:lumMod val="50000"/>
                  </a:schemeClr>
                </a:solidFill>
              </a:rPr>
              <a:t>1. Рогівка</a:t>
            </a:r>
          </a:p>
          <a:p>
            <a:r>
              <a:rPr lang="uk-UA" sz="2400" b="1" dirty="0" smtClean="0">
                <a:solidFill>
                  <a:schemeClr val="accent1">
                    <a:lumMod val="50000"/>
                  </a:schemeClr>
                </a:solidFill>
              </a:rPr>
              <a:t>2. Сітківка </a:t>
            </a:r>
          </a:p>
          <a:p>
            <a:r>
              <a:rPr lang="uk-UA" sz="2400" b="1" dirty="0" smtClean="0">
                <a:solidFill>
                  <a:schemeClr val="accent1">
                    <a:lumMod val="50000"/>
                  </a:schemeClr>
                </a:solidFill>
              </a:rPr>
              <a:t>3. Склисте тіло</a:t>
            </a:r>
          </a:p>
          <a:p>
            <a:r>
              <a:rPr lang="uk-UA" sz="2400" b="1" dirty="0" smtClean="0">
                <a:solidFill>
                  <a:schemeClr val="accent1">
                    <a:lumMod val="50000"/>
                  </a:schemeClr>
                </a:solidFill>
              </a:rPr>
              <a:t>4. Сліпа пляма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2643174" y="1000108"/>
            <a:ext cx="335861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800" b="1" dirty="0" smtClean="0">
                <a:solidFill>
                  <a:srgbClr val="002060"/>
                </a:solidFill>
              </a:rPr>
              <a:t>Виправити помилки</a:t>
            </a:r>
            <a:endParaRPr lang="uk-UA" sz="2800" dirty="0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8" name="Picture 4" descr="Scan0003"/>
          <p:cNvPicPr>
            <a:picLocks noChangeAspect="1" noChangeArrowheads="1"/>
          </p:cNvPicPr>
          <p:nvPr/>
        </p:nvPicPr>
        <p:blipFill>
          <a:blip r:embed="rId2" cstate="print"/>
          <a:srcRect r="739"/>
          <a:stretch>
            <a:fillRect/>
          </a:stretch>
        </p:blipFill>
        <p:spPr bwMode="auto">
          <a:xfrm>
            <a:off x="571472" y="1857364"/>
            <a:ext cx="8001056" cy="4668827"/>
          </a:xfrm>
          <a:prstGeom prst="rect">
            <a:avLst/>
          </a:prstGeom>
          <a:noFill/>
        </p:spPr>
      </p:pic>
      <p:sp>
        <p:nvSpPr>
          <p:cNvPr id="4" name="Овал 3"/>
          <p:cNvSpPr/>
          <p:nvPr/>
        </p:nvSpPr>
        <p:spPr>
          <a:xfrm>
            <a:off x="7786710" y="142852"/>
            <a:ext cx="1128714" cy="914400"/>
          </a:xfrm>
          <a:prstGeom prst="ellipse">
            <a:avLst/>
          </a:prstGeom>
          <a:blipFill>
            <a:blip r:embed="rId3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6" name="Прямоугольник 5"/>
          <p:cNvSpPr/>
          <p:nvPr/>
        </p:nvSpPr>
        <p:spPr>
          <a:xfrm>
            <a:off x="1000100" y="1071546"/>
            <a:ext cx="706481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800" b="1" dirty="0" smtClean="0">
                <a:solidFill>
                  <a:srgbClr val="002060"/>
                </a:solidFill>
              </a:rPr>
              <a:t>Дати характеристику зображеному процесу</a:t>
            </a:r>
            <a:endParaRPr lang="uk-UA" sz="2800" dirty="0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вал 2"/>
          <p:cNvSpPr/>
          <p:nvPr/>
        </p:nvSpPr>
        <p:spPr>
          <a:xfrm>
            <a:off x="7786710" y="142852"/>
            <a:ext cx="1128714" cy="914400"/>
          </a:xfrm>
          <a:prstGeom prst="ellipse">
            <a:avLst/>
          </a:prstGeom>
          <a:blipFill>
            <a:blip r:embed="rId2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7" name="Picture 7" descr="U11_1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86116" y="2428868"/>
            <a:ext cx="2714644" cy="3357586"/>
          </a:xfrm>
          <a:prstGeom prst="rect">
            <a:avLst/>
          </a:prstGeom>
          <a:noFill/>
        </p:spPr>
      </p:pic>
      <p:pic>
        <p:nvPicPr>
          <p:cNvPr id="9" name="Picture 4" descr="U11_0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20" y="1643050"/>
            <a:ext cx="2714644" cy="3643338"/>
          </a:xfrm>
          <a:prstGeom prst="rect">
            <a:avLst/>
          </a:prstGeom>
          <a:noFill/>
        </p:spPr>
      </p:pic>
      <p:sp>
        <p:nvSpPr>
          <p:cNvPr id="12" name="Прямоугольник 11"/>
          <p:cNvSpPr/>
          <p:nvPr/>
        </p:nvSpPr>
        <p:spPr>
          <a:xfrm>
            <a:off x="785786" y="692696"/>
            <a:ext cx="710489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800" b="1" dirty="0" smtClean="0">
                <a:solidFill>
                  <a:srgbClr val="002060"/>
                </a:solidFill>
              </a:rPr>
              <a:t>Як можна охарактеризувати дані малюнки?</a:t>
            </a:r>
            <a:endParaRPr lang="uk-UA" sz="2800" dirty="0"/>
          </a:p>
        </p:txBody>
      </p:sp>
      <p:pic>
        <p:nvPicPr>
          <p:cNvPr id="13" name="Picture 5" descr="U11_1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72200" y="3212976"/>
            <a:ext cx="2500330" cy="3267060"/>
          </a:xfrm>
          <a:prstGeom prst="rect">
            <a:avLst/>
          </a:prstGeom>
          <a:noFill/>
        </p:spPr>
      </p:pic>
      <p:pic>
        <p:nvPicPr>
          <p:cNvPr id="10" name="Рисунок 9" descr="&amp;Kcy;&amp;acy;&amp;rcy;&amp;tcy;&amp;icy;&amp;ncy;&amp;kcy;&amp;icy; &amp;pcy;&amp;ocy; &amp;zcy;&amp;acy;&amp;pcy;&amp;rcy;&amp;ocy;&amp;scy;&amp;ucy; &amp;kcy;&amp;acy;&amp;rcy;&amp;tcy;&amp;icy;&amp;ncy;&amp;kcy;&amp;icy; &amp;scy;&amp;pcy;&amp;rcy;&amp;icy;&amp;jcy;&amp;ncy;&amp;yacy;&amp;tcy;&amp;tcy;&amp;yacy; &amp;pcy;&amp;rcy;&amp;iecy;&amp;dcy;&amp;mcy;&amp;iecy;&amp;tcy;&amp;iukcy;&amp;vcy; &amp;ncy;&amp;acy; &amp;vcy;&amp;iukcy;&amp;dcy;&amp;scy;&amp;tcy;&amp;acy;&amp;ncy;&amp;iukcy;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940152" y="1412776"/>
            <a:ext cx="2857500" cy="1895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b="1" dirty="0" smtClean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Інтернет -</a:t>
            </a:r>
            <a:r>
              <a:rPr lang="en-US" b="1" dirty="0" smtClean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b="1" dirty="0" smtClean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ресурси </a:t>
            </a:r>
            <a:endParaRPr lang="uk-UA" dirty="0">
              <a:solidFill>
                <a:srgbClr val="003366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u="sng" dirty="0" smtClean="0">
                <a:solidFill>
                  <a:srgbClr val="003366"/>
                </a:solidFill>
                <a:hlinkClick r:id="rId2"/>
              </a:rPr>
              <a:t>H</a:t>
            </a:r>
            <a:r>
              <a:rPr lang="uk-UA" b="1" u="sng" dirty="0" err="1" smtClean="0">
                <a:solidFill>
                  <a:srgbClr val="003366"/>
                </a:solidFill>
                <a:hlinkClick r:id="rId2"/>
              </a:rPr>
              <a:t>ttp</a:t>
            </a:r>
            <a:r>
              <a:rPr lang="uk-UA" b="1" u="sng" dirty="0" smtClean="0">
                <a:solidFill>
                  <a:srgbClr val="003366"/>
                </a:solidFill>
                <a:hlinkClick r:id="rId2"/>
              </a:rPr>
              <a:t>://</a:t>
            </a:r>
            <a:r>
              <a:rPr lang="uk-UA" b="1" u="sng" dirty="0" err="1" smtClean="0">
                <a:solidFill>
                  <a:srgbClr val="003366"/>
                </a:solidFill>
                <a:hlinkClick r:id="rId2"/>
              </a:rPr>
              <a:t>edufuture.biz</a:t>
            </a:r>
            <a:r>
              <a:rPr lang="uk-UA" b="1" u="sng" dirty="0" smtClean="0">
                <a:solidFill>
                  <a:srgbClr val="003366"/>
                </a:solidFill>
                <a:hlinkClick r:id="rId2"/>
              </a:rPr>
              <a:t>/</a:t>
            </a:r>
            <a:r>
              <a:rPr lang="uk-UA" b="1" u="sng" dirty="0" err="1" smtClean="0">
                <a:solidFill>
                  <a:srgbClr val="003366"/>
                </a:solidFill>
                <a:hlinkClick r:id="rId2"/>
              </a:rPr>
              <a:t>index.php</a:t>
            </a:r>
            <a:endParaRPr lang="uk-UA" b="1" u="sng" dirty="0" smtClean="0">
              <a:solidFill>
                <a:srgbClr val="003366"/>
              </a:solidFill>
            </a:endParaRPr>
          </a:p>
          <a:p>
            <a:r>
              <a:rPr lang="uk-UA" b="1" dirty="0" smtClean="0">
                <a:solidFill>
                  <a:srgbClr val="003366"/>
                </a:solidFill>
              </a:rPr>
              <a:t>: </a:t>
            </a:r>
            <a:r>
              <a:rPr lang="uk-UA" b="1" u="sng" dirty="0" smtClean="0">
                <a:solidFill>
                  <a:srgbClr val="003366"/>
                </a:solidFill>
                <a:hlinkClick r:id="rId3"/>
              </a:rPr>
              <a:t>http://dovidka.biz.ua/tsikavi-fakti-pro-sensornu-sistemu/</a:t>
            </a:r>
            <a:r>
              <a:rPr lang="uk-UA" b="1" dirty="0" smtClean="0">
                <a:solidFill>
                  <a:srgbClr val="003366"/>
                </a:solidFill>
              </a:rPr>
              <a:t> </a:t>
            </a:r>
          </a:p>
          <a:p>
            <a:r>
              <a:rPr lang="uk-UA" b="1" u="sng" dirty="0" smtClean="0">
                <a:solidFill>
                  <a:srgbClr val="003366"/>
                </a:solidFill>
                <a:hlinkClick r:id="rId4"/>
              </a:rPr>
              <a:t>https://ru.wikipedia.org/wiki/Сенсорна_система</a:t>
            </a:r>
            <a:endParaRPr lang="en-US" b="1" u="sng" dirty="0" smtClean="0">
              <a:solidFill>
                <a:srgbClr val="003366"/>
              </a:solidFill>
            </a:endParaRPr>
          </a:p>
          <a:p>
            <a:r>
              <a:rPr lang="en-US" b="1" dirty="0" smtClean="0">
                <a:solidFill>
                  <a:srgbClr val="003366"/>
                </a:solidFill>
                <a:hlinkClick r:id="rId5"/>
              </a:rPr>
              <a:t>http://mon.gov.ua</a:t>
            </a:r>
            <a:endParaRPr lang="en-US" b="1" dirty="0" smtClean="0">
              <a:solidFill>
                <a:srgbClr val="003366"/>
              </a:solidFill>
            </a:endParaRPr>
          </a:p>
          <a:p>
            <a:r>
              <a:rPr lang="en-US" b="1" dirty="0" smtClean="0">
                <a:solidFill>
                  <a:srgbClr val="003366"/>
                </a:solidFill>
                <a:hlinkClick r:id="rId6"/>
              </a:rPr>
              <a:t>http://www.botany.kiev.ua</a:t>
            </a:r>
            <a:endParaRPr lang="en-US" b="1" dirty="0" smtClean="0">
              <a:solidFill>
                <a:srgbClr val="003366"/>
              </a:solidFill>
            </a:endParaRPr>
          </a:p>
          <a:p>
            <a:endParaRPr lang="uk-U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14810" y="1071546"/>
            <a:ext cx="471490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uk-UA" sz="2800" b="1" dirty="0" smtClean="0">
                <a:solidFill>
                  <a:schemeClr val="accent1">
                    <a:lumMod val="50000"/>
                  </a:schemeClr>
                </a:solidFill>
              </a:rPr>
              <a:t>Завдяки м’язам око постійно рухається в очній ямці. </a:t>
            </a:r>
            <a:endParaRPr lang="uk-UA" sz="28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Овал 2"/>
          <p:cNvSpPr/>
          <p:nvPr/>
        </p:nvSpPr>
        <p:spPr>
          <a:xfrm>
            <a:off x="7786710" y="142852"/>
            <a:ext cx="1128714" cy="914400"/>
          </a:xfrm>
          <a:prstGeom prst="ellipse">
            <a:avLst/>
          </a:prstGeom>
          <a:blipFill>
            <a:blip r:embed="rId2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5" name="Рисунок 4" descr="м'язи ока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0034" y="4071942"/>
            <a:ext cx="2264664" cy="2633472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714744" y="5143512"/>
            <a:ext cx="118840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b="1" dirty="0" smtClean="0">
                <a:solidFill>
                  <a:srgbClr val="002060"/>
                </a:solidFill>
              </a:rPr>
              <a:t>М’язи ока</a:t>
            </a:r>
            <a:endParaRPr lang="uk-UA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5357818" y="5214950"/>
            <a:ext cx="35719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uk-UA" sz="2800" b="1" dirty="0" smtClean="0">
                <a:solidFill>
                  <a:schemeClr val="accent1">
                    <a:lumMod val="50000"/>
                  </a:schemeClr>
                </a:solidFill>
              </a:rPr>
              <a:t>Розрізняють прямі   та косі м’язи ока.</a:t>
            </a:r>
            <a:endParaRPr lang="uk-UA" sz="2800" dirty="0">
              <a:solidFill>
                <a:schemeClr val="accent1">
                  <a:lumMod val="50000"/>
                </a:schemeClr>
              </a:solidFill>
            </a:endParaRPr>
          </a:p>
        </p:txBody>
      </p:sp>
      <p:cxnSp>
        <p:nvCxnSpPr>
          <p:cNvPr id="12" name="Прямая со стрелкой 11"/>
          <p:cNvCxnSpPr/>
          <p:nvPr/>
        </p:nvCxnSpPr>
        <p:spPr>
          <a:xfrm rot="10800000">
            <a:off x="2571736" y="5357826"/>
            <a:ext cx="1000132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Рисунок 12" descr="eye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286380" y="2500306"/>
            <a:ext cx="2500330" cy="2357454"/>
          </a:xfrm>
          <a:prstGeom prst="rect">
            <a:avLst/>
          </a:prstGeom>
        </p:spPr>
      </p:pic>
      <p:pic>
        <p:nvPicPr>
          <p:cNvPr id="14" name="Picture 6" descr="U10_05"/>
          <p:cNvPicPr>
            <a:picLocks noChangeAspect="1" noChangeArrowheads="1"/>
          </p:cNvPicPr>
          <p:nvPr/>
        </p:nvPicPr>
        <p:blipFill>
          <a:blip r:embed="rId5" cstate="print">
            <a:lum bright="-8000" contrast="22000"/>
          </a:blip>
          <a:srcRect/>
          <a:stretch>
            <a:fillRect/>
          </a:stretch>
        </p:blipFill>
        <p:spPr bwMode="auto">
          <a:xfrm>
            <a:off x="1000100" y="1071546"/>
            <a:ext cx="2757476" cy="2852718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961fbad608b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42910" y="1214422"/>
            <a:ext cx="7929618" cy="4367231"/>
          </a:xfrm>
          <a:prstGeom prst="rect">
            <a:avLst/>
          </a:prstGeom>
        </p:spPr>
      </p:pic>
      <p:sp>
        <p:nvSpPr>
          <p:cNvPr id="3" name="Овал 2"/>
          <p:cNvSpPr/>
          <p:nvPr/>
        </p:nvSpPr>
        <p:spPr>
          <a:xfrm>
            <a:off x="7786710" y="142852"/>
            <a:ext cx="1128714" cy="914400"/>
          </a:xfrm>
          <a:prstGeom prst="ellipse">
            <a:avLst/>
          </a:prstGeom>
          <a:blipFill>
            <a:blip r:embed="rId3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5" name="Прямоугольник 4"/>
          <p:cNvSpPr/>
          <p:nvPr/>
        </p:nvSpPr>
        <p:spPr>
          <a:xfrm>
            <a:off x="3643306" y="5929330"/>
            <a:ext cx="17510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800" b="1" dirty="0" smtClean="0">
                <a:solidFill>
                  <a:srgbClr val="002060"/>
                </a:solidFill>
              </a:rPr>
              <a:t>М’язи ока</a:t>
            </a:r>
            <a:endParaRPr lang="uk-UA" sz="2800" dirty="0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282" y="1071546"/>
            <a:ext cx="8572560" cy="13542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600" b="1" dirty="0" smtClean="0">
                <a:solidFill>
                  <a:schemeClr val="accent1">
                    <a:lumMod val="50000"/>
                  </a:schemeClr>
                </a:solidFill>
              </a:rPr>
              <a:t>    </a:t>
            </a:r>
            <a:r>
              <a:rPr lang="uk-UA" sz="2800" b="1" dirty="0" smtClean="0">
                <a:solidFill>
                  <a:schemeClr val="accent1">
                    <a:lumMod val="50000"/>
                  </a:schemeClr>
                </a:solidFill>
              </a:rPr>
              <a:t>Око має три оболонки: зовнішню – білкову,</a:t>
            </a:r>
          </a:p>
          <a:p>
            <a:pPr algn="ctr"/>
            <a:r>
              <a:rPr lang="uk-UA" sz="2800" b="1" dirty="0" smtClean="0">
                <a:solidFill>
                  <a:schemeClr val="accent1">
                    <a:lumMod val="50000"/>
                  </a:schemeClr>
                </a:solidFill>
              </a:rPr>
              <a:t>середню – судинну, внутрішню – сітківку.</a:t>
            </a:r>
          </a:p>
          <a:p>
            <a:pPr>
              <a:buFontTx/>
              <a:buChar char="-"/>
            </a:pPr>
            <a:endParaRPr lang="uk-UA" dirty="0" smtClean="0"/>
          </a:p>
        </p:txBody>
      </p:sp>
      <p:sp>
        <p:nvSpPr>
          <p:cNvPr id="3" name="Овал 2"/>
          <p:cNvSpPr/>
          <p:nvPr/>
        </p:nvSpPr>
        <p:spPr>
          <a:xfrm>
            <a:off x="7786710" y="142852"/>
            <a:ext cx="1128714" cy="914400"/>
          </a:xfrm>
          <a:prstGeom prst="ellipse">
            <a:avLst/>
          </a:prstGeom>
          <a:blipFill>
            <a:blip r:embed="rId2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12" name="Рисунок 11" descr="оболонки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57224" y="2357430"/>
            <a:ext cx="5643602" cy="4214842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7072330" y="2571744"/>
            <a:ext cx="164307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b="1" dirty="0" smtClean="0">
                <a:solidFill>
                  <a:srgbClr val="002060"/>
                </a:solidFill>
              </a:rPr>
              <a:t> </a:t>
            </a:r>
            <a:r>
              <a:rPr lang="uk-UA" sz="2400" b="1" dirty="0" smtClean="0">
                <a:solidFill>
                  <a:srgbClr val="002060"/>
                </a:solidFill>
              </a:rPr>
              <a:t>білкова</a:t>
            </a:r>
            <a:endParaRPr lang="uk-UA" sz="2400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7143768" y="3286124"/>
            <a:ext cx="150019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400" b="1" dirty="0" smtClean="0">
                <a:solidFill>
                  <a:srgbClr val="002060"/>
                </a:solidFill>
              </a:rPr>
              <a:t>судинна</a:t>
            </a:r>
            <a:endParaRPr lang="uk-UA" sz="2400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7215206" y="4143380"/>
            <a:ext cx="11890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400" b="1" dirty="0" smtClean="0">
                <a:solidFill>
                  <a:srgbClr val="002060"/>
                </a:solidFill>
              </a:rPr>
              <a:t>сітківка</a:t>
            </a:r>
            <a:endParaRPr lang="uk-UA" sz="2400" dirty="0"/>
          </a:p>
        </p:txBody>
      </p:sp>
      <p:cxnSp>
        <p:nvCxnSpPr>
          <p:cNvPr id="17" name="Прямая со стрелкой 16"/>
          <p:cNvCxnSpPr/>
          <p:nvPr/>
        </p:nvCxnSpPr>
        <p:spPr>
          <a:xfrm rot="10800000">
            <a:off x="4429124" y="2857496"/>
            <a:ext cx="2428892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 rot="10800000">
            <a:off x="4357686" y="3500438"/>
            <a:ext cx="2571768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Соединительная линия уступом 21"/>
          <p:cNvCxnSpPr/>
          <p:nvPr/>
        </p:nvCxnSpPr>
        <p:spPr>
          <a:xfrm rot="10800000">
            <a:off x="5357818" y="3857628"/>
            <a:ext cx="1643074" cy="571504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1052736"/>
            <a:ext cx="8712968" cy="45858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400" b="1" dirty="0" smtClean="0">
                <a:solidFill>
                  <a:schemeClr val="accent1">
                    <a:lumMod val="50000"/>
                  </a:schemeClr>
                </a:solidFill>
              </a:rPr>
              <a:t>*</a:t>
            </a:r>
            <a:r>
              <a:rPr lang="uk-UA" sz="2400" b="1" dirty="0" smtClean="0">
                <a:solidFill>
                  <a:srgbClr val="7030A0"/>
                </a:solidFill>
              </a:rPr>
              <a:t>Білкова  оболонка (склера) </a:t>
            </a:r>
            <a:r>
              <a:rPr lang="uk-UA" sz="2400" b="1" dirty="0" smtClean="0">
                <a:solidFill>
                  <a:schemeClr val="accent1">
                    <a:lumMod val="50000"/>
                  </a:schemeClr>
                </a:solidFill>
              </a:rPr>
              <a:t>– </a:t>
            </a:r>
            <a:r>
              <a:rPr lang="uk-UA" sz="2400" b="1" dirty="0" smtClean="0">
                <a:solidFill>
                  <a:srgbClr val="003366"/>
                </a:solidFill>
              </a:rPr>
              <a:t>зовнішня </a:t>
            </a:r>
            <a:r>
              <a:rPr lang="uk-UA" sz="2400" b="1" dirty="0" smtClean="0">
                <a:solidFill>
                  <a:schemeClr val="accent1">
                    <a:lumMod val="50000"/>
                  </a:schemeClr>
                </a:solidFill>
              </a:rPr>
              <a:t>найщільніша й найміцніша оболонка з колагеновими  волокнами, що захищає око та зберігає його форму;</a:t>
            </a:r>
          </a:p>
          <a:p>
            <a:r>
              <a:rPr lang="uk-UA" sz="2400" b="1" dirty="0" smtClean="0">
                <a:solidFill>
                  <a:schemeClr val="accent1">
                    <a:lumMod val="50000"/>
                  </a:schemeClr>
                </a:solidFill>
              </a:rPr>
              <a:t>*Рогівка – прозора частина білкової оболонки, що пропускає та заломлює світло;</a:t>
            </a:r>
          </a:p>
          <a:p>
            <a:endParaRPr lang="uk-UA" sz="24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uk-UA" sz="2400" b="1" dirty="0" smtClean="0">
                <a:solidFill>
                  <a:srgbClr val="7030A0"/>
                </a:solidFill>
              </a:rPr>
              <a:t>*У судинній  </a:t>
            </a:r>
            <a:r>
              <a:rPr lang="uk-UA" sz="2400" b="1" dirty="0" smtClean="0">
                <a:solidFill>
                  <a:srgbClr val="003366"/>
                </a:solidFill>
              </a:rPr>
              <a:t>оболонці розрізняють  райдужну, війкове тіло і власне судинну оболонку</a:t>
            </a:r>
          </a:p>
          <a:p>
            <a:pPr>
              <a:buFont typeface="Arial" charset="0"/>
              <a:buChar char="•"/>
            </a:pPr>
            <a:endParaRPr lang="uk-UA" sz="2400" b="1" dirty="0" smtClean="0">
              <a:solidFill>
                <a:srgbClr val="7030A0"/>
              </a:solidFill>
            </a:endParaRPr>
          </a:p>
          <a:p>
            <a:r>
              <a:rPr lang="uk-UA" sz="2400" b="1" dirty="0" smtClean="0">
                <a:solidFill>
                  <a:schemeClr val="accent1">
                    <a:lumMod val="50000"/>
                  </a:schemeClr>
                </a:solidFill>
              </a:rPr>
              <a:t>*</a:t>
            </a:r>
            <a:r>
              <a:rPr lang="uk-UA" sz="2400" b="1" dirty="0" smtClean="0">
                <a:solidFill>
                  <a:srgbClr val="7030A0"/>
                </a:solidFill>
              </a:rPr>
              <a:t>Сітківка</a:t>
            </a:r>
            <a:r>
              <a:rPr lang="uk-UA" sz="2400" b="1" dirty="0" smtClean="0">
                <a:solidFill>
                  <a:schemeClr val="accent1">
                    <a:lumMod val="50000"/>
                  </a:schemeClr>
                </a:solidFill>
              </a:rPr>
              <a:t> - </a:t>
            </a:r>
            <a:r>
              <a:rPr lang="uk-UA" sz="2400" b="1" dirty="0" smtClean="0">
                <a:solidFill>
                  <a:srgbClr val="003366"/>
                </a:solidFill>
              </a:rPr>
              <a:t>внутрішня світло сприймальна оболонка  ока, яка складається з паличок та колбочок</a:t>
            </a:r>
            <a:endParaRPr lang="uk-UA" sz="24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endParaRPr lang="uk-UA" sz="2800" b="1" dirty="0" smtClean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Овал 2"/>
          <p:cNvSpPr/>
          <p:nvPr/>
        </p:nvSpPr>
        <p:spPr>
          <a:xfrm>
            <a:off x="7786710" y="142852"/>
            <a:ext cx="1128714" cy="914400"/>
          </a:xfrm>
          <a:prstGeom prst="ellipse">
            <a:avLst/>
          </a:prstGeom>
          <a:blipFill>
            <a:blip r:embed="rId2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6" name="Рисунок 5" descr="рогівка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56176" y="4365104"/>
            <a:ext cx="2714644" cy="2286016"/>
          </a:xfrm>
          <a:prstGeom prst="rect">
            <a:avLst/>
          </a:prstGeom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282" y="733246"/>
            <a:ext cx="8715436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800" b="1" dirty="0" smtClean="0">
                <a:solidFill>
                  <a:srgbClr val="002060"/>
                </a:solidFill>
              </a:rPr>
              <a:t>    </a:t>
            </a:r>
            <a:r>
              <a:rPr lang="uk-UA" sz="2800" b="1" dirty="0" smtClean="0">
                <a:solidFill>
                  <a:schemeClr val="accent1">
                    <a:lumMod val="50000"/>
                  </a:schemeClr>
                </a:solidFill>
              </a:rPr>
              <a:t>Середня оболонка пронизана кровоносними судинами. Вона складається з райдужки, </a:t>
            </a:r>
            <a:r>
              <a:rPr lang="uk-UA" sz="2800" b="1" dirty="0" err="1" smtClean="0">
                <a:solidFill>
                  <a:schemeClr val="accent1">
                    <a:lumMod val="50000"/>
                  </a:schemeClr>
                </a:solidFill>
              </a:rPr>
              <a:t>ціліарного</a:t>
            </a:r>
            <a:r>
              <a:rPr lang="uk-UA" sz="2800" b="1" dirty="0" smtClean="0">
                <a:solidFill>
                  <a:schemeClr val="accent1">
                    <a:lumMod val="50000"/>
                  </a:schemeClr>
                </a:solidFill>
              </a:rPr>
              <a:t> тіла і власне судинної оболонки. У центрі райдужки є отвір – зіниця. Вона регулює кількість світла, що потрапляє в очі. </a:t>
            </a:r>
            <a:r>
              <a:rPr lang="uk-UA" sz="2800" b="1" dirty="0" err="1" smtClean="0">
                <a:solidFill>
                  <a:schemeClr val="accent1">
                    <a:lumMod val="50000"/>
                  </a:schemeClr>
                </a:solidFill>
              </a:rPr>
              <a:t>Ціліарне</a:t>
            </a:r>
            <a:r>
              <a:rPr lang="uk-UA" sz="2800" b="1" dirty="0" smtClean="0">
                <a:solidFill>
                  <a:schemeClr val="accent1">
                    <a:lumMod val="50000"/>
                  </a:schemeClr>
                </a:solidFill>
              </a:rPr>
              <a:t> тіло складається з війкового м’яза і </a:t>
            </a:r>
            <a:r>
              <a:rPr lang="uk-UA" sz="2800" b="1" dirty="0" err="1" smtClean="0">
                <a:solidFill>
                  <a:schemeClr val="accent1">
                    <a:lumMod val="50000"/>
                  </a:schemeClr>
                </a:solidFill>
              </a:rPr>
              <a:t>зв</a:t>
            </a:r>
            <a:r>
              <a:rPr lang="en-US" sz="2800" b="1" dirty="0" smtClean="0">
                <a:solidFill>
                  <a:schemeClr val="accent1">
                    <a:lumMod val="50000"/>
                  </a:schemeClr>
                </a:solidFill>
              </a:rPr>
              <a:t>’</a:t>
            </a:r>
            <a:r>
              <a:rPr lang="uk-UA" sz="2800" b="1" dirty="0" err="1" smtClean="0">
                <a:solidFill>
                  <a:schemeClr val="accent1">
                    <a:lumMod val="50000"/>
                  </a:schemeClr>
                </a:solidFill>
              </a:rPr>
              <a:t>язок</a:t>
            </a:r>
            <a:r>
              <a:rPr lang="uk-UA" sz="2800" b="1" dirty="0" smtClean="0">
                <a:solidFill>
                  <a:schemeClr val="accent1">
                    <a:lumMod val="50000"/>
                  </a:schemeClr>
                </a:solidFill>
              </a:rPr>
              <a:t>, до яких                                             прикріплюється                                     </a:t>
            </a:r>
          </a:p>
          <a:p>
            <a:r>
              <a:rPr lang="uk-UA" sz="2800" b="1" dirty="0" smtClean="0">
                <a:solidFill>
                  <a:schemeClr val="accent1">
                    <a:lumMod val="50000"/>
                  </a:schemeClr>
                </a:solidFill>
              </a:rPr>
              <a:t>кришталик. Власне                                                     судинна оболонка  -                        </a:t>
            </a:r>
          </a:p>
          <a:p>
            <a:r>
              <a:rPr lang="uk-UA" sz="2800" b="1" dirty="0" smtClean="0">
                <a:solidFill>
                  <a:schemeClr val="accent1">
                    <a:lumMod val="50000"/>
                  </a:schemeClr>
                </a:solidFill>
              </a:rPr>
              <a:t>це густа сітка                                                                  кровоносних судин,                                                              які забезпечують                                                  безперервне живлення всього ока.</a:t>
            </a:r>
          </a:p>
        </p:txBody>
      </p:sp>
      <p:sp>
        <p:nvSpPr>
          <p:cNvPr id="3" name="Овал 2"/>
          <p:cNvSpPr/>
          <p:nvPr/>
        </p:nvSpPr>
        <p:spPr>
          <a:xfrm>
            <a:off x="7786710" y="142852"/>
            <a:ext cx="1128714" cy="914400"/>
          </a:xfrm>
          <a:prstGeom prst="ellipse">
            <a:avLst/>
          </a:prstGeom>
          <a:blipFill>
            <a:blip r:embed="rId2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11" name="Рисунок 10" descr="eyeоккоо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88024" y="3717032"/>
            <a:ext cx="4088904" cy="2828925"/>
          </a:xfrm>
          <a:prstGeom prst="rect">
            <a:avLst/>
          </a:prstGeom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вал 2"/>
          <p:cNvSpPr/>
          <p:nvPr/>
        </p:nvSpPr>
        <p:spPr>
          <a:xfrm>
            <a:off x="7786710" y="142852"/>
            <a:ext cx="1128714" cy="914400"/>
          </a:xfrm>
          <a:prstGeom prst="ellipse">
            <a:avLst/>
          </a:prstGeom>
          <a:blipFill>
            <a:blip r:embed="rId2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5" name="Прямоугольник 4"/>
          <p:cNvSpPr/>
          <p:nvPr/>
        </p:nvSpPr>
        <p:spPr>
          <a:xfrm>
            <a:off x="142844" y="1000108"/>
            <a:ext cx="871543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800" b="1" dirty="0" smtClean="0">
                <a:solidFill>
                  <a:srgbClr val="002060"/>
                </a:solidFill>
              </a:rPr>
              <a:t>    </a:t>
            </a:r>
            <a:r>
              <a:rPr lang="uk-UA" sz="2800" b="1" dirty="0" smtClean="0">
                <a:solidFill>
                  <a:schemeClr val="accent1">
                    <a:lumMod val="50000"/>
                  </a:schemeClr>
                </a:solidFill>
              </a:rPr>
              <a:t>Райдужка містить спеціальний пігмент – меланін, який зумовлює її забарвлення – від блакитного до темного. </a:t>
            </a:r>
            <a:endParaRPr lang="uk-UA" sz="2800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6" name="Рисунок 5" descr="biser_info_8719701884858fc555f928_t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000760" y="2214554"/>
            <a:ext cx="2143140" cy="1571636"/>
          </a:xfrm>
          <a:prstGeom prst="rect">
            <a:avLst/>
          </a:prstGeom>
        </p:spPr>
      </p:pic>
      <p:pic>
        <p:nvPicPr>
          <p:cNvPr id="10" name="Рисунок 9" descr="73d78849ca8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000364" y="3714752"/>
            <a:ext cx="2643206" cy="1785950"/>
          </a:xfrm>
          <a:prstGeom prst="rect">
            <a:avLst/>
          </a:prstGeom>
        </p:spPr>
      </p:pic>
      <p:pic>
        <p:nvPicPr>
          <p:cNvPr id="11" name="Рисунок 10" descr="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786446" y="4429132"/>
            <a:ext cx="2947985" cy="2147886"/>
          </a:xfrm>
          <a:prstGeom prst="rect">
            <a:avLst/>
          </a:prstGeom>
        </p:spPr>
      </p:pic>
      <p:pic>
        <p:nvPicPr>
          <p:cNvPr id="12" name="Рисунок 11" descr="синэ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85720" y="2500306"/>
            <a:ext cx="2714644" cy="1785950"/>
          </a:xfrm>
          <a:prstGeom prst="rect">
            <a:avLst/>
          </a:prstGeom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1013</TotalTime>
  <Words>1105</Words>
  <Application>Microsoft Office PowerPoint</Application>
  <PresentationFormat>Экран (4:3)</PresentationFormat>
  <Paragraphs>97</Paragraphs>
  <Slides>33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34" baseType="lpstr">
      <vt:lpstr>Поток</vt:lpstr>
      <vt:lpstr>Зорова сенсорна система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Інтернет - ресурси 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ЗОРОВА СЕНСОРНА СИСТЕМА</dc:title>
  <dc:creator>Павленко</dc:creator>
  <cp:lastModifiedBy>Скорик</cp:lastModifiedBy>
  <cp:revision>193</cp:revision>
  <dcterms:created xsi:type="dcterms:W3CDTF">2010-03-29T19:53:26Z</dcterms:created>
  <dcterms:modified xsi:type="dcterms:W3CDTF">2017-02-14T23:34:09Z</dcterms:modified>
</cp:coreProperties>
</file>