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6" r:id="rId1"/>
  </p:sldMasterIdLst>
  <p:sldIdLst>
    <p:sldId id="271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242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357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410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880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6306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5969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901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8129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859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667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32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72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84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292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91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467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847D9-B8B3-4E85-BDBC-E8A3CA7B8507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3812F6D-9639-408B-B4A0-A66F06BFE2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652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  <p:sldLayoutId id="2147484149" r:id="rId13"/>
    <p:sldLayoutId id="2147484150" r:id="rId14"/>
    <p:sldLayoutId id="2147484151" r:id="rId15"/>
    <p:sldLayoutId id="2147484152" r:id="rId16"/>
    <p:sldLayoutId id="214748415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17467D-C9E4-4E39-872C-2026D68F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tabLst/>
              <a:defRPr/>
            </a:pPr>
            <a:r>
              <a:rPr lang="uk-UA" sz="2400" b="1" i="1" cap="none" dirty="0">
                <a:ln>
                  <a:noFill/>
                </a:ln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 Підготувала</a:t>
            </a:r>
            <a:b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педагог-організатор </a:t>
            </a:r>
            <a:b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Калин Іванівна</a:t>
            </a:r>
            <a:b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uk-UA" sz="24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AE3778E-4A3E-45B4-B54C-363E92CB0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56443"/>
            <a:ext cx="8596668" cy="4984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6000" dirty="0">
                <a:solidFill>
                  <a:schemeClr val="accent5">
                    <a:lumMod val="50000"/>
                  </a:schemeClr>
                </a:solidFill>
              </a:rPr>
              <a:t>«Мама – берегиня </a:t>
            </a:r>
          </a:p>
          <a:p>
            <a:pPr marL="0" indent="0">
              <a:buNone/>
            </a:pPr>
            <a:r>
              <a:rPr lang="uk-UA" sz="6000" dirty="0">
                <a:solidFill>
                  <a:schemeClr val="accent5">
                    <a:lumMod val="50000"/>
                  </a:schemeClr>
                </a:solidFill>
              </a:rPr>
              <a:t>роду та нації» </a:t>
            </a:r>
          </a:p>
          <a:p>
            <a:pPr marL="0" indent="0">
              <a:buNone/>
            </a:pPr>
            <a:endParaRPr lang="uk-UA" sz="6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Підготувала педагог-організатор</a:t>
            </a:r>
          </a:p>
          <a:p>
            <a:pPr marL="0" indent="0">
              <a:buNone/>
            </a:pP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</a:rPr>
              <a:t>Калинопільського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 ліцею№1</a:t>
            </a:r>
          </a:p>
          <a:p>
            <a:pPr marL="0" indent="0">
              <a:buNone/>
            </a:pP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</a:rPr>
              <a:t>Скибенко</a:t>
            </a:r>
            <a:r>
              <a:rPr lang="uk-UA" sz="20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uk-UA" sz="2000">
                <a:solidFill>
                  <a:schemeClr val="accent5">
                    <a:lumMod val="50000"/>
                  </a:schemeClr>
                </a:solidFill>
              </a:rPr>
              <a:t>алентина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Іванівна</a:t>
            </a:r>
            <a:endParaRPr lang="uk-UA" sz="6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640D8D-E26E-44B2-8487-93FE26FF4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54" y="3429000"/>
            <a:ext cx="4325748" cy="28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0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D47B1-6F1A-4DE7-8D85-AADB2E2B0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bg2">
                    <a:lumMod val="10000"/>
                  </a:schemeClr>
                </a:solidFill>
              </a:rPr>
              <a:t>Образ матері у творчості українських митців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Мати –як сонце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uk-UA" dirty="0"/>
              <a:t>Образ матері часто порівнюють із сонцем, землею, квіткою, що символізує тепло, життєдайність та красу.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/>
              <a:t>Вірші видатних поетів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uk-UA" dirty="0"/>
              <a:t>Українські поети, такі як Степан Олійник, Микола Сингаївський, Дмитро Ткач, присвятили матерям  свої  найщиріші рядки.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dirty="0"/>
              <a:t>Мелодія любові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uk-UA" dirty="0"/>
              <a:t>Пісня «Чорнобривці» стала одним із </a:t>
            </a:r>
            <a:r>
              <a:rPr lang="uk-UA" dirty="0" err="1"/>
              <a:t>найзворушливіших</a:t>
            </a:r>
            <a:r>
              <a:rPr lang="uk-UA" dirty="0"/>
              <a:t> символів ніжності  та безмежної любові до матері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DDD9EB-8431-430A-B91B-4431873EF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030461"/>
            <a:ext cx="2663968" cy="17755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9279C5-A8D3-4D87-A2CC-600A6980B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102" y="4030460"/>
            <a:ext cx="3247930" cy="1775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D1742F-2EAE-4B72-8364-ED770E420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318" y="4030460"/>
            <a:ext cx="3130825" cy="17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12E88-85FA-4576-9C11-600BC536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solidFill>
                  <a:schemeClr val="bg2">
                    <a:lumMod val="10000"/>
                  </a:schemeClr>
                </a:solidFill>
              </a:rPr>
              <a:t>Сценарій заходу</a:t>
            </a:r>
            <a:br>
              <a:rPr lang="uk-UA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uk-UA" dirty="0">
                <a:solidFill>
                  <a:schemeClr val="bg2">
                    <a:lumMod val="10000"/>
                  </a:schemeClr>
                </a:solidFill>
              </a:rPr>
              <a:t>(Короткий план)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BAAB0E-BEB4-4224-8BC8-6600A2527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 ДЛЯ  7-8 КЛАСУ</a:t>
            </a:r>
          </a:p>
          <a:p>
            <a:r>
              <a:rPr lang="uk-UA" dirty="0"/>
              <a:t>1. Вступне слово(акцент на ідентичності) </a:t>
            </a:r>
          </a:p>
          <a:p>
            <a:r>
              <a:rPr lang="uk-UA" dirty="0"/>
              <a:t>2. Дискусія про роль мами сьогодні.</a:t>
            </a:r>
          </a:p>
          <a:p>
            <a:r>
              <a:rPr lang="uk-UA" dirty="0"/>
              <a:t>3. Інтерактивна вікторина про видатних українок- матерів</a:t>
            </a:r>
          </a:p>
          <a:p>
            <a:r>
              <a:rPr lang="uk-UA" dirty="0"/>
              <a:t>4.Творча майстерня(цифрова або ручна).</a:t>
            </a:r>
          </a:p>
          <a:p>
            <a:r>
              <a:rPr lang="uk-UA" dirty="0"/>
              <a:t>5. </a:t>
            </a:r>
            <a:r>
              <a:rPr lang="uk-UA" dirty="0" err="1"/>
              <a:t>Сторітелінг</a:t>
            </a:r>
            <a:r>
              <a:rPr lang="uk-UA" dirty="0"/>
              <a:t> ( історії мам)</a:t>
            </a:r>
          </a:p>
          <a:p>
            <a:pPr marL="0" indent="0">
              <a:buNone/>
            </a:pPr>
            <a:r>
              <a:rPr lang="uk-UA" dirty="0"/>
              <a:t>Рефлексія: «Що для мене означає материнська любов?»</a:t>
            </a:r>
          </a:p>
          <a:p>
            <a:pPr marL="0" indent="0">
              <a:buNone/>
            </a:pPr>
            <a:r>
              <a:rPr lang="uk-UA" dirty="0"/>
              <a:t>Очікувані результати:  Усвідомлення учнями важливості родинних цінностей, зміцнення національної свідомості, оволодіння новими цифровими навичками.</a:t>
            </a:r>
          </a:p>
        </p:txBody>
      </p:sp>
    </p:spTree>
    <p:extLst>
      <p:ext uri="{BB962C8B-B14F-4D97-AF65-F5344CB8AC3E}">
        <p14:creationId xmlns:p14="http://schemas.microsoft.com/office/powerpoint/2010/main" val="3213370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01F76C-4777-48A2-BB24-591B3EDD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>
                <a:solidFill>
                  <a:schemeClr val="accent4">
                    <a:lumMod val="50000"/>
                  </a:schemeClr>
                </a:solidFill>
              </a:rPr>
              <a:t>День матері у світі: цікаві факти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3A4B52F-E292-4282-B3F2-26579D73B5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Японія</a:t>
            </a:r>
          </a:p>
          <a:p>
            <a:pPr marL="0" indent="0">
              <a:buNone/>
            </a:pPr>
            <a:r>
              <a:rPr lang="uk-UA" sz="2000" dirty="0"/>
              <a:t>В Японії на День матері дарують гвоздики, які символізують чистоту та ніжність, а також організовують святкові заходи. 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A02D12DA-5D9E-476C-A566-F96CA2ECE0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/>
              <a:t>Італія</a:t>
            </a:r>
          </a:p>
          <a:p>
            <a:pPr marL="0" indent="0">
              <a:buNone/>
            </a:pPr>
            <a:r>
              <a:rPr lang="uk-UA" sz="2000" dirty="0"/>
              <a:t>В Італії головне – це увага та час, проведений з мамою, а не дорогі подарунки. Важлива атмосфера  любові та єднання.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6EAC16-99B0-454D-A6F4-56E052CE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771" y="4174786"/>
            <a:ext cx="3553592" cy="2470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BDDC38-4B23-466E-AE80-BC0824919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403" y="4174786"/>
            <a:ext cx="1938292" cy="25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97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61313-D71F-401A-B2ED-639EE0B0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2060"/>
                </a:solidFill>
              </a:rPr>
              <a:t>Пам’ятаймо: мама - найцінніший скарб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FCEAB-BC0B-470F-99CC-30E9DE39B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50404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Материнська любов – це скарб, який неможливо оцінити. Любов і вдячність – найкращий подарунок, який ми можемо дарувати нашим мамам щодня. Бережімо наших мам , цінуймо кожну хвилину, проведену разом, і пам’ятаємо, що їхня підтримка є найважливішою  у нашому житті. </a:t>
            </a:r>
          </a:p>
          <a:p>
            <a:pPr marL="0" indent="0">
              <a:buNone/>
            </a:pPr>
            <a:r>
              <a:rPr lang="uk-UA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C3F737-6787-4C35-B1C1-7A33D8D6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488" y="1609725"/>
            <a:ext cx="5042517" cy="42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28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F3E15-CDB8-4D69-B240-32817CAD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>
                <a:solidFill>
                  <a:schemeClr val="tx1"/>
                </a:solidFill>
              </a:rPr>
              <a:t>         Дякую за увагу !</a:t>
            </a:r>
            <a:br>
              <a:rPr lang="uk-UA" sz="4400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057" y="1477176"/>
            <a:ext cx="6294263" cy="446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69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F75FB-1C8A-4FFC-90D8-301897169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Використані джерела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BABDE76-E6FA-408E-A3D7-A490C32ED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uk-U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1. Нормативно-правова база (Основа)</a:t>
            </a:r>
          </a:p>
          <a:p>
            <a:pPr marL="0" indent="0">
              <a:buNone/>
            </a:pP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 Наказ МОН України від 25.07.2022 № 646 «Про внесення змін до Концепції національно-патріотичного виховання в системі освіти України». (Обґрунтування пункту про заходи в умовах воєнного стану).</a:t>
            </a:r>
          </a:p>
          <a:p>
            <a:pPr marL="0" indent="0">
              <a:buNone/>
            </a:pP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2. Література з виховної роботи та традицій</a:t>
            </a:r>
          </a:p>
          <a:p>
            <a:pPr marL="0" indent="0">
              <a:buNone/>
            </a:pP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uk-UA" dirty="0" err="1">
                <a:solidFill>
                  <a:srgbClr val="222222"/>
                </a:solidFill>
                <a:latin typeface="Arial" panose="020B0604020202020204" pitchFamily="34" charset="0"/>
              </a:rPr>
              <a:t>Бех</a:t>
            </a: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 І. Д. "Виховання особистості" (Книга 2: Особистісно орієнтований підхід: теоретико-технологічні засади). — К.: Либідь, 2003. — С. 192-210. (Про формування духовності та любові до матері).</a:t>
            </a:r>
          </a:p>
          <a:p>
            <a:pPr marL="0" indent="0">
              <a:buNone/>
            </a:pP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 Скуратівський В. Т. "Берегиня" — К.: Рад. письменник, 1987. — С. 12-45. (Класика про роль жінки-матері в українських </a:t>
            </a:r>
            <a:r>
              <a:rPr lang="uk-UA" dirty="0" err="1">
                <a:solidFill>
                  <a:srgbClr val="222222"/>
                </a:solidFill>
                <a:latin typeface="Arial" panose="020B0604020202020204" pitchFamily="34" charset="0"/>
              </a:rPr>
              <a:t>традиц</a:t>
            </a:r>
            <a:endParaRPr lang="uk-UA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 Методичні рекомендації МОН щодо організації виховного процесу в 2023/2024 </a:t>
            </a:r>
            <a:r>
              <a:rPr lang="uk-UA" dirty="0" err="1">
                <a:solidFill>
                  <a:srgbClr val="222222"/>
                </a:solidFill>
                <a:latin typeface="Arial" panose="020B0604020202020204" pitchFamily="34" charset="0"/>
              </a:rPr>
              <a:t>н.р</a:t>
            </a: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. (Лист МОН № 1/12492-23 від 23.08.23).</a:t>
            </a:r>
          </a:p>
          <a:p>
            <a:pPr marL="0" indent="0">
              <a:buNone/>
            </a:pP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3. Інтернет-джерела (для практичних кейсів)</a:t>
            </a:r>
          </a:p>
          <a:p>
            <a:pPr marL="0" indent="0">
              <a:buNone/>
            </a:pP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 Офіційний сайт Українського інституту національної пам'яті (УІНП) — розділ про видатних українок та традиції святкування Дня матері.</a:t>
            </a:r>
          </a:p>
          <a:p>
            <a:pPr marL="0" indent="0">
              <a:buNone/>
            </a:pP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Освітня платформа «</a:t>
            </a:r>
            <a:r>
              <a:rPr lang="uk-UA" dirty="0" err="1">
                <a:solidFill>
                  <a:srgbClr val="222222"/>
                </a:solidFill>
                <a:latin typeface="Arial" panose="020B0604020202020204" pitchFamily="34" charset="0"/>
              </a:rPr>
              <a:t>Всеосвіта</a:t>
            </a:r>
            <a:r>
              <a:rPr lang="uk-UA" dirty="0">
                <a:solidFill>
                  <a:srgbClr val="222222"/>
                </a:solidFill>
                <a:latin typeface="Arial" panose="020B0604020202020204" pitchFamily="34" charset="0"/>
              </a:rPr>
              <a:t>» або «На Урок» — розділ «Сценарії до Дня матері для середньої школи» (як приклад кейсів та розробок).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5734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C6FC4-2522-452B-9274-16F76A3F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1" y="609599"/>
            <a:ext cx="7566211" cy="3648635"/>
          </a:xfrm>
        </p:spPr>
        <p:txBody>
          <a:bodyPr>
            <a:normAutofit/>
          </a:bodyPr>
          <a:lstStyle/>
          <a:p>
            <a:r>
              <a:rPr lang="ru-RU" dirty="0"/>
              <a:t>День </a:t>
            </a:r>
            <a:r>
              <a:rPr lang="ru-RU" dirty="0" err="1"/>
              <a:t>матері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- свято </a:t>
            </a:r>
            <a:r>
              <a:rPr lang="ru-RU" dirty="0" err="1"/>
              <a:t>вдячності</a:t>
            </a:r>
            <a:r>
              <a:rPr lang="ru-RU" dirty="0"/>
              <a:t>, </a:t>
            </a:r>
            <a:r>
              <a:rPr lang="ru-RU" dirty="0" err="1"/>
              <a:t>любові</a:t>
            </a:r>
            <a:r>
              <a:rPr lang="ru-RU" dirty="0"/>
              <a:t> та </a:t>
            </a:r>
            <a:r>
              <a:rPr lang="ru-RU" dirty="0" err="1"/>
              <a:t>поваги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err="1"/>
              <a:t>Присвячуємо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день </a:t>
            </a:r>
            <a:r>
              <a:rPr lang="ru-RU" dirty="0" err="1"/>
              <a:t>найдорожчим</a:t>
            </a:r>
            <a:r>
              <a:rPr lang="ru-RU" dirty="0"/>
              <a:t> людям у </a:t>
            </a:r>
            <a:r>
              <a:rPr lang="ru-RU" dirty="0" err="1"/>
              <a:t>нашому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 - нашим матерям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B8E30D-B0C3-4428-B590-04BE67440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659" y="4563035"/>
            <a:ext cx="7467599" cy="1900518"/>
          </a:xfrm>
        </p:spPr>
        <p:txBody>
          <a:bodyPr/>
          <a:lstStyle/>
          <a:p>
            <a:r>
              <a:rPr lang="uk-UA" dirty="0"/>
              <a:t>День матері </a:t>
            </a:r>
            <a:r>
              <a:rPr lang="en-US" dirty="0"/>
              <a:t>— </a:t>
            </a:r>
            <a:r>
              <a:rPr lang="uk-UA" dirty="0"/>
              <a:t>міжнародне та локальне свято на честь матері сім'ї, а також материнства, материнських зв'язків та впливу матерів у суспільстві. </a:t>
            </a:r>
          </a:p>
          <a:p>
            <a:r>
              <a:rPr lang="uk-UA" dirty="0"/>
              <a:t>В Україні офіційно відзначається щорічно, починаючи з 2000 року, у другу неділю травня.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AA4464-F714-4249-811A-08DFD2EA5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808" y="394447"/>
            <a:ext cx="3822523" cy="25483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C82F5-B01C-4EFB-82FE-D1963819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" y="3749064"/>
            <a:ext cx="4083236" cy="27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8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7E903-A5E6-4F17-A737-18B8BFA2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solidFill>
                  <a:srgbClr val="7030A0"/>
                </a:solidFill>
              </a:rPr>
              <a:t>«Мама – берегиня роду та нації: сучасний погляд»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8F1637-4B66-4C65-B9C1-903213B6C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2160589"/>
            <a:ext cx="5874386" cy="385847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050505"/>
                </a:solidFill>
                <a:latin typeface="inherit"/>
              </a:rPr>
              <a:t>“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Жінка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.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Мати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.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Берегиня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” — ми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вшановуємо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силу,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багатогранність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і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духовну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глибину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української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жінки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. 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Щира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повага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тим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,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хто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крізь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століття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залишається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джерелом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життя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,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моральним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стрижнем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і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духовним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світлом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України.Сьогодні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ми 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розповідаємо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про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жінок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сьогодення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,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котрі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попри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жорстокі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виклики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війни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залишаються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незламними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берегинями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— матерями, волонтерками,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Захисницями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. У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їхніх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портретах — сила,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ніжність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,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самопожертва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й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віра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,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що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тримає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країну.Цінуймо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наших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жінок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— бабусь,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матерів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, сестер і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доньок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.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Щодня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 і </a:t>
            </a:r>
            <a:r>
              <a:rPr lang="ru-RU" sz="3600" dirty="0" err="1">
                <a:solidFill>
                  <a:srgbClr val="050505"/>
                </a:solidFill>
                <a:latin typeface="inherit"/>
              </a:rPr>
              <a:t>завжди</a:t>
            </a:r>
            <a:r>
              <a:rPr lang="ru-RU" sz="3600" dirty="0">
                <a:solidFill>
                  <a:srgbClr val="050505"/>
                </a:solidFill>
                <a:latin typeface="inherit"/>
              </a:rPr>
              <a:t>. </a:t>
            </a:r>
          </a:p>
          <a:p>
            <a:pPr marL="0" indent="0">
              <a:buNone/>
            </a:pPr>
            <a:endParaRPr lang="uk-UA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A01D30-5261-40E7-B10A-936831BD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721" y="2129742"/>
            <a:ext cx="3432001" cy="259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6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FB02C-192B-4542-8FD9-EE37D4DE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755559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5"/>
                </a:solidFill>
              </a:rPr>
              <a:t>Історичне коріння </a:t>
            </a:r>
            <a:br>
              <a:rPr lang="uk-UA" dirty="0">
                <a:solidFill>
                  <a:schemeClr val="accent5"/>
                </a:solidFill>
              </a:rPr>
            </a:br>
            <a:br>
              <a:rPr lang="uk-UA" dirty="0">
                <a:solidFill>
                  <a:schemeClr val="accent5"/>
                </a:solidFill>
              </a:rPr>
            </a:br>
            <a:endParaRPr lang="uk-UA" dirty="0">
              <a:solidFill>
                <a:schemeClr val="accent5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11D47A-F4E1-4D86-B6AC-3C4081E22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228436"/>
            <a:ext cx="8535988" cy="4765964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День матері в Україні офіційно встановлено у 1999 році Указом Президента, хоча традиція бере початок з 1928 року в діаспорі (Канада) та з 1929 року на Галичині за ініціативи Олени </a:t>
            </a:r>
            <a:r>
              <a:rPr lang="uk-UA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Кисілевської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та "Союзу українок". Свято, що відзначається у другу неділю травня, відроджене у 1990 році. </a:t>
            </a:r>
          </a:p>
          <a:p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Ініціатива (1920-ті): У 1928 році «Союз українок Канади» вперше влаштував День матері, а наступного року свято прийшло на західну Україну. Олена </a:t>
            </a:r>
            <a:r>
              <a:rPr lang="uk-UA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Кисілевська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редакторка газети «Жіноча Доля», активно популяризувала цю ініціативу.</a:t>
            </a:r>
          </a:p>
          <a:p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 травня 1999 року було закріплено на державному рівні указом № 489/99.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4D76BA-33F5-4DAE-85EB-2BD7B5280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282" y="4874863"/>
            <a:ext cx="3246718" cy="15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7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C03AC-B911-42F9-BF1A-39E0832B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 матері в національній культурі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A6A9CE-3364-4059-9B4D-BD2875F68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5CDB4E-DEDE-4ADB-A71F-679B9C79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01" y="1503765"/>
            <a:ext cx="2488253" cy="20798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4F47DC-1243-44A3-A010-B5E0F71CE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803" y="1503765"/>
            <a:ext cx="3082401" cy="20549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570371-0681-4B90-BECC-C2C02C7C5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803" y="3728628"/>
            <a:ext cx="3315767" cy="22046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066CA1-E6A7-4FC1-A1AA-0AA5D2AB9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01" y="3878326"/>
            <a:ext cx="2727295" cy="18181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62AD7F-88D6-4719-B8BA-0D68230AA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020" y="3715238"/>
            <a:ext cx="2596371" cy="21443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6D3BCF-C598-4B05-8422-DAA5BD71E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3861" y="1436076"/>
            <a:ext cx="3183935" cy="212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F943C-ABF7-4134-85CA-F7859AF3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Чому ми святкуємо День матері?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8A69F67-F717-4F18-98D5-3AE15A6AC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61" y="2009668"/>
            <a:ext cx="4184035" cy="38807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lnSpc>
                <a:spcPct val="150000"/>
              </a:lnSpc>
              <a:buNone/>
            </a:pPr>
            <a:r>
              <a:rPr lang="uk-UA" sz="2900" dirty="0">
                <a:solidFill>
                  <a:schemeClr val="accent5"/>
                </a:solidFill>
              </a:rPr>
              <a:t>Джерело життя і любові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2900" dirty="0"/>
              <a:t>Мама — це перша людина, яка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2900" dirty="0"/>
              <a:t>дарує життя, безумовну любов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2900" dirty="0"/>
              <a:t>та тепло.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2900" dirty="0">
                <a:solidFill>
                  <a:schemeClr val="accent5"/>
                </a:solidFill>
              </a:rPr>
              <a:t>Безумовна любов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2900" dirty="0"/>
              <a:t>Материнська любов є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2900" dirty="0"/>
              <a:t>найсильнішою, найчистішою і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uk-UA" sz="2900" dirty="0"/>
              <a:t>найвідданішою.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59F585-6106-4031-9F5F-78E2C55C69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lvl="0" indent="0">
              <a:lnSpc>
                <a:spcPct val="150000"/>
              </a:lnSpc>
              <a:buClr>
                <a:srgbClr val="90C226"/>
              </a:buClr>
              <a:buNone/>
            </a:pPr>
            <a:r>
              <a:rPr lang="uk-UA" sz="2900" dirty="0">
                <a:solidFill>
                  <a:schemeClr val="accent5"/>
                </a:solidFill>
              </a:rPr>
              <a:t>Вдячність та турбота</a:t>
            </a:r>
          </a:p>
          <a:p>
            <a:pPr marL="0" lvl="0" indent="0">
              <a:lnSpc>
                <a:spcPct val="150000"/>
              </a:lnSpc>
              <a:buClr>
                <a:srgbClr val="90C226"/>
              </a:buClr>
              <a:buNone/>
            </a:pPr>
            <a:r>
              <a:rPr lang="uk-UA" sz="2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Свято нагадує про важливість </a:t>
            </a:r>
          </a:p>
          <a:p>
            <a:pPr marL="0" lvl="0" indent="0">
              <a:lnSpc>
                <a:spcPct val="150000"/>
              </a:lnSpc>
              <a:buClr>
                <a:srgbClr val="90C226"/>
              </a:buClr>
              <a:buNone/>
            </a:pPr>
            <a:r>
              <a:rPr lang="uk-UA" sz="2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поваги, вдячності та турботи </a:t>
            </a:r>
          </a:p>
          <a:p>
            <a:pPr marL="0" lvl="0" indent="0">
              <a:lnSpc>
                <a:spcPct val="150000"/>
              </a:lnSpc>
              <a:buClr>
                <a:srgbClr val="90C226"/>
              </a:buClr>
              <a:buNone/>
            </a:pPr>
            <a:r>
              <a:rPr lang="uk-UA" sz="29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про наших матусь.</a:t>
            </a:r>
          </a:p>
          <a:p>
            <a:pPr marL="0" lvl="0" indent="0">
              <a:lnSpc>
                <a:spcPct val="150000"/>
              </a:lnSpc>
              <a:buClr>
                <a:srgbClr val="90C226"/>
              </a:buClr>
              <a:buNone/>
            </a:pPr>
            <a:endParaRPr lang="uk-UA" sz="29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212C7E-0961-4DC7-AA25-C50DC0227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092" y="4029953"/>
            <a:ext cx="3876530" cy="24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1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6645D-237F-413E-811A-D9461F43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  </a:t>
            </a:r>
            <a:r>
              <a:rPr lang="uk-UA" dirty="0">
                <a:solidFill>
                  <a:schemeClr val="tx1"/>
                </a:solidFill>
              </a:rPr>
              <a:t>МАМИ ВІЙНИ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емпатія та патріотизм в умовах воєнного стану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8991" y="2301820"/>
            <a:ext cx="2233003" cy="341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5" b="9645"/>
          <a:stretch/>
        </p:blipFill>
        <p:spPr bwMode="auto">
          <a:xfrm>
            <a:off x="677334" y="2301821"/>
            <a:ext cx="2363044" cy="34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4327" r="9670" b="3962"/>
          <a:stretch/>
        </p:blipFill>
        <p:spPr bwMode="auto">
          <a:xfrm>
            <a:off x="7430608" y="2320657"/>
            <a:ext cx="2164203" cy="339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84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20D50-C96E-4F80-8F90-301296FDC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Як привітати маму!!!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4D6C397-29A2-4C2C-AE81-D1A7656D7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  <a:p>
            <a:pPr marL="0" indent="0">
              <a:buNone/>
            </a:pPr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Творчість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uk-UA" dirty="0"/>
              <a:t>Листівка чи рукоділля, зроблене власноруч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Слова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uk-UA" dirty="0"/>
              <a:t>Теплі побажання, вірш чи пісня  з почуттями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Подарунок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uk-UA" dirty="0"/>
              <a:t>Квіти, сувенір або корисна річ від серця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68FCD8-F2CC-4CCC-A294-9DCB25952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093" y="3195961"/>
            <a:ext cx="2814222" cy="28142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FFAEA7-7D3E-4D0F-B930-086693F8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622" y="3169322"/>
            <a:ext cx="2454306" cy="2867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599525-C562-441B-B170-9596847A9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3277748"/>
            <a:ext cx="2262884" cy="264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9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8ED1E-C127-45C3-A52E-7EEB0249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4">
                    <a:lumMod val="75000"/>
                  </a:schemeClr>
                </a:solidFill>
              </a:rPr>
              <a:t>Відомі   матері  України: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E81786-4AEC-4CA8-8953-6962EE4F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88" y="1268362"/>
            <a:ext cx="9474666" cy="4980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Княгиня Ольга</a:t>
            </a:r>
          </a:p>
          <a:p>
            <a:pPr marL="0" indent="0">
              <a:buNone/>
            </a:pPr>
            <a:r>
              <a:rPr lang="uk-UA" dirty="0"/>
              <a:t>Одна з найвпливовіших жінок  в історії України. Поки син був у військових походах, вона фактично керувала державою, закладаючи фундамент майбутньої імперії.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Олена Пчілка</a:t>
            </a:r>
          </a:p>
          <a:p>
            <a:pPr marL="0" indent="0">
              <a:buNone/>
            </a:pPr>
            <a:r>
              <a:rPr lang="uk-UA" dirty="0"/>
              <a:t>Зразок «ідеальної виховательки». Вона свідомо плекала в дітях українську ідентичність у часи жорсткої русифікації. Без її інтелектуального впливу та дисципліни ми могли б  не мати геніальної Лесі Українки.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Софія Русова </a:t>
            </a:r>
          </a:p>
          <a:p>
            <a:pPr marL="0" indent="0">
              <a:buNone/>
            </a:pPr>
            <a:r>
              <a:rPr lang="uk-UA" dirty="0"/>
              <a:t>Засновниця української системи дошкільного виховання. ЇЇ гасло: навчання має бути національним(рідною мовою), гуманним( з повагою до дитини) та вільним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4706FA-94E6-4995-BF94-6BD5E5FE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537" y="1268362"/>
            <a:ext cx="2077375" cy="11685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701DDA-643E-4588-9442-85D4684E1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089" y="2929145"/>
            <a:ext cx="1992517" cy="1121122"/>
          </a:xfrm>
          <a:prstGeom prst="rect">
            <a:avLst/>
          </a:prstGeom>
        </p:spPr>
      </p:pic>
      <p:pic>
        <p:nvPicPr>
          <p:cNvPr id="1026" name="Picture 2" descr="Софія Русова: біографія, фото">
            <a:extLst>
              <a:ext uri="{FF2B5EF4-FFF2-40B4-BE49-F238E27FC236}">
                <a16:creationId xmlns:a16="http://schemas.microsoft.com/office/drawing/2014/main" id="{02BF4E16-C954-4548-8A56-21AFD13B3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617" y="4625266"/>
            <a:ext cx="1091053" cy="145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7076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405</TotalTime>
  <Words>956</Words>
  <Application>Microsoft Office PowerPoint</Application>
  <PresentationFormat>Широкий екран</PresentationFormat>
  <Paragraphs>91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Arial</vt:lpstr>
      <vt:lpstr>Century Gothic</vt:lpstr>
      <vt:lpstr>inherit</vt:lpstr>
      <vt:lpstr>Trebuchet MS</vt:lpstr>
      <vt:lpstr>Wingdings 3</vt:lpstr>
      <vt:lpstr>Грань</vt:lpstr>
      <vt:lpstr> Підготувала  педагог-організатор   Калин Іванівна </vt:lpstr>
      <vt:lpstr>День матері в Україні - свято вдячності, любові та поваги. Присвячуємо цей день найдорожчим людям у нашому житті - нашим матерям</vt:lpstr>
      <vt:lpstr>«Мама – берегиня роду та нації: сучасний погляд»</vt:lpstr>
      <vt:lpstr>Історичне коріння   </vt:lpstr>
      <vt:lpstr>Образ матері в національній культурі </vt:lpstr>
      <vt:lpstr>Чому ми святкуємо День матері?</vt:lpstr>
      <vt:lpstr>  МАМИ ВІЙНИ емпатія та патріотизм в умовах воєнного стану</vt:lpstr>
      <vt:lpstr>Як привітати маму!!!</vt:lpstr>
      <vt:lpstr>Відомі   матері  України:</vt:lpstr>
      <vt:lpstr>Образ матері у творчості українських митців</vt:lpstr>
      <vt:lpstr>Сценарій заходу (Короткий план)</vt:lpstr>
      <vt:lpstr>День матері у світі: цікаві факти</vt:lpstr>
      <vt:lpstr>Пам’ятаймо: мама - найцінніший скарб</vt:lpstr>
      <vt:lpstr>         Дякую за увагу ! </vt:lpstr>
      <vt:lpstr>Використані джерела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 Windows</dc:creator>
  <cp:lastModifiedBy>Админ</cp:lastModifiedBy>
  <cp:revision>27</cp:revision>
  <dcterms:created xsi:type="dcterms:W3CDTF">2026-03-02T11:08:42Z</dcterms:created>
  <dcterms:modified xsi:type="dcterms:W3CDTF">2026-03-06T11:37:31Z</dcterms:modified>
</cp:coreProperties>
</file>