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2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6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21.04.2017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ipe dir="d"/>
  </p:transition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ua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\16772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1000108"/>
            <a:ext cx="6858048" cy="2214578"/>
          </a:xfrm>
        </p:spPr>
        <p:txBody>
          <a:bodyPr>
            <a:normAutofit/>
          </a:bodyPr>
          <a:lstStyle/>
          <a:p>
            <a:pPr algn="ctr"/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Зарубіжна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література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клас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Розділ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 Романтизм»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3372" y="3643314"/>
            <a:ext cx="4572032" cy="1357322"/>
          </a:xfrm>
        </p:spPr>
        <p:txBody>
          <a:bodyPr>
            <a:normAutofit/>
          </a:bodyPr>
          <a:lstStyle/>
          <a:p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Сліпак  Т. В. </a:t>
            </a:r>
          </a:p>
          <a:p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вчитель зарубіжної літератури </a:t>
            </a:r>
          </a:p>
          <a:p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Павлівської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ЗОШ І-ІІІ ступенів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Жашківської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районної ради Черкаської області.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\Рабочий стол\Новая папка\16772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357166"/>
            <a:ext cx="6072230" cy="2154230"/>
          </a:xfrm>
        </p:spPr>
        <p:txBody>
          <a:bodyPr>
            <a:normAutofit fontScale="90000"/>
          </a:bodyPr>
          <a:lstStyle/>
          <a:p>
            <a:r>
              <a:rPr lang="uk-UA" sz="2700" dirty="0" smtClean="0">
                <a:solidFill>
                  <a:srgbClr val="0070C0"/>
                </a:solidFill>
              </a:rPr>
              <a:t>Найвідоміші твори Г. Гейне:</a:t>
            </a: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“ Книга пісень ” - поетична збірка ;</a:t>
            </a:r>
            <a:b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“ Подорожні картини ” – прозові твори;</a:t>
            </a:r>
            <a:b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“ Німеччина . Зимова Казка ” -  поема;</a:t>
            </a:r>
            <a:b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“ Сучасні вірші ” – революційна лірика;</a:t>
            </a:r>
            <a:b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“ Поезії 1853 – 1854  років ” – завершальна збірка лірики.</a:t>
            </a:r>
            <a:b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загружено (5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2571744"/>
            <a:ext cx="2362949" cy="3071834"/>
          </a:xfrm>
          <a:prstGeom prst="rect">
            <a:avLst/>
          </a:prstGeom>
        </p:spPr>
      </p:pic>
      <p:pic>
        <p:nvPicPr>
          <p:cNvPr id="6" name="Рисунок 5" descr="загружено (7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14744" y="2571744"/>
            <a:ext cx="2214578" cy="3102631"/>
          </a:xfrm>
          <a:prstGeom prst="rect">
            <a:avLst/>
          </a:prstGeom>
        </p:spPr>
      </p:pic>
      <p:pic>
        <p:nvPicPr>
          <p:cNvPr id="7" name="Рисунок 6" descr="images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86512" y="2571744"/>
            <a:ext cx="2214578" cy="3143272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\16772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28586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uk-UA" sz="48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Теорія літератури</a:t>
            </a:r>
            <a:endParaRPr lang="ru-RU" sz="48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643182"/>
            <a:ext cx="7498080" cy="190976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uk-UA" sz="2000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Лірика </a:t>
            </a:r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-  один із трьох жанрів літератури . Особливість лірики -  дійсність зображується через змалювання почуттів, переживань, думок.</a:t>
            </a:r>
          </a:p>
          <a:p>
            <a:pPr>
              <a:lnSpc>
                <a:spcPct val="150000"/>
              </a:lnSpc>
            </a:pPr>
            <a:r>
              <a:rPr lang="uk-UA" sz="2000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Цикл</a:t>
            </a:r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– група творів , об'єднаних автором за жанровим, ідейно -  тематичним принципом або спільністю персонажів. </a:t>
            </a:r>
            <a:endParaRPr lang="ru-RU" sz="2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Documents and Settings\Admin\Рабочий стол\Новая папка\16772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0"/>
            <a:ext cx="7862150" cy="92867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2800" dirty="0" smtClean="0"/>
              <a:t/>
            </a:r>
            <a:br>
              <a:rPr lang="uk-UA" sz="2800" dirty="0" smtClean="0"/>
            </a:br>
            <a:r>
              <a:rPr lang="uk-UA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Схема композиції збірки “ Книга пісень </a:t>
            </a:r>
            <a:r>
              <a:rPr lang="uk-UA" sz="32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endParaRPr lang="ru-RU" sz="3200" b="1" dirty="0">
              <a:solidFill>
                <a:schemeClr val="accent5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643050"/>
            <a:ext cx="2866737" cy="92869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перший цикл 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“Юнацькі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страждання”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10800000" flipV="1">
            <a:off x="3143240" y="928670"/>
            <a:ext cx="1928826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357817" y="1000109"/>
            <a:ext cx="1928827" cy="9286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>
            <a:off x="3036083" y="2035959"/>
            <a:ext cx="3143272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3178959" y="1178703"/>
            <a:ext cx="2143140" cy="16430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Содержимое 2"/>
          <p:cNvSpPr txBox="1">
            <a:spLocks/>
          </p:cNvSpPr>
          <p:nvPr/>
        </p:nvSpPr>
        <p:spPr>
          <a:xfrm>
            <a:off x="1071538" y="3071810"/>
            <a:ext cx="2786082" cy="85725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другий цикл </a:t>
            </a:r>
          </a:p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“Ліричне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інтермецо”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одержимое 2"/>
          <p:cNvSpPr txBox="1">
            <a:spLocks/>
          </p:cNvSpPr>
          <p:nvPr/>
        </p:nvSpPr>
        <p:spPr>
          <a:xfrm>
            <a:off x="1142976" y="4214818"/>
            <a:ext cx="3500462" cy="71438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тр</a:t>
            </a:r>
            <a:r>
              <a:rPr lang="uk-UA" noProof="0" dirty="0" err="1" smtClean="0">
                <a:latin typeface="Times New Roman" pitchFamily="18" charset="0"/>
                <a:cs typeface="Times New Roman" pitchFamily="18" charset="0"/>
              </a:rPr>
              <a:t>етій</a:t>
            </a:r>
            <a:r>
              <a:rPr lang="uk-UA" noProof="0" dirty="0" smtClean="0">
                <a:latin typeface="Times New Roman" pitchFamily="18" charset="0"/>
                <a:cs typeface="Times New Roman" pitchFamily="18" charset="0"/>
              </a:rPr>
              <a:t>  цикл</a:t>
            </a:r>
          </a:p>
          <a:p>
            <a:pPr marL="365760" marR="0" lvl="0" indent="-283464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uk-UA" noProof="0" dirty="0" smtClean="0">
                <a:latin typeface="Times New Roman" pitchFamily="18" charset="0"/>
                <a:cs typeface="Times New Roman" pitchFamily="18" charset="0"/>
              </a:rPr>
              <a:t> “  Повернення на Батьківщину ” 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одержимое 2"/>
          <p:cNvSpPr txBox="1">
            <a:spLocks/>
          </p:cNvSpPr>
          <p:nvPr/>
        </p:nvSpPr>
        <p:spPr>
          <a:xfrm>
            <a:off x="5214942" y="4572008"/>
            <a:ext cx="3071834" cy="71438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четвертий цикл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“ Північне море ”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 стрелкой 21"/>
          <p:cNvCxnSpPr/>
          <p:nvPr/>
        </p:nvCxnSpPr>
        <p:spPr>
          <a:xfrm rot="16200000" flipH="1">
            <a:off x="3964777" y="2250273"/>
            <a:ext cx="3286148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Содержимое 2"/>
          <p:cNvSpPr txBox="1">
            <a:spLocks/>
          </p:cNvSpPr>
          <p:nvPr/>
        </p:nvSpPr>
        <p:spPr>
          <a:xfrm>
            <a:off x="5929322" y="2143116"/>
            <a:ext cx="3009613" cy="785818"/>
          </a:xfrm>
          <a:prstGeom prst="rect">
            <a:avLst/>
          </a:prstGeom>
        </p:spPr>
        <p:txBody>
          <a:bodyPr>
            <a:noAutofit/>
          </a:bodyPr>
          <a:lstStyle/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     п</a:t>
            </a:r>
            <a:r>
              <a:rPr kumimoji="0" lang="uk-UA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'ятий</a:t>
            </a:r>
            <a:r>
              <a:rPr kumimoji="0" lang="uk-UA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цикл </a:t>
            </a:r>
          </a:p>
          <a:p>
            <a:pPr marL="365760" marR="0" lvl="0" indent="-283464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kumimoji="0" lang="uk-UA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“ З подорожі  на </a:t>
            </a:r>
            <a:r>
              <a:rPr kumimoji="0" lang="uk-UA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Гарц</a:t>
            </a:r>
            <a:r>
              <a:rPr kumimoji="0" lang="uk-UA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”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Documents and Settings\Admin\Рабочий стол\Новая папка\16772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642918"/>
            <a:ext cx="7498080" cy="428628"/>
          </a:xfrm>
        </p:spPr>
        <p:txBody>
          <a:bodyPr>
            <a:noAutofit/>
          </a:bodyPr>
          <a:lstStyle/>
          <a:p>
            <a:pPr algn="ctr"/>
            <a:r>
              <a:rPr lang="uk-UA" sz="32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Жанрова палітра збірки “ Книга </a:t>
            </a:r>
            <a:r>
              <a:rPr lang="uk-UA" sz="32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пісень”</a:t>
            </a:r>
            <a:endParaRPr lang="ru-RU" sz="32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 rot="5400000">
            <a:off x="2643174" y="71414"/>
            <a:ext cx="4857784" cy="7000924"/>
          </a:xfrm>
          <a:prstGeom prst="ellipse">
            <a:avLst/>
          </a:prstGeom>
          <a:solidFill>
            <a:srgbClr val="FFC000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143504" y="1357298"/>
            <a:ext cx="2071702" cy="1714512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Пейзажні</a:t>
            </a:r>
          </a:p>
          <a:p>
            <a:pPr algn="ctr"/>
            <a:r>
              <a:rPr lang="uk-UA" b="1" dirty="0" smtClean="0">
                <a:solidFill>
                  <a:schemeClr val="tx1"/>
                </a:solidFill>
              </a:rPr>
              <a:t>замальовки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1643042" y="2500306"/>
            <a:ext cx="1785950" cy="1714512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1600" b="1" dirty="0" smtClean="0">
                <a:solidFill>
                  <a:schemeClr val="tx1"/>
                </a:solidFill>
              </a:rPr>
              <a:t>сатиричні мініатюри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286116" y="3857628"/>
            <a:ext cx="1714512" cy="178595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сонети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286116" y="1285860"/>
            <a:ext cx="1714512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chemeClr val="tx1"/>
                </a:solidFill>
              </a:rPr>
              <a:t>вірші -  роздуми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357818" y="3857628"/>
            <a:ext cx="1571636" cy="1643074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балади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858016" y="2714620"/>
            <a:ext cx="1571636" cy="1643074"/>
          </a:xfrm>
          <a:prstGeom prst="ellipse">
            <a:avLst/>
          </a:prstGeom>
          <a:solidFill>
            <a:srgbClr val="FF0000"/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</a:rPr>
              <a:t>романси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\16772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214422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uk-UA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Продовж фразу : </a:t>
            </a:r>
            <a:endParaRPr lang="ru-RU" sz="40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2571744"/>
            <a:ext cx="7498080" cy="2767018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 дізнався / - </a:t>
            </a:r>
            <a:r>
              <a:rPr lang="uk-UA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лася</a:t>
            </a: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про те, що Г. Гейне…</a:t>
            </a:r>
          </a:p>
          <a:p>
            <a:pPr>
              <a:buFontTx/>
              <a:buChar char="-"/>
            </a:pP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 хотів би.. </a:t>
            </a:r>
          </a:p>
          <a:p>
            <a:pPr>
              <a:buFontTx/>
              <a:buChar char="-"/>
            </a:pP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Мене найбільше вразило…</a:t>
            </a:r>
          </a:p>
          <a:p>
            <a:pPr>
              <a:buFontTx/>
              <a:buChar char="-"/>
            </a:pP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 наступний урок я очікую…</a:t>
            </a: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\16772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1285860"/>
            <a:ext cx="7498080" cy="114300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2500306"/>
            <a:ext cx="7498080" cy="2695580"/>
          </a:xfrm>
        </p:spPr>
        <p:txBody>
          <a:bodyPr/>
          <a:lstStyle/>
          <a:p>
            <a:pPr marL="596646" indent="-514350">
              <a:buAutoNum type="arabicPeriod"/>
            </a:pP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Опрацювати статті  підручника про життя і творчість Г. Гейне.</a:t>
            </a:r>
          </a:p>
          <a:p>
            <a:pPr marL="596646" indent="-514350">
              <a:buAutoNum type="arabicPeriod"/>
            </a:pP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Знати композицію збірки “ Книга пісень ”.</a:t>
            </a:r>
          </a:p>
          <a:p>
            <a:pPr marL="596646" indent="-514350">
              <a:buAutoNum type="arabicPeriod"/>
            </a:pP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Підготувати ілюстративний матеріал на тему “ кохання “ , зобразивши , з чим   саме асоціюється  </a:t>
            </a: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воно </a:t>
            </a: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 вашій уяві.</a:t>
            </a:r>
          </a:p>
          <a:p>
            <a:pPr marL="596646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\16772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714356"/>
            <a:ext cx="6143668" cy="857256"/>
          </a:xfrm>
        </p:spPr>
        <p:txBody>
          <a:bodyPr>
            <a:noAutofit/>
          </a:bodyPr>
          <a:lstStyle/>
          <a:p>
            <a:pPr algn="ctr"/>
            <a:r>
              <a:rPr lang="uk-UA" sz="3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  <a:endParaRPr lang="ru-RU" sz="32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1571612"/>
            <a:ext cx="7647836" cy="4643470"/>
          </a:xfrm>
        </p:spPr>
        <p:txBody>
          <a:bodyPr>
            <a:normAutofit/>
          </a:bodyPr>
          <a:lstStyle/>
          <a:p>
            <a:pPr marL="596646" indent="-514350">
              <a:lnSpc>
                <a:spcPct val="150000"/>
              </a:lnSpc>
              <a:buAutoNum type="arabicPeriod"/>
            </a:pP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Дячок С. О Урок світової літератури і комп'ютер . 5-11 класи. – Тернопіль: Мандрівець, 2011. – 168 с. ( книга одного автора).</a:t>
            </a:r>
          </a:p>
          <a:p>
            <a:pPr marL="596646" indent="-514350">
              <a:lnSpc>
                <a:spcPct val="150000"/>
              </a:lnSpc>
              <a:buAutoNum type="arabicPeriod"/>
            </a:pPr>
            <a:r>
              <a:rPr lang="uk-UA" sz="1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Назарець</a:t>
            </a: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В. М . Зарубіжна література : Підручник для 9 кл. </a:t>
            </a:r>
            <a:r>
              <a:rPr lang="uk-UA" sz="1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uk-UA" sz="1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uk-UA" sz="1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. – К.:  Вежа, 2009 . -  336 сл. : іл.(  книга одного автора).</a:t>
            </a:r>
          </a:p>
          <a:p>
            <a:pPr marL="596646" indent="-514350">
              <a:lnSpc>
                <a:spcPct val="150000"/>
              </a:lnSpc>
              <a:buAutoNum type="arabicPeriod"/>
            </a:pP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Шевченко Н. В. Зарубіжна література. Практичний довідник : - Х. :  </a:t>
            </a:r>
            <a:r>
              <a:rPr lang="uk-UA" sz="1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ФОП</a:t>
            </a: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Співак Т. К. , 2010, - 496 с. ( довідник).</a:t>
            </a:r>
          </a:p>
          <a:p>
            <a:pPr marL="596646" indent="-514350">
              <a:lnSpc>
                <a:spcPct val="150000"/>
              </a:lnSpc>
              <a:buNone/>
            </a:pP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Інтернет – ресурси:</a:t>
            </a:r>
          </a:p>
          <a:p>
            <a:pPr marL="596646" indent="-514350">
              <a:lnSpc>
                <a:spcPct val="150000"/>
              </a:lnSpc>
              <a:buNone/>
            </a:pP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1800" u="sng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 https://www.google.com.ua/</a:t>
            </a:r>
            <a:endParaRPr lang="ru-RU" sz="18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96646" indent="-514350">
              <a:buNone/>
            </a:pP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Новая папка\16772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3108" y="2571744"/>
            <a:ext cx="55721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Дякую за увагу.</a:t>
            </a:r>
            <a:endParaRPr lang="ru-RU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Новая папка\16772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74638"/>
            <a:ext cx="7647836" cy="565469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solidFill>
                  <a:schemeClr val="accent5"/>
                </a:solidFill>
                <a:effectLst/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uk-UA" sz="3200" dirty="0" smtClean="0">
                <a:effectLst/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uk-UA" sz="24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Розквіт німецького романтизму і творчості   </a:t>
            </a:r>
            <a:br>
              <a:rPr lang="uk-UA" sz="24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Генріха Гейне. </a:t>
            </a:r>
            <a:br>
              <a:rPr lang="uk-UA" sz="24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  “ Книга пісень ”: особливості композиції збірки,</a:t>
            </a:r>
            <a:br>
              <a:rPr lang="uk-UA" sz="24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       образ ліричного героя, фольклорні елементи.</a:t>
            </a:r>
            <a:br>
              <a:rPr lang="uk-UA" sz="24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Новая папка\16772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571481"/>
            <a:ext cx="81439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200" dirty="0" smtClean="0">
                <a:solidFill>
                  <a:schemeClr val="accent5"/>
                </a:solidFill>
                <a:latin typeface="Times New Roman" pitchFamily="18" charset="0"/>
                <a:cs typeface="Times New Roman" pitchFamily="18" charset="0"/>
              </a:rPr>
              <a:t>      Мета: 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повторити відомості про романтизм як напрям світової літератури; ознайомити з основними віхами життя Генріха </a:t>
            </a:r>
            <a:r>
              <a:rPr lang="uk-UA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Гейна</a:t>
            </a: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, його внеском в духовну скарбницю національних літератур і світу, з'ясувати композицію, фольклорні елементи, жанрові особливості лірики поета; відзначати зв’язок творів митця із традиціями світової культури ( Біблією, мистецтвом тощо); </a:t>
            </a:r>
            <a:b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розвивати творче мислення, читацький інтерес;</a:t>
            </a:r>
            <a:b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виховувати інтерес до літератури і мистецтва.</a:t>
            </a:r>
            <a:endParaRPr lang="ru-RU" sz="24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\16772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857232"/>
            <a:ext cx="7498080" cy="3071834"/>
          </a:xfrm>
        </p:spPr>
        <p:txBody>
          <a:bodyPr/>
          <a:lstStyle/>
          <a:p>
            <a:pPr algn="ctr">
              <a:buNone/>
            </a:pPr>
            <a:r>
              <a:rPr lang="uk-UA" sz="4000" b="1" dirty="0" smtClean="0">
                <a:solidFill>
                  <a:schemeClr val="bg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Завдання уроку: </a:t>
            </a:r>
          </a:p>
          <a:p>
            <a:pPr>
              <a:buFont typeface="Wingdings" pitchFamily="2" charset="2"/>
              <a:buChar char="q"/>
            </a:pP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удосконалювати навички роботи з картками;</a:t>
            </a:r>
          </a:p>
          <a:p>
            <a:pPr>
              <a:buFont typeface="Wingdings" pitchFamily="2" charset="2"/>
              <a:buChar char="q"/>
            </a:pP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складати конспект уроку; </a:t>
            </a:r>
          </a:p>
          <a:p>
            <a:pPr>
              <a:buFont typeface="Wingdings" pitchFamily="2" charset="2"/>
              <a:buChar char="q"/>
            </a:pP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ознайомитись  з основними віхами життя  Г.Гейне; </a:t>
            </a:r>
          </a:p>
          <a:p>
            <a:pPr>
              <a:buFont typeface="Wingdings" pitchFamily="2" charset="2"/>
              <a:buChar char="q"/>
            </a:pP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 </a:t>
            </a:r>
            <a:r>
              <a:rPr lang="uk-UA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‘ясувати</a:t>
            </a: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композицію, жанрові особливості  збірки </a:t>
            </a:r>
            <a:r>
              <a:rPr lang="uk-UA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“Книга</a:t>
            </a: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пісень”</a:t>
            </a: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Г.Гейне</a:t>
            </a:r>
          </a:p>
          <a:p>
            <a:pPr>
              <a:buFont typeface="Wingdings" pitchFamily="2" charset="2"/>
              <a:buChar char="q"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q"/>
            </a:pPr>
            <a:endParaRPr lang="uk-U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Новая папка\16772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142984"/>
            <a:ext cx="7076332" cy="3643338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Епіграф уроку:  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Над дійсно прекрасним у мистецтві час безсилий.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Найвизначніші  витвори геніальних творців уміщуються в серці людини.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57290" y="5000636"/>
            <a:ext cx="3500462" cy="128588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388" y="2786058"/>
            <a:ext cx="19944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i="1" dirty="0" smtClean="0">
                <a:solidFill>
                  <a:schemeClr val="accent5"/>
                </a:solidFill>
              </a:rPr>
              <a:t>Валентин Сєров</a:t>
            </a:r>
            <a:endParaRPr lang="ru-RU" sz="2000" i="1" dirty="0">
              <a:solidFill>
                <a:schemeClr val="accent5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500826" y="4786322"/>
            <a:ext cx="23238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i="1" dirty="0" smtClean="0">
                <a:solidFill>
                  <a:schemeClr val="accent5"/>
                </a:solidFill>
              </a:rPr>
              <a:t>Станіслав </a:t>
            </a:r>
            <a:r>
              <a:rPr lang="uk-UA" sz="2000" i="1" dirty="0" err="1" smtClean="0">
                <a:solidFill>
                  <a:schemeClr val="accent5"/>
                </a:solidFill>
              </a:rPr>
              <a:t>Єжи</a:t>
            </a:r>
            <a:r>
              <a:rPr lang="uk-UA" sz="2000" i="1" dirty="0" smtClean="0">
                <a:solidFill>
                  <a:schemeClr val="accent5"/>
                </a:solidFill>
              </a:rPr>
              <a:t> </a:t>
            </a:r>
            <a:r>
              <a:rPr lang="uk-UA" sz="2000" i="1" dirty="0" err="1" smtClean="0">
                <a:solidFill>
                  <a:schemeClr val="accent5"/>
                </a:solidFill>
              </a:rPr>
              <a:t>Лец</a:t>
            </a:r>
            <a:endParaRPr lang="ru-RU" sz="2000" i="1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Новая папка\16772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</p:spPr>
      </p:pic>
      <p:pic>
        <p:nvPicPr>
          <p:cNvPr id="5" name="Рисунок 4" descr="44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43042" y="500042"/>
            <a:ext cx="3552584" cy="344896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3357562"/>
            <a:ext cx="3643338" cy="2643206"/>
          </a:xfrm>
        </p:spPr>
        <p:txBody>
          <a:bodyPr>
            <a:normAutofit fontScale="90000"/>
          </a:bodyPr>
          <a:lstStyle/>
          <a:p>
            <a:r>
              <a:rPr lang="uk-UA" sz="3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“ Кожна людина -  це світ,  який з нею народжується і з  нею помирає ”. </a:t>
            </a:r>
            <a:r>
              <a:rPr lang="uk-UA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Генріх  Гейне</a:t>
            </a:r>
            <a:endParaRPr lang="ru-RU" sz="3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Новая папка\16772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85728"/>
            <a:ext cx="7498080" cy="185738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Неповторність Німеччини…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Тут, у місті Дюссельдорфі, на Рейні, народився 13 грудня 1797 року Генріх Гейне.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загружено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00232" y="1928802"/>
            <a:ext cx="5724097" cy="4000528"/>
          </a:xfr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Admin\Рабочий стол\Новая папка\16772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428604"/>
            <a:ext cx="6862050" cy="1428760"/>
          </a:xfrm>
        </p:spPr>
        <p:txBody>
          <a:bodyPr>
            <a:noAutofit/>
          </a:bodyPr>
          <a:lstStyle/>
          <a:p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… 13 років вимушеної відсутності на батьківщині  дадуться взнаки і болісно вразять поета,  який так любив свій рідний край. В результаті виникне блискуча сатирична поема</a:t>
            </a:r>
            <a:b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“ Німеччина   . Зимова казка “, кожний розділ якої буде присвячений зупинці в якому –  </a:t>
            </a:r>
            <a:r>
              <a:rPr lang="uk-UA" sz="1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небудь</a:t>
            </a: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місті …</a:t>
            </a:r>
            <a:endParaRPr lang="ru-RU" sz="1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загружено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488" y="3786190"/>
            <a:ext cx="2643206" cy="1711094"/>
          </a:xfrm>
          <a:prstGeom prst="rect">
            <a:avLst/>
          </a:prstGeom>
        </p:spPr>
      </p:pic>
      <p:pic>
        <p:nvPicPr>
          <p:cNvPr id="5" name="Рисунок 4" descr="images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7290" y="2000240"/>
            <a:ext cx="2562838" cy="1673690"/>
          </a:xfrm>
          <a:prstGeom prst="rect">
            <a:avLst/>
          </a:prstGeom>
        </p:spPr>
      </p:pic>
      <p:pic>
        <p:nvPicPr>
          <p:cNvPr id="6" name="Рисунок 5" descr="images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3504" y="1928802"/>
            <a:ext cx="2643206" cy="171031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071538" y="4214818"/>
            <a:ext cx="1928826" cy="1214446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5643578"/>
            <a:ext cx="33575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uk-UA" dirty="0" smtClean="0">
                <a:solidFill>
                  <a:srgbClr val="00B05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Мальовничі місця Німеччини.</a:t>
            </a:r>
            <a:endParaRPr lang="ru-RU" dirty="0">
              <a:solidFill>
                <a:srgbClr val="00B05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\Рабочий стол\Новая папка\167726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429784" cy="707233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5000636"/>
            <a:ext cx="4572032" cy="1214446"/>
          </a:xfrm>
        </p:spPr>
        <p:txBody>
          <a:bodyPr>
            <a:normAutofit/>
          </a:bodyPr>
          <a:lstStyle/>
          <a:p>
            <a:r>
              <a:rPr lang="uk-UA" sz="2000" dirty="0" smtClean="0"/>
              <a:t> </a:t>
            </a: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Берлінський, </a:t>
            </a:r>
            <a:r>
              <a:rPr lang="uk-UA" sz="1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Геттінгенський</a:t>
            </a: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,  Боннський університети -  саме тут навчався Генріх Гейне</a:t>
            </a:r>
            <a:r>
              <a:rPr lang="uk-UA" sz="2400" dirty="0" smtClean="0"/>
              <a:t>.</a:t>
            </a:r>
            <a:endParaRPr lang="ru-RU" sz="2400" dirty="0"/>
          </a:p>
        </p:txBody>
      </p:sp>
      <p:pic>
        <p:nvPicPr>
          <p:cNvPr id="4" name="Содержимое 3" descr="загружено (2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42976" y="714356"/>
            <a:ext cx="3444332" cy="1928826"/>
          </a:xfrm>
        </p:spPr>
      </p:pic>
      <p:pic>
        <p:nvPicPr>
          <p:cNvPr id="5" name="Рисунок 4" descr="загружено (4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57752" y="642918"/>
            <a:ext cx="3523506" cy="1985978"/>
          </a:xfrm>
          <a:prstGeom prst="rect">
            <a:avLst/>
          </a:prstGeom>
        </p:spPr>
      </p:pic>
      <p:pic>
        <p:nvPicPr>
          <p:cNvPr id="6" name="Рисунок 5" descr="загружено (3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86050" y="2786058"/>
            <a:ext cx="3500462" cy="214314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225</TotalTime>
  <Words>470</Words>
  <PresentationFormat>Экран (4:3)</PresentationFormat>
  <Paragraphs>59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Солнцестояние</vt:lpstr>
      <vt:lpstr>Зарубіжна література  9 клас. Розділ  « Романтизм»</vt:lpstr>
      <vt:lpstr>  Тема:     Розквіт німецького романтизму і творчості                       Генріха Гейне.     “ Книга пісень ”: особливості композиції збірки,         образ ліричного героя, фольклорні елементи.  </vt:lpstr>
      <vt:lpstr>Слайд 3</vt:lpstr>
      <vt:lpstr>Слайд 4</vt:lpstr>
      <vt:lpstr>Епіграф уроку:     Над дійсно прекрасним у мистецтві час безсилий.   Найвизначніші  витвори геніальних творців уміщуються в серці людини. </vt:lpstr>
      <vt:lpstr>“ Кожна людина -  це світ,  який з нею народжується і з  нею помирає ”.               Генріх  Гейне</vt:lpstr>
      <vt:lpstr>Неповторність Німеччини… Тут, у місті Дюссельдорфі, на Рейні, народився 13 грудня 1797 року Генріх Гейне.</vt:lpstr>
      <vt:lpstr>… 13 років вимушеної відсутності на батьківщині  дадуться взнаки і болісно вразять поета,  який так любив свій рідний край. В результаті виникне блискуча сатирична поема  “ Німеччина   . Зимова казка “, кожний розділ якої буде присвячений зупинці в якому –  небудь місті …</vt:lpstr>
      <vt:lpstr> Берлінський, Геттінгенський  ,  Боннський університети -  саме тут навчався Генріх Гейне.</vt:lpstr>
      <vt:lpstr>Найвідоміші твори Г. Гейне: “ Книга пісень ” - поетична збірка ; “ Подорожні картини ” – прозові твори; “ Німеччина . Зимова Казка ” -  поема; “ Сучасні вірші ” – революційна лірика; “ Поезії 1853 – 1854  років ” – завершальна збірка лірики. </vt:lpstr>
      <vt:lpstr>Теорія літератури</vt:lpstr>
      <vt:lpstr> Схема композиції збірки “ Книга пісень ” </vt:lpstr>
      <vt:lpstr>Жанрова палітра збірки “ Книга пісень”</vt:lpstr>
      <vt:lpstr>Продовж фразу : </vt:lpstr>
      <vt:lpstr>Домашнє завдання</vt:lpstr>
      <vt:lpstr>Список використаних джерел: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Зарубіжна література.  9 клас. Розділ  « Романтизм»</dc:title>
  <dc:creator>Таня</dc:creator>
  <cp:lastModifiedBy>Таня</cp:lastModifiedBy>
  <cp:revision>33</cp:revision>
  <dcterms:created xsi:type="dcterms:W3CDTF">2017-04-11T14:44:22Z</dcterms:created>
  <dcterms:modified xsi:type="dcterms:W3CDTF">2017-04-21T14:17:02Z</dcterms:modified>
</cp:coreProperties>
</file>