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2"/>
  </p:notesMasterIdLst>
  <p:sldIdLst>
    <p:sldId id="256" r:id="rId2"/>
    <p:sldId id="275" r:id="rId3"/>
    <p:sldId id="257" r:id="rId4"/>
    <p:sldId id="258" r:id="rId5"/>
    <p:sldId id="260" r:id="rId6"/>
    <p:sldId id="259" r:id="rId7"/>
    <p:sldId id="262" r:id="rId8"/>
    <p:sldId id="263" r:id="rId9"/>
    <p:sldId id="265" r:id="rId10"/>
    <p:sldId id="266" r:id="rId11"/>
    <p:sldId id="264" r:id="rId12"/>
    <p:sldId id="267" r:id="rId13"/>
    <p:sldId id="268" r:id="rId14"/>
    <p:sldId id="269" r:id="rId15"/>
    <p:sldId id="270" r:id="rId16"/>
    <p:sldId id="271" r:id="rId17"/>
    <p:sldId id="276" r:id="rId18"/>
    <p:sldId id="273" r:id="rId19"/>
    <p:sldId id="272" r:id="rId20"/>
    <p:sldId id="27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91F710-0E1F-490E-A01D-E5788A6F3139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9ED8ED-2AED-4BA7-9756-A7731A0F29C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ХІ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9ED8ED-2AED-4BA7-9756-A7731A0F29C9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81AA2C-4A84-4538-86E2-F0D6CC77CF86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C716A31B-2C17-47DC-964C-A0A361A187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81AA2C-4A84-4538-86E2-F0D6CC77CF86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16A31B-2C17-47DC-964C-A0A361A187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81AA2C-4A84-4538-86E2-F0D6CC77CF86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16A31B-2C17-47DC-964C-A0A361A187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81AA2C-4A84-4538-86E2-F0D6CC77CF86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16A31B-2C17-47DC-964C-A0A361A187F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pull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81AA2C-4A84-4538-86E2-F0D6CC77CF86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16A31B-2C17-47DC-964C-A0A361A187F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81AA2C-4A84-4538-86E2-F0D6CC77CF86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16A31B-2C17-47DC-964C-A0A361A187F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81AA2C-4A84-4538-86E2-F0D6CC77CF86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16A31B-2C17-47DC-964C-A0A361A187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ull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81AA2C-4A84-4538-86E2-F0D6CC77CF86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16A31B-2C17-47DC-964C-A0A361A187F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81AA2C-4A84-4538-86E2-F0D6CC77CF86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16A31B-2C17-47DC-964C-A0A361A187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81AA2C-4A84-4538-86E2-F0D6CC77CF86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16A31B-2C17-47DC-964C-A0A361A187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ull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81AA2C-4A84-4538-86E2-F0D6CC77CF86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716A31B-2C17-47DC-964C-A0A361A187F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81AA2C-4A84-4538-86E2-F0D6CC77CF86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C716A31B-2C17-47DC-964C-A0A361A187F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pull dir="rd"/>
  </p:transition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.ua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77325ef2065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402792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2976" y="1071546"/>
            <a:ext cx="7386662" cy="1867874"/>
          </a:xfrm>
        </p:spPr>
        <p:txBody>
          <a:bodyPr>
            <a:normAutofit/>
          </a:bodyPr>
          <a:lstStyle/>
          <a:p>
            <a:pPr algn="ctr"/>
            <a:r>
              <a:rPr lang="ru-RU" sz="3600" dirty="0" err="1" smtClean="0"/>
              <a:t>Зарубіжна</a:t>
            </a:r>
            <a:r>
              <a:rPr lang="ru-RU" sz="3600" dirty="0" smtClean="0"/>
              <a:t> </a:t>
            </a:r>
            <a:r>
              <a:rPr lang="ru-RU" sz="3600" dirty="0" err="1" smtClean="0"/>
              <a:t>література</a:t>
            </a:r>
            <a:r>
              <a:rPr lang="ru-RU" sz="3600" dirty="0" smtClean="0"/>
              <a:t> </a:t>
            </a:r>
            <a:br>
              <a:rPr lang="ru-RU" sz="3600" dirty="0" smtClean="0"/>
            </a:br>
            <a:r>
              <a:rPr lang="ru-RU" sz="3600" dirty="0" smtClean="0"/>
              <a:t>9 </a:t>
            </a:r>
            <a:r>
              <a:rPr lang="ru-RU" sz="3600" dirty="0" err="1" smtClean="0"/>
              <a:t>клас</a:t>
            </a:r>
            <a:r>
              <a:rPr lang="ru-RU" sz="3600" dirty="0" smtClean="0"/>
              <a:t>.   </a:t>
            </a:r>
            <a:r>
              <a:rPr lang="ru-RU" sz="3600" dirty="0" err="1" smtClean="0"/>
              <a:t>Розділ</a:t>
            </a:r>
            <a:r>
              <a:rPr lang="ru-RU" sz="3600" dirty="0" smtClean="0"/>
              <a:t> </a:t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488" y="3000372"/>
            <a:ext cx="5214942" cy="2000264"/>
          </a:xfrm>
        </p:spPr>
        <p:txBody>
          <a:bodyPr>
            <a:normAutofit/>
          </a:bodyPr>
          <a:lstStyle/>
          <a:p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Сліпак  Т. В.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вчитель зарубіжної літератури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1800" dirty="0" err="1" smtClean="0">
                <a:latin typeface="Times New Roman" pitchFamily="18" charset="0"/>
                <a:cs typeface="Times New Roman" pitchFamily="18" charset="0"/>
              </a:rPr>
              <a:t>Павлівської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ЗОШ І-ІІІ ступенів </a:t>
            </a:r>
            <a:r>
              <a:rPr lang="uk-UA" sz="1800" dirty="0" err="1" smtClean="0">
                <a:latin typeface="Times New Roman" pitchFamily="18" charset="0"/>
                <a:cs typeface="Times New Roman" pitchFamily="18" charset="0"/>
              </a:rPr>
              <a:t>Жашківської</a:t>
            </a: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 районної ради Черкаської області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smtClean="0"/>
              <a:t> </a:t>
            </a:r>
            <a:endParaRPr lang="ru-RU" sz="1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428860" y="2357430"/>
            <a:ext cx="50962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« Романтизм» 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Documents and Settings\Admin\Рабочий стол\Новая папка\2746017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000232" y="4572008"/>
            <a:ext cx="1785950" cy="774720"/>
          </a:xfrm>
          <a:noFill/>
        </p:spPr>
        <p:txBody>
          <a:bodyPr>
            <a:normAutofit fontScale="90000"/>
          </a:bodyPr>
          <a:lstStyle/>
          <a:p>
            <a:r>
              <a:rPr lang="ru-RU" sz="2000" dirty="0" smtClean="0"/>
              <a:t>                            </a:t>
            </a:r>
            <a:r>
              <a:rPr lang="ru-RU" sz="20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Й.Д. </a:t>
            </a:r>
            <a:r>
              <a:rPr lang="ru-RU" sz="200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Магінніс</a:t>
            </a:r>
            <a:r>
              <a:rPr lang="ru-RU" sz="20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r>
              <a:rPr lang="ru-RU" sz="200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Бостонський</a:t>
            </a:r>
            <a:r>
              <a:rPr lang="ru-RU" sz="20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                           </a:t>
            </a:r>
            <a:r>
              <a:rPr lang="ru-RU" sz="200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коледж</a:t>
            </a:r>
            <a:r>
              <a:rPr lang="ru-RU" sz="20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  США  </a:t>
            </a:r>
            <a:endParaRPr lang="ru-RU" sz="20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200px-Boston_College_with_Boston_skylin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4334" y="1214422"/>
            <a:ext cx="2311781" cy="3357586"/>
          </a:xfrm>
          <a:prstGeom prst="rect">
            <a:avLst/>
          </a:prstGeom>
        </p:spPr>
      </p:pic>
      <p:sp>
        <p:nvSpPr>
          <p:cNvPr id="5" name="Заголовок 2"/>
          <p:cNvSpPr txBox="1">
            <a:spLocks/>
          </p:cNvSpPr>
          <p:nvPr/>
        </p:nvSpPr>
        <p:spPr>
          <a:xfrm>
            <a:off x="3357554" y="2214554"/>
            <a:ext cx="3071834" cy="1560538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Архітектура</a:t>
            </a:r>
            <a:r>
              <a:rPr kumimoji="0" lang="uk-UA" sz="3200" b="1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доби романтизму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6" name="Рисунок 5" descr="037_palace_of_cultur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15074" y="1142984"/>
            <a:ext cx="2143140" cy="3440304"/>
          </a:xfrm>
          <a:prstGeom prst="rect">
            <a:avLst/>
          </a:prstGeom>
        </p:spPr>
      </p:pic>
      <p:sp>
        <p:nvSpPr>
          <p:cNvPr id="7" name="Заголовок 2"/>
          <p:cNvSpPr txBox="1">
            <a:spLocks/>
          </p:cNvSpPr>
          <p:nvPr/>
        </p:nvSpPr>
        <p:spPr>
          <a:xfrm>
            <a:off x="6072166" y="3929066"/>
            <a:ext cx="3071834" cy="1203348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857884" y="4643446"/>
            <a:ext cx="28689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К.</a:t>
            </a:r>
            <a:r>
              <a:rPr lang="uk-UA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Кліфельд</a:t>
            </a:r>
            <a:r>
              <a:rPr lang="uk-UA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uk-UA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Бібліотека Академії наук Польща</a:t>
            </a:r>
            <a:endParaRPr lang="ru-RU" sz="20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Новая папка\2746017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071934" y="714356"/>
            <a:ext cx="4471990" cy="1571636"/>
          </a:xfrm>
        </p:spPr>
        <p:txBody>
          <a:bodyPr>
            <a:normAutofit/>
          </a:bodyPr>
          <a:lstStyle/>
          <a:p>
            <a:pPr algn="ctr"/>
            <a:r>
              <a:rPr lang="uk-UA" sz="32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Скульптура </a:t>
            </a:r>
            <a:br>
              <a:rPr lang="uk-UA" sz="32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32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епохи романтизму</a:t>
            </a:r>
            <a:endParaRPr lang="ru-RU" sz="3200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9714127411_0211f95c03_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48" y="1357297"/>
            <a:ext cx="3571900" cy="2678925"/>
          </a:xfrm>
          <a:prstGeom prst="rect">
            <a:avLst/>
          </a:prstGeom>
        </p:spPr>
      </p:pic>
      <p:sp>
        <p:nvSpPr>
          <p:cNvPr id="7" name="Заголовок 3"/>
          <p:cNvSpPr txBox="1">
            <a:spLocks/>
          </p:cNvSpPr>
          <p:nvPr/>
        </p:nvSpPr>
        <p:spPr>
          <a:xfrm>
            <a:off x="500034" y="3929066"/>
            <a:ext cx="4043362" cy="917596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П. </a:t>
            </a:r>
            <a:r>
              <a:rPr lang="uk-UA" b="1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Клодт</a:t>
            </a:r>
            <a:r>
              <a:rPr lang="uk-UA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b="1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Нарвські</a:t>
            </a:r>
            <a:r>
              <a:rPr lang="uk-UA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тріумфальні </a:t>
            </a:r>
            <a:r>
              <a:rPr lang="uk-UA" b="1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ворота.Санкт-</a:t>
            </a:r>
            <a:r>
              <a:rPr lang="uk-UA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Петербург, Росія</a:t>
            </a:r>
            <a:endParaRPr lang="ru-RU" b="1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загружено (2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4876" y="2714620"/>
            <a:ext cx="3730563" cy="2428892"/>
          </a:xfrm>
          <a:prstGeom prst="rect">
            <a:avLst/>
          </a:prstGeom>
        </p:spPr>
      </p:pic>
      <p:sp>
        <p:nvSpPr>
          <p:cNvPr id="9" name="Заголовок 3"/>
          <p:cNvSpPr txBox="1">
            <a:spLocks/>
          </p:cNvSpPr>
          <p:nvPr/>
        </p:nvSpPr>
        <p:spPr>
          <a:xfrm>
            <a:off x="4643438" y="2786058"/>
            <a:ext cx="4043362" cy="917596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429124" y="5214950"/>
            <a:ext cx="392905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Д. </a:t>
            </a:r>
            <a:r>
              <a:rPr lang="ru-RU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д’Анже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«Скульптурна </a:t>
            </a:r>
            <a:r>
              <a:rPr lang="ru-RU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група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для фронтону Пантеона».  </a:t>
            </a: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ариж</a:t>
            </a:r>
            <a:endParaRPr lang="ru-RU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Documents and Settings\Admin\Рабочий стол\Новая папка\2746017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7072338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785794"/>
            <a:ext cx="8229600" cy="488968"/>
          </a:xfrm>
        </p:spPr>
        <p:txBody>
          <a:bodyPr>
            <a:noAutofit/>
          </a:bodyPr>
          <a:lstStyle/>
          <a:p>
            <a:pPr algn="ctr"/>
            <a:r>
              <a:rPr lang="uk-UA" sz="3200" dirty="0" smtClean="0">
                <a:solidFill>
                  <a:srgbClr val="0070C0"/>
                </a:solidFill>
              </a:rPr>
              <a:t>Живопис в романтизмі</a:t>
            </a:r>
            <a:endParaRPr lang="ru-RU" sz="3200" dirty="0">
              <a:solidFill>
                <a:srgbClr val="0070C0"/>
              </a:solidFill>
            </a:endParaRPr>
          </a:p>
        </p:txBody>
      </p:sp>
      <p:pic>
        <p:nvPicPr>
          <p:cNvPr id="4" name="Рисунок 3" descr="загружено (3).jpg"/>
          <p:cNvPicPr>
            <a:picLocks noChangeAspect="1"/>
          </p:cNvPicPr>
          <p:nvPr/>
        </p:nvPicPr>
        <p:blipFill>
          <a:blip r:embed="rId3" cstate="print"/>
          <a:srcRect t="13929"/>
          <a:stretch>
            <a:fillRect/>
          </a:stretch>
        </p:blipFill>
        <p:spPr>
          <a:xfrm>
            <a:off x="1142976" y="1428736"/>
            <a:ext cx="2652725" cy="3090006"/>
          </a:xfrm>
          <a:prstGeom prst="rect">
            <a:avLst/>
          </a:prstGeom>
        </p:spPr>
      </p:pic>
      <p:sp>
        <p:nvSpPr>
          <p:cNvPr id="5" name="Заголовок 2"/>
          <p:cNvSpPr txBox="1">
            <a:spLocks/>
          </p:cNvSpPr>
          <p:nvPr/>
        </p:nvSpPr>
        <p:spPr>
          <a:xfrm>
            <a:off x="4143372" y="4572008"/>
            <a:ext cx="4514824" cy="428628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b="1" noProof="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І. Айвазовський. “ Дев'ятий </a:t>
            </a:r>
            <a:r>
              <a:rPr lang="uk-UA" b="1" noProof="0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вал”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Заголовок 2"/>
          <p:cNvSpPr txBox="1">
            <a:spLocks/>
          </p:cNvSpPr>
          <p:nvPr/>
        </p:nvSpPr>
        <p:spPr>
          <a:xfrm>
            <a:off x="1000100" y="4500570"/>
            <a:ext cx="3643338" cy="571504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lvl="0">
              <a:spcBef>
                <a:spcPct val="0"/>
              </a:spcBef>
            </a:pPr>
            <a:r>
              <a:rPr kumimoji="0" lang="ru-RU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Ф.Гойя. </a:t>
            </a:r>
            <a:r>
              <a:rPr kumimoji="0" lang="ru-RU" b="1" i="0" u="none" strike="noStrike" kern="1200" cap="none" spc="0" normalizeH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«Венера </a:t>
            </a:r>
            <a:r>
              <a:rPr kumimoji="0" lang="ru-RU" b="1" i="0" u="none" strike="noStrike" kern="1200" cap="none" spc="0" normalizeH="0" noProof="0" dirty="0" err="1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й</a:t>
            </a:r>
            <a:r>
              <a:rPr kumimoji="0" lang="ru-RU" b="1" i="0" u="none" strike="noStrike" kern="1200" cap="none" spc="0" normalizeH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b="1" i="0" u="none" strike="noStrike" kern="1200" cap="none" spc="0" normalizeH="0" noProof="0" dirty="0" err="1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Адоніс</a:t>
            </a:r>
            <a:r>
              <a:rPr kumimoji="0" lang="ru-RU" b="1" i="0" u="none" strike="noStrike" kern="1200" cap="none" spc="0" normalizeH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»</a:t>
            </a:r>
            <a:r>
              <a:rPr lang="uk-UA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7" name="Рисунок 6" descr="image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71934" y="1428736"/>
            <a:ext cx="4536603" cy="3045379"/>
          </a:xfrm>
          <a:prstGeom prst="rect">
            <a:avLst/>
          </a:prstGeom>
        </p:spPr>
      </p:pic>
      <p:sp>
        <p:nvSpPr>
          <p:cNvPr id="8" name="Заголовок 2"/>
          <p:cNvSpPr txBox="1">
            <a:spLocks/>
          </p:cNvSpPr>
          <p:nvPr/>
        </p:nvSpPr>
        <p:spPr>
          <a:xfrm>
            <a:off x="3571868" y="4357694"/>
            <a:ext cx="5286412" cy="500066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Заголовок 2"/>
          <p:cNvSpPr txBox="1">
            <a:spLocks/>
          </p:cNvSpPr>
          <p:nvPr/>
        </p:nvSpPr>
        <p:spPr>
          <a:xfrm>
            <a:off x="2285984" y="5654652"/>
            <a:ext cx="5143536" cy="1203348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Documents and Settings\Admin\Рабочий стол\Новая папка\2746017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4" name="Содержимое 3" descr="загружено (4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071538" y="1357298"/>
            <a:ext cx="1887551" cy="2286016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428860" y="571480"/>
            <a:ext cx="4429156" cy="928670"/>
          </a:xfrm>
        </p:spPr>
        <p:txBody>
          <a:bodyPr>
            <a:normAutofit fontScale="90000"/>
          </a:bodyPr>
          <a:lstStyle/>
          <a:p>
            <a:r>
              <a:rPr lang="uk-UA" sz="3200" dirty="0" smtClean="0">
                <a:solidFill>
                  <a:schemeClr val="bg2">
                    <a:lumMod val="50000"/>
                  </a:schemeClr>
                </a:solidFill>
              </a:rPr>
              <a:t>Музика в романтизмі</a:t>
            </a:r>
            <a:endParaRPr lang="ru-RU" sz="3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571472" y="3643314"/>
            <a:ext cx="2786082" cy="1714512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Франц</a:t>
            </a:r>
            <a:r>
              <a:rPr lang="uk-UA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uk-UA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Шуберт-</a:t>
            </a:r>
            <a:r>
              <a:rPr lang="uk-UA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австрійський композитор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“Лісовий</a:t>
            </a:r>
            <a:r>
              <a:rPr lang="uk-UA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uk-UA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цар”</a:t>
            </a:r>
            <a:endParaRPr lang="uk-UA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6" name="Рисунок 5" descr="загружено (5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61942" y="1357297"/>
            <a:ext cx="1910190" cy="2253045"/>
          </a:xfrm>
          <a:prstGeom prst="rect">
            <a:avLst/>
          </a:prstGeom>
        </p:spPr>
      </p:pic>
      <p:sp>
        <p:nvSpPr>
          <p:cNvPr id="7" name="Заголовок 2"/>
          <p:cNvSpPr txBox="1">
            <a:spLocks/>
          </p:cNvSpPr>
          <p:nvPr/>
        </p:nvSpPr>
        <p:spPr>
          <a:xfrm>
            <a:off x="3286116" y="3714752"/>
            <a:ext cx="2714644" cy="1060448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Фредерік</a:t>
            </a:r>
            <a:r>
              <a:rPr kumimoji="0" lang="uk-UA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uk-UA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Шопен-</a:t>
            </a:r>
            <a:r>
              <a:rPr kumimoji="0" lang="uk-UA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польський композитор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Вальс №10</a:t>
            </a:r>
            <a:endParaRPr kumimoji="0" lang="ru-RU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8" name="Рисунок 7" descr="загружено (6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29388" y="1285860"/>
            <a:ext cx="1714512" cy="2319634"/>
          </a:xfrm>
          <a:prstGeom prst="rect">
            <a:avLst/>
          </a:prstGeom>
        </p:spPr>
      </p:pic>
      <p:sp>
        <p:nvSpPr>
          <p:cNvPr id="9" name="Заголовок 2"/>
          <p:cNvSpPr txBox="1">
            <a:spLocks/>
          </p:cNvSpPr>
          <p:nvPr/>
        </p:nvSpPr>
        <p:spPr>
          <a:xfrm>
            <a:off x="6286512" y="3500438"/>
            <a:ext cx="2071702" cy="1643074"/>
          </a:xfrm>
          <a:prstGeom prst="rect">
            <a:avLst/>
          </a:prstGeom>
        </p:spPr>
        <p:txBody>
          <a:bodyPr vert="horz" rtlCol="0" anchor="ctr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Фелікс Мендельсон - німецький композитор  </a:t>
            </a:r>
            <a:r>
              <a:rPr lang="uk-UA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“Весільний</a:t>
            </a:r>
            <a:r>
              <a:rPr lang="uk-UA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uk-UA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вальс”</a:t>
            </a:r>
            <a:endParaRPr kumimoji="0" lang="ru-RU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Documents and Settings\Admin\Рабочий стол\Новая папка\2746017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14348" y="357166"/>
            <a:ext cx="8229600" cy="1143000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Театр і мода</a:t>
            </a: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Заголовок 2"/>
          <p:cNvSpPr txBox="1">
            <a:spLocks/>
          </p:cNvSpPr>
          <p:nvPr/>
        </p:nvSpPr>
        <p:spPr>
          <a:xfrm>
            <a:off x="571472" y="1785926"/>
            <a:ext cx="7358114" cy="2357446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Рисунок 4" descr="загружено (7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42976" y="1500174"/>
            <a:ext cx="3000396" cy="2712222"/>
          </a:xfrm>
          <a:prstGeom prst="rect">
            <a:avLst/>
          </a:prstGeom>
        </p:spPr>
      </p:pic>
      <p:pic>
        <p:nvPicPr>
          <p:cNvPr id="8" name="Рисунок 7" descr="загружено (10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29256" y="1357298"/>
            <a:ext cx="2777131" cy="3173864"/>
          </a:xfrm>
          <a:prstGeom prst="rect">
            <a:avLst/>
          </a:prstGeom>
        </p:spPr>
      </p:pic>
      <p:sp>
        <p:nvSpPr>
          <p:cNvPr id="9" name="Заголовок 2"/>
          <p:cNvSpPr txBox="1">
            <a:spLocks/>
          </p:cNvSpPr>
          <p:nvPr/>
        </p:nvSpPr>
        <p:spPr>
          <a:xfrm>
            <a:off x="857224" y="4214818"/>
            <a:ext cx="3500462" cy="1285884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lvl="0" algn="r">
              <a:spcBef>
                <a:spcPct val="0"/>
              </a:spcBef>
            </a:pPr>
            <a:r>
              <a:rPr kumimoji="0" lang="uk-UA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П.А.</a:t>
            </a:r>
            <a:r>
              <a:rPr kumimoji="0" lang="uk-UA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Беснард</a:t>
            </a:r>
            <a:r>
              <a:rPr lang="uk-UA" noProof="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.</a:t>
            </a:r>
          </a:p>
          <a:p>
            <a:pPr lvl="0" algn="r">
              <a:spcBef>
                <a:spcPct val="0"/>
              </a:spcBef>
            </a:pPr>
            <a:r>
              <a:rPr lang="uk-UA" noProof="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uk-UA" noProof="0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“Премєра</a:t>
            </a:r>
            <a:r>
              <a:rPr lang="uk-UA" noProof="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uk-UA" noProof="0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“Ернані”</a:t>
            </a:r>
            <a:r>
              <a:rPr lang="uk-UA" noProof="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</a:p>
          <a:p>
            <a:pPr lvl="0" algn="r">
              <a:spcBef>
                <a:spcPct val="0"/>
              </a:spcBef>
            </a:pPr>
            <a:r>
              <a:rPr lang="uk-UA" noProof="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В. Гюго.</a:t>
            </a:r>
            <a:endParaRPr kumimoji="0" lang="ru-RU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0" name="Заголовок 2"/>
          <p:cNvSpPr txBox="1">
            <a:spLocks/>
          </p:cNvSpPr>
          <p:nvPr/>
        </p:nvSpPr>
        <p:spPr>
          <a:xfrm>
            <a:off x="5500694" y="4214818"/>
            <a:ext cx="2643206" cy="1357322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lvl="0">
              <a:spcBef>
                <a:spcPct val="0"/>
              </a:spcBef>
            </a:pPr>
            <a:r>
              <a:rPr kumimoji="0" lang="uk-UA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       Чоловічий </a:t>
            </a:r>
          </a:p>
          <a:p>
            <a:pPr lvl="0">
              <a:spcBef>
                <a:spcPct val="0"/>
              </a:spcBef>
            </a:pPr>
            <a:r>
              <a:rPr kumimoji="0" lang="uk-UA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        та жіночий одяг</a:t>
            </a:r>
            <a:endParaRPr kumimoji="0" lang="ru-RU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Admin\Рабочий стол\Новая папка\2746017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714348" y="1428737"/>
            <a:ext cx="8072494" cy="3571900"/>
          </a:xfrm>
        </p:spPr>
        <p:txBody>
          <a:bodyPr>
            <a:normAutofit/>
          </a:bodyPr>
          <a:lstStyle/>
          <a:p>
            <a:pPr>
              <a:buNone/>
            </a:pPr>
            <a:endParaRPr lang="uk-UA" sz="2000" dirty="0" smtClean="0">
              <a:solidFill>
                <a:srgbClr val="00B050"/>
              </a:solidFill>
            </a:endParaRPr>
          </a:p>
          <a:p>
            <a:pPr algn="ctr">
              <a:lnSpc>
                <a:spcPct val="150000"/>
              </a:lnSpc>
              <a:buNone/>
            </a:pPr>
            <a:r>
              <a:rPr lang="uk-UA" sz="1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Яскравими представниками світової романтичної літератури були </a:t>
            </a:r>
          </a:p>
          <a:p>
            <a:pPr algn="ctr">
              <a:lnSpc>
                <a:spcPct val="150000"/>
              </a:lnSpc>
              <a:buNone/>
            </a:pPr>
            <a:r>
              <a:rPr lang="uk-UA" sz="1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Е. Т. Гофман, Г. Гейне (Німеччина), Дж . Байрон, </a:t>
            </a:r>
          </a:p>
          <a:p>
            <a:pPr algn="ctr">
              <a:lnSpc>
                <a:spcPct val="150000"/>
              </a:lnSpc>
              <a:buNone/>
            </a:pPr>
            <a:r>
              <a:rPr lang="uk-UA" sz="1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П. Шеллі, В. Скотт (Англія), В. Гюго,Ж. Санд (Франція),</a:t>
            </a:r>
          </a:p>
          <a:p>
            <a:pPr algn="ctr">
              <a:lnSpc>
                <a:spcPct val="150000"/>
              </a:lnSpc>
              <a:buNone/>
            </a:pPr>
            <a:r>
              <a:rPr lang="uk-UA" sz="1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Ф. Купер, Е. По ( США), А. Міцкевич (Польща), Ш. Петефі (Угорщина),  </a:t>
            </a:r>
          </a:p>
          <a:p>
            <a:pPr algn="ctr">
              <a:lnSpc>
                <a:spcPct val="150000"/>
              </a:lnSpc>
              <a:buNone/>
            </a:pPr>
            <a:r>
              <a:rPr lang="uk-UA" sz="1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Х. Ботев (Болгарія),Н. </a:t>
            </a:r>
            <a:r>
              <a:rPr lang="uk-UA" sz="1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Бараташвілі</a:t>
            </a:r>
            <a:r>
              <a:rPr lang="uk-UA" sz="1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(Грузія),</a:t>
            </a:r>
          </a:p>
          <a:p>
            <a:pPr algn="ctr">
              <a:lnSpc>
                <a:spcPct val="150000"/>
              </a:lnSpc>
              <a:buNone/>
            </a:pPr>
            <a:r>
              <a:rPr lang="uk-UA" sz="1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В. Жуковський, М. Гоголь, М. Лермонтов (Росія).</a:t>
            </a:r>
            <a:endParaRPr lang="ru-RU" sz="18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214546" y="928670"/>
            <a:ext cx="5286412" cy="917596"/>
          </a:xfrm>
        </p:spPr>
        <p:txBody>
          <a:bodyPr>
            <a:normAutofit/>
          </a:bodyPr>
          <a:lstStyle/>
          <a:p>
            <a:r>
              <a:rPr lang="uk-UA" sz="3200" dirty="0" smtClean="0">
                <a:solidFill>
                  <a:schemeClr val="bg2">
                    <a:lumMod val="50000"/>
                  </a:schemeClr>
                </a:solidFill>
              </a:rPr>
              <a:t>Література в романтизмі</a:t>
            </a:r>
            <a:endParaRPr lang="ru-RU" sz="32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Admin\Рабочий стол\Новая папка\2746017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1472" y="1071546"/>
            <a:ext cx="8072494" cy="774720"/>
          </a:xfrm>
        </p:spPr>
        <p:txBody>
          <a:bodyPr>
            <a:normAutofit fontScale="90000"/>
          </a:bodyPr>
          <a:lstStyle/>
          <a:p>
            <a:r>
              <a:rPr lang="uk-UA" sz="2000" dirty="0" smtClean="0"/>
              <a:t> </a:t>
            </a:r>
            <a:r>
              <a:rPr lang="uk-UA" sz="2700" i="1" dirty="0" smtClean="0">
                <a:solidFill>
                  <a:schemeClr val="bg2">
                    <a:lumMod val="50000"/>
                  </a:schemeClr>
                </a:solidFill>
              </a:rPr>
              <a:t>Паспорт – характеристика літератури романтизму</a:t>
            </a:r>
            <a:r>
              <a:rPr lang="uk-UA" sz="2400" i="1" dirty="0" smtClean="0">
                <a:solidFill>
                  <a:schemeClr val="bg2">
                    <a:lumMod val="50000"/>
                  </a:schemeClr>
                </a:solidFill>
              </a:rPr>
              <a:t>.</a:t>
            </a:r>
            <a:endParaRPr lang="ru-RU" sz="2400" i="1" dirty="0">
              <a:solidFill>
                <a:schemeClr val="bg2">
                  <a:lumMod val="50000"/>
                </a:schemeClr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71604" y="1928802"/>
          <a:ext cx="6357982" cy="27946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78991"/>
                <a:gridCol w="3178991"/>
              </a:tblGrid>
              <a:tr h="428627">
                <a:tc>
                  <a:txBody>
                    <a:bodyPr/>
                    <a:lstStyle/>
                    <a:p>
                      <a:r>
                        <a:rPr lang="uk-UA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Часові межі</a:t>
                      </a:r>
                      <a:endParaRPr lang="ru-RU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r>
                        <a:rPr lang="uk-UA" dirty="0" smtClean="0"/>
                        <a:t>Етапи розвитку</a:t>
                      </a:r>
                      <a:endParaRPr lang="ru-RU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428628">
                <a:tc>
                  <a:txBody>
                    <a:bodyPr/>
                    <a:lstStyle/>
                    <a:p>
                      <a:r>
                        <a:rPr lang="uk-UA" dirty="0" smtClean="0"/>
                        <a:t>Період розквіту</a:t>
                      </a:r>
                      <a:endParaRPr lang="ru-RU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r>
                        <a:rPr lang="uk-UA" dirty="0" smtClean="0"/>
                        <a:t>Тематика</a:t>
                      </a:r>
                      <a:endParaRPr lang="ru-RU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348620">
                <a:tc>
                  <a:txBody>
                    <a:bodyPr/>
                    <a:lstStyle/>
                    <a:p>
                      <a:r>
                        <a:rPr lang="uk-UA" dirty="0" smtClean="0"/>
                        <a:t>Жанри</a:t>
                      </a:r>
                      <a:endParaRPr lang="ru-RU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411488">
                <a:tc>
                  <a:txBody>
                    <a:bodyPr/>
                    <a:lstStyle/>
                    <a:p>
                      <a:r>
                        <a:rPr lang="uk-UA" dirty="0" smtClean="0"/>
                        <a:t>Впливи</a:t>
                      </a:r>
                      <a:endParaRPr lang="ru-RU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  <a:tr h="357190">
                <a:tc>
                  <a:txBody>
                    <a:bodyPr/>
                    <a:lstStyle/>
                    <a:p>
                      <a:r>
                        <a:rPr lang="uk-UA" dirty="0" smtClean="0"/>
                        <a:t>Художні</a:t>
                      </a:r>
                      <a:r>
                        <a:rPr lang="uk-UA" baseline="0" dirty="0" smtClean="0"/>
                        <a:t> особливості</a:t>
                      </a:r>
                      <a:endParaRPr lang="uk-UA" dirty="0" smtClean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gradFill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Admin\Рабочий стол\Новая папка\2746017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857224" y="785794"/>
          <a:ext cx="7358115" cy="4548304"/>
        </p:xfrm>
        <a:graphic>
          <a:graphicData uri="http://schemas.openxmlformats.org/drawingml/2006/table">
            <a:tbl>
              <a:tblPr/>
              <a:tblGrid>
                <a:gridCol w="1839529"/>
                <a:gridCol w="5518586"/>
              </a:tblGrid>
              <a:tr h="3053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Часові межі 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098" marR="67098" marT="33549" marB="335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Кінець ХVIII – поч.. ХІХ ст.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098" marR="67098" marT="33549" marB="335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956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Етапи розвитку 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098" marR="67098" marT="33549" marB="335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Ранній романтизм (кінець Х</a:t>
                      </a:r>
                      <a:r>
                        <a:rPr lang="en-US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VIII</a:t>
                      </a:r>
                      <a:r>
                        <a:rPr lang="ru-RU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 </a:t>
                      </a:r>
                      <a:r>
                        <a:rPr lang="uk-UA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початок ХІХ ст.) , Розвинутий романтизм (20- 40- і рр. ХІХ ст. ) , Пізній романтизм ( після революцій 1848р) .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098" marR="67098" marT="33549" marB="335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38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Період розквіту 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098" marR="67098" marT="33549" marB="335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 – 40 – і  рр. ХІХ ст.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098" marR="67098" marT="33549" marB="335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44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Тематика 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098" marR="67098" marT="33549" marB="335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Тема розлуки, кохання , прощання, самотності, прагнення звичайного людського щастя; любов до природи, її краса  та неповторність ; тема народолюбства і нескореності , безстрашної  боротьби за  свободу,загублені надії і сподівання ; патріотизм і ностальгія за батьківщиною ; віра в добро і справедливість.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098" marR="67098" marT="33549" marB="335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Жанри 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098" marR="67098" marT="33549" marB="335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Історичні романи, психологічна повість, лірична поема та драма, детектив, містичний роман, фантастична новела.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098" marR="67098" marT="33549" marB="335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6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Впливи 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098" marR="67098" marT="33549" marB="335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Історичні, естетичні, філософські, 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098" marR="67098" marT="33549" marB="335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92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Художні особливості </a:t>
                      </a: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098" marR="67098" marT="33549" marB="335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Вільна композиція, зв'язок з фольклором, історизм, романтична іронія, « світова скорбота».</a:t>
                      </a:r>
                      <a:endParaRPr lang="ru-RU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7098" marR="67098" marT="33549" marB="33549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ll dir="r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Новая папка\2746017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42976" y="928670"/>
            <a:ext cx="6858048" cy="4071966"/>
          </a:xfrm>
        </p:spPr>
        <p:txBody>
          <a:bodyPr>
            <a:normAutofit/>
          </a:bodyPr>
          <a:lstStyle/>
          <a:p>
            <a:r>
              <a:rPr lang="uk-UA" sz="20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</a:t>
            </a:r>
            <a:r>
              <a:rPr lang="uk-UA" sz="24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Домашнє завдання</a:t>
            </a:r>
            <a:r>
              <a:rPr lang="uk-UA" sz="20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0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000" u="sng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всіх</a:t>
            </a:r>
            <a:r>
              <a:rPr lang="uk-UA" sz="20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Уміти характеризувати літературу романтизму за хронологією, жанрами, впливами та художніми особливостями. </a:t>
            </a:r>
            <a:br>
              <a:rPr lang="uk-UA" sz="20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000" u="sng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Індивідуальне.</a:t>
            </a:r>
            <a:r>
              <a:rPr lang="uk-UA" sz="20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uk-UA" sz="20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 Підготувати цікаві факти з життя німецького романтика Генріха Гейне. </a:t>
            </a:r>
            <a:br>
              <a:rPr lang="uk-UA" sz="20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Відшукати висловлювання відомих романтиків про їхні погляди на людину, мистецтво, життя.</a:t>
            </a:r>
            <a:br>
              <a:rPr lang="uk-UA" sz="20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 З метою поповнення інформації відвідати сайти у мережі Інтернет ( за вибором) .</a:t>
            </a:r>
            <a:endParaRPr lang="ru-RU" sz="2000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Новая папка\2746017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500166" y="1000108"/>
            <a:ext cx="6215106" cy="4225932"/>
          </a:xfrm>
        </p:spPr>
        <p:txBody>
          <a:bodyPr>
            <a:normAutofit/>
          </a:bodyPr>
          <a:lstStyle/>
          <a:p>
            <a:r>
              <a:rPr lang="uk-UA" sz="1600" dirty="0" smtClean="0">
                <a:solidFill>
                  <a:schemeClr val="bg2">
                    <a:lumMod val="50000"/>
                  </a:schemeClr>
                </a:solidFill>
              </a:rPr>
              <a:t>Список використаних джерел:</a:t>
            </a:r>
            <a:br>
              <a:rPr lang="uk-UA" sz="1600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uk-UA" sz="1600" dirty="0" smtClean="0">
                <a:solidFill>
                  <a:schemeClr val="bg2">
                    <a:lumMod val="50000"/>
                  </a:schemeClr>
                </a:solidFill>
              </a:rPr>
              <a:t>1.Греченко В. А., Чорний І. В Світова та українська культура: довідник для школярів та студентів/ В. А . </a:t>
            </a:r>
            <a:r>
              <a:rPr lang="uk-UA" sz="1600" dirty="0" err="1" smtClean="0">
                <a:solidFill>
                  <a:schemeClr val="bg2">
                    <a:lumMod val="50000"/>
                  </a:schemeClr>
                </a:solidFill>
              </a:rPr>
              <a:t>Греченко</a:t>
            </a:r>
            <a:r>
              <a:rPr lang="uk-UA" sz="1600" dirty="0" smtClean="0">
                <a:solidFill>
                  <a:schemeClr val="bg2">
                    <a:lumMod val="50000"/>
                  </a:schemeClr>
                </a:solidFill>
              </a:rPr>
              <a:t> , І. В. Чорний. – К. : Літера ЛТД, 2009. – 416с. (книга двох авторів).</a:t>
            </a:r>
            <a:br>
              <a:rPr lang="uk-UA" sz="1600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uk-UA" sz="1600" dirty="0" smtClean="0">
                <a:solidFill>
                  <a:schemeClr val="bg2">
                    <a:lumMod val="50000"/>
                  </a:schemeClr>
                </a:solidFill>
              </a:rPr>
              <a:t>2. Кондратова Л. Г. Мистецтво: підручник для 8 кл. </a:t>
            </a:r>
            <a:r>
              <a:rPr lang="uk-UA" sz="1600" dirty="0" err="1" smtClean="0">
                <a:solidFill>
                  <a:schemeClr val="bg2">
                    <a:lumMod val="50000"/>
                  </a:schemeClr>
                </a:solidFill>
              </a:rPr>
              <a:t>загальньоосвіт</a:t>
            </a:r>
            <a:r>
              <a:rPr lang="uk-UA" sz="1600" dirty="0" smtClean="0">
                <a:solidFill>
                  <a:schemeClr val="bg2">
                    <a:lumMod val="50000"/>
                  </a:schemeClr>
                </a:solidFill>
              </a:rPr>
              <a:t> . </a:t>
            </a:r>
            <a:r>
              <a:rPr lang="uk-UA" sz="1600" dirty="0" err="1" smtClean="0">
                <a:solidFill>
                  <a:schemeClr val="bg2">
                    <a:lumMod val="50000"/>
                  </a:schemeClr>
                </a:solidFill>
              </a:rPr>
              <a:t>навч</a:t>
            </a:r>
            <a:r>
              <a:rPr lang="uk-UA" sz="1600" dirty="0" smtClean="0">
                <a:solidFill>
                  <a:schemeClr val="bg2">
                    <a:lumMod val="50000"/>
                  </a:schemeClr>
                </a:solidFill>
              </a:rPr>
              <a:t> . </a:t>
            </a:r>
            <a:r>
              <a:rPr lang="uk-UA" sz="1600" dirty="0" err="1" smtClean="0">
                <a:solidFill>
                  <a:schemeClr val="bg2">
                    <a:lumMod val="50000"/>
                  </a:schemeClr>
                </a:solidFill>
              </a:rPr>
              <a:t>закл</a:t>
            </a:r>
            <a:r>
              <a:rPr lang="uk-UA" sz="1600" dirty="0" smtClean="0">
                <a:solidFill>
                  <a:schemeClr val="bg2">
                    <a:lumMod val="50000"/>
                  </a:schemeClr>
                </a:solidFill>
              </a:rPr>
              <a:t> .  / Л. Г. Кондратова.-Тернопіль: Навчальна книга – Богдан, 2016. – 288 с. : іл. ( книга одного автора).</a:t>
            </a:r>
            <a:br>
              <a:rPr lang="uk-UA" sz="1600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uk-UA" sz="1600" dirty="0" smtClean="0">
                <a:solidFill>
                  <a:schemeClr val="bg2">
                    <a:lumMod val="50000"/>
                  </a:schemeClr>
                </a:solidFill>
              </a:rPr>
              <a:t>3. Шевченко  Н. В.  Зарубіжна література . Практичний довідник : -  Харків </a:t>
            </a:r>
            <a:r>
              <a:rPr lang="uk-UA" sz="1600" dirty="0" err="1" smtClean="0">
                <a:solidFill>
                  <a:schemeClr val="bg2">
                    <a:lumMod val="50000"/>
                  </a:schemeClr>
                </a:solidFill>
              </a:rPr>
              <a:t>ФОП</a:t>
            </a:r>
            <a:r>
              <a:rPr lang="uk-UA" sz="1600" dirty="0" smtClean="0">
                <a:solidFill>
                  <a:schemeClr val="bg2">
                    <a:lumMod val="50000"/>
                  </a:schemeClr>
                </a:solidFill>
              </a:rPr>
              <a:t>  Співак Т. К. , 2010. – 496с. ( книга одного автора) .</a:t>
            </a:r>
            <a:br>
              <a:rPr lang="uk-UA" sz="1600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uk-UA" sz="1600" dirty="0" smtClean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uk-UA" sz="1600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uk-UA" sz="1600" dirty="0" smtClean="0">
                <a:solidFill>
                  <a:schemeClr val="bg2">
                    <a:lumMod val="50000"/>
                  </a:schemeClr>
                </a:solidFill>
              </a:rPr>
              <a:t>     Інтернет – ресурси:</a:t>
            </a:r>
            <a:r>
              <a:rPr lang="en-US" sz="16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uk-UA" sz="1600" dirty="0" smtClean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uk-UA" sz="1600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en-US" sz="2000" dirty="0" smtClean="0">
                <a:hlinkClick r:id="rId3"/>
              </a:rPr>
              <a:t>https://www.google.com.ua</a:t>
            </a:r>
            <a:r>
              <a:rPr lang="uk-UA" sz="2000" dirty="0" smtClean="0"/>
              <a:t> </a:t>
            </a:r>
            <a:r>
              <a:rPr lang="uk-UA" sz="1600" b="0" dirty="0" smtClean="0">
                <a:solidFill>
                  <a:srgbClr val="0070C0"/>
                </a:solidFill>
              </a:rPr>
              <a:t/>
            </a:r>
            <a:br>
              <a:rPr lang="uk-UA" sz="1600" b="0" dirty="0" smtClean="0">
                <a:solidFill>
                  <a:srgbClr val="0070C0"/>
                </a:solidFill>
              </a:rPr>
            </a:br>
            <a:endParaRPr lang="ru-RU" sz="1600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77325ef2065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8792" y="0"/>
            <a:ext cx="9402792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1071546"/>
            <a:ext cx="8286808" cy="3929090"/>
          </a:xfrm>
        </p:spPr>
        <p:txBody>
          <a:bodyPr>
            <a:normAutofit fontScale="92500" lnSpcReduction="20000"/>
          </a:bodyPr>
          <a:lstStyle/>
          <a:p>
            <a:pPr algn="ctr"/>
            <a:endParaRPr lang="en-US" sz="2800" dirty="0" smtClean="0">
              <a:solidFill>
                <a:srgbClr val="0070C0"/>
              </a:solidFill>
            </a:endParaRPr>
          </a:p>
          <a:p>
            <a:pPr algn="ctr"/>
            <a:endParaRPr lang="en-US" sz="2800" dirty="0" smtClean="0">
              <a:solidFill>
                <a:srgbClr val="0070C0"/>
              </a:solidFill>
            </a:endParaRPr>
          </a:p>
          <a:p>
            <a:pPr algn="l">
              <a:lnSpc>
                <a:spcPct val="150000"/>
              </a:lnSpc>
            </a:pPr>
            <a:r>
              <a:rPr lang="ru-RU" sz="3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Тема: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Історичні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естетичні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філософські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algn="l">
              <a:lnSpc>
                <a:spcPct val="15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чинники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розвитку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романтизму. </a:t>
            </a:r>
          </a:p>
          <a:p>
            <a:pPr algn="ctr">
              <a:lnSpc>
                <a:spcPct val="150000"/>
              </a:lnSpc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Ознаки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романтизму як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напряму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літературі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мистецтві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             Романтизм 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різних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країнах</a:t>
            </a:r>
            <a:r>
              <a:rPr lang="ru-RU" sz="2400" dirty="0" smtClean="0"/>
              <a:t>.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dirty="0"/>
          </a:p>
        </p:txBody>
      </p:sp>
    </p:spTree>
  </p:cSld>
  <p:clrMapOvr>
    <a:masterClrMapping/>
  </p:clrMapOvr>
  <p:transition>
    <p:pull dir="r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Admin\Рабочий стол\Новая папка\2746017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357290" y="2214554"/>
            <a:ext cx="599447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Дякую за увагу</a:t>
            </a:r>
            <a:endParaRPr lang="ru-RU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Новая папка\77325ef2065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402792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0"/>
            <a:ext cx="8186766" cy="5297502"/>
          </a:xfrm>
        </p:spPr>
        <p:txBody>
          <a:bodyPr>
            <a:normAutofit/>
          </a:bodyPr>
          <a:lstStyle/>
          <a:p>
            <a:pPr algn="ctr"/>
            <a:r>
              <a:rPr lang="ru-RU" sz="20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Мета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000" b="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ознайомитися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потяттям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«романтизм» ; </a:t>
            </a:r>
            <a:b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навчити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визначати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спецефічні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ознаки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романтизму </a:t>
            </a:r>
            <a:b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як </a:t>
            </a:r>
            <a:r>
              <a:rPr lang="ru-RU" sz="2000" b="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художнього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напряму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b="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літературі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мистецтві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b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чинники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розвитку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ru-RU" sz="2000" b="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історичні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естетичні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філософські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), </a:t>
            </a:r>
            <a:b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національну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літературу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різних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країнах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; </a:t>
            </a:r>
            <a:b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розвивати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навички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конспектування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b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пошуково-дослідницької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діяльності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усне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мовлення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b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комунікабельності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; </a:t>
            </a:r>
            <a:b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виховувати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любов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2000" b="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мистецтва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викликати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інтерес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епохи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романтизму та </a:t>
            </a:r>
            <a:r>
              <a:rPr lang="ru-RU" sz="2000" b="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світової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культурної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0" dirty="0" err="1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спадщини</a:t>
            </a:r>
            <a:r>
              <a:rPr lang="ru-RU" sz="2000" dirty="0" smtClean="0">
                <a:solidFill>
                  <a:schemeClr val="tx1"/>
                </a:solidFill>
                <a:effectLst/>
              </a:rPr>
              <a:t>. </a:t>
            </a:r>
            <a:endParaRPr lang="ru-RU" sz="2000" dirty="0"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77325ef2065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402792" cy="6858000"/>
          </a:xfrm>
          <a:prstGeom prst="rect">
            <a:avLst/>
          </a:prstGeom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857224" y="500042"/>
            <a:ext cx="7186634" cy="4143404"/>
          </a:xfrm>
        </p:spPr>
        <p:txBody>
          <a:bodyPr/>
          <a:lstStyle/>
          <a:p>
            <a:pPr>
              <a:buNone/>
            </a:pPr>
            <a:r>
              <a:rPr lang="en-US" sz="3200" dirty="0" smtClean="0">
                <a:solidFill>
                  <a:srgbClr val="00B0F0"/>
                </a:solidFill>
              </a:rPr>
              <a:t>        </a:t>
            </a:r>
            <a:r>
              <a:rPr lang="uk-UA" sz="32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Завдання уроку:</a:t>
            </a:r>
          </a:p>
          <a:p>
            <a:pPr>
              <a:lnSpc>
                <a:spcPct val="150000"/>
              </a:lnSpc>
            </a:pP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складати конспект уроку;</a:t>
            </a:r>
          </a:p>
          <a:p>
            <a:pPr>
              <a:lnSpc>
                <a:spcPct val="150000"/>
              </a:lnSpc>
            </a:pP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брати участь у бесіді;</a:t>
            </a:r>
          </a:p>
          <a:p>
            <a:pPr>
              <a:lnSpc>
                <a:spcPct val="150000"/>
              </a:lnSpc>
            </a:pP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ознайомитися з  репродукціями відомих живописців, шедеврами скульптури, архітектури, музичного мистецтва та модними тенденціями епохи романтизму; </a:t>
            </a:r>
          </a:p>
          <a:p>
            <a:pPr>
              <a:lnSpc>
                <a:spcPct val="150000"/>
              </a:lnSpc>
            </a:pP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визначати специфічні ознаки романтизму  як художнього напряму в літературі й мистецтві та його чинники.</a:t>
            </a: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77325ef2065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402792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00100" y="0"/>
            <a:ext cx="6929486" cy="4725998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uk-UA" sz="3600" b="0" dirty="0" smtClean="0">
                <a:solidFill>
                  <a:srgbClr val="0070C0"/>
                </a:solidFill>
                <a:effectLst/>
                <a:latin typeface="Times New Roman" pitchFamily="18" charset="0"/>
                <a:cs typeface="Times New Roman" pitchFamily="18" charset="0"/>
              </a:rPr>
              <a:t>Епіграф уроку:</a:t>
            </a:r>
            <a:r>
              <a:rPr lang="uk-UA" sz="2400" b="0" dirty="0" smtClean="0"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b="0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3200" dirty="0" smtClean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“ Мистецтво надає змогу цілісній людині досягнути висот пізнання </a:t>
            </a:r>
            <a:r>
              <a:rPr lang="uk-UA" sz="3200" dirty="0" smtClean="0">
                <a:solidFill>
                  <a:srgbClr val="00B050"/>
                </a:solidFill>
                <a:effectLst/>
              </a:rPr>
              <a:t>” . </a:t>
            </a:r>
            <a:r>
              <a:rPr lang="uk-UA" dirty="0" smtClean="0"/>
              <a:t/>
            </a:r>
            <a:br>
              <a:rPr lang="uk-UA" dirty="0" smtClean="0"/>
            </a:br>
            <a:endParaRPr lang="ru-RU" sz="2400" dirty="0"/>
          </a:p>
        </p:txBody>
      </p:sp>
      <p:sp>
        <p:nvSpPr>
          <p:cNvPr id="4" name="Заголовок 2"/>
          <p:cNvSpPr txBox="1">
            <a:spLocks/>
          </p:cNvSpPr>
          <p:nvPr/>
        </p:nvSpPr>
        <p:spPr>
          <a:xfrm>
            <a:off x="5072066" y="3071810"/>
            <a:ext cx="3186106" cy="725470"/>
          </a:xfrm>
          <a:prstGeom prst="rect">
            <a:avLst/>
          </a:prstGeom>
        </p:spPr>
        <p:txBody>
          <a:bodyPr vert="horz" rtlCol="0" anchor="ctr">
            <a:normAutofit fontScale="67500" lnSpcReduction="2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uk-UA" sz="4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uk-UA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Фрідріх </a:t>
            </a:r>
            <a:r>
              <a:rPr kumimoji="0" lang="uk-UA" sz="32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Шеллінг</a:t>
            </a:r>
            <a:endParaRPr kumimoji="0" lang="ru-RU" sz="320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6386" name="AutoShape 2" descr="Картинки по запросу мистецтв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77325ef2065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402792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71538" y="1285860"/>
            <a:ext cx="7358114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sz="2400" i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Романтизм </a:t>
            </a:r>
            <a:r>
              <a:rPr lang="uk-UA" i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-   </a:t>
            </a:r>
            <a:r>
              <a:rPr lang="uk-UA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напрям  у європейській літературі й мистецтві,  який виник наприкінці  Х</a:t>
            </a:r>
            <a:r>
              <a:rPr lang="en-US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VIII-</a:t>
            </a:r>
            <a:r>
              <a:rPr lang="uk-UA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на початку </a:t>
            </a:r>
            <a:r>
              <a:rPr lang="en-US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XIX</a:t>
            </a:r>
            <a:r>
              <a:rPr lang="uk-UA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 століття. Його представники боролися проти канонів класицизму,  висували на перший план  інтереси особи та її почуття і використовували  у своїй творчості історичні та народно - поетичні теми.</a:t>
            </a:r>
            <a:endParaRPr lang="ru-RU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uk-UA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77325ef2065f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402792" cy="685800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1000100" y="2071678"/>
            <a:ext cx="1857388" cy="2000264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Ранній романтизм </a:t>
            </a: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(кінець Х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VIII- </a:t>
            </a: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початок ХІХ ст.)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643306" y="2000240"/>
            <a:ext cx="1857388" cy="2000264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Розвинутий романтизм </a:t>
            </a: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(20- 40- і рр. ХІХ ст. )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286512" y="2000240"/>
            <a:ext cx="1857388" cy="2000264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Пізній романтизм</a:t>
            </a:r>
          </a:p>
          <a:p>
            <a:pPr algn="ctr"/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після революцій 1848р.)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2928926" y="3000372"/>
            <a:ext cx="71438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5572132" y="3071810"/>
            <a:ext cx="71438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Заголовок 2"/>
          <p:cNvSpPr>
            <a:spLocks noGrp="1"/>
          </p:cNvSpPr>
          <p:nvPr>
            <p:ph type="title"/>
          </p:nvPr>
        </p:nvSpPr>
        <p:spPr>
          <a:xfrm>
            <a:off x="785786" y="714356"/>
            <a:ext cx="7258072" cy="939784"/>
          </a:xfrm>
        </p:spPr>
        <p:txBody>
          <a:bodyPr>
            <a:normAutofit/>
          </a:bodyPr>
          <a:lstStyle/>
          <a:p>
            <a:pPr algn="ctr"/>
            <a:r>
              <a:rPr lang="uk-UA" sz="3200" dirty="0" smtClean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Етапи розвитку романтизму: </a:t>
            </a:r>
            <a:endParaRPr lang="ru-RU" sz="3200" dirty="0"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77325ef2065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8792" y="0"/>
            <a:ext cx="9402792" cy="6858000"/>
          </a:xfrm>
          <a:prstGeom prst="rect">
            <a:avLst/>
          </a:prstGeom>
        </p:spPr>
      </p:pic>
      <p:sp>
        <p:nvSpPr>
          <p:cNvPr id="5" name="Содержимое 1"/>
          <p:cNvSpPr txBox="1">
            <a:spLocks/>
          </p:cNvSpPr>
          <p:nvPr/>
        </p:nvSpPr>
        <p:spPr>
          <a:xfrm>
            <a:off x="785786" y="428604"/>
            <a:ext cx="7215238" cy="421484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endParaRPr kumimoji="0" lang="uk-UA" sz="2800" b="0" i="0" u="none" strike="noStrike" kern="1200" cap="none" spc="0" normalizeH="0" baseline="0" noProof="0" dirty="0" smtClean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56032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Характерні риси стилю романтизм: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uk-UA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синтез видів та жанрів мистецтва;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uk-UA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відмова від суворих норм і правил у художній творчості;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uk-UA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створення передумов для прояву індивідуальності, втілення ідеалу митця;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uk-UA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тяжіння до символіки, демонстративної умовності форми;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uk-UA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центр художньої системи - особистість, головний конфлікт - особистості й суспільства; 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uk-UA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захоплення фольклором  та історизмом.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77325ef2065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402792" cy="6858000"/>
          </a:xfrm>
          <a:prstGeom prst="rect">
            <a:avLst/>
          </a:prstGeom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428604"/>
            <a:ext cx="8229600" cy="5214974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uk-UA" sz="3600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uk-UA" sz="3600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sz="36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Романтизм</a:t>
            </a:r>
          </a:p>
          <a:p>
            <a:pPr algn="ctr">
              <a:buNone/>
            </a:pPr>
            <a:r>
              <a:rPr lang="uk-UA" sz="3600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у європейській культурі</a:t>
            </a:r>
          </a:p>
          <a:p>
            <a:pPr>
              <a:buNone/>
            </a:pPr>
            <a:endParaRPr lang="uk-UA" sz="3600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360</TotalTime>
  <Words>637</Words>
  <Application>Microsoft Office PowerPoint</Application>
  <PresentationFormat>Экран (4:3)</PresentationFormat>
  <Paragraphs>97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Открытая</vt:lpstr>
      <vt:lpstr>Зарубіжна література  9 клас.   Розділ  </vt:lpstr>
      <vt:lpstr>Слайд 2</vt:lpstr>
      <vt:lpstr> Мета: ознайомитися з потяттям «романтизм» ;  навчити визначати спецефічні ознаки романтизму  як художнього напряму в літературі й мистецтві,  чинники його розвитку ( історичні, естетичні, філософські),  національну літературу в різних країнах;  розвивати навички конспектування,  пошуково-дослідницької діяльності, усне мовлення,  комунікабельності;  виховувати любов до мистецтва, викликати інтерес  до епохи романтизму та світової культурної спадщини. </vt:lpstr>
      <vt:lpstr>Слайд 4</vt:lpstr>
      <vt:lpstr>Епіграф уроку: “ Мистецтво надає змогу цілісній людині досягнути висот пізнання ” .  </vt:lpstr>
      <vt:lpstr>Слайд 6</vt:lpstr>
      <vt:lpstr>Етапи розвитку романтизму: </vt:lpstr>
      <vt:lpstr>Слайд 8</vt:lpstr>
      <vt:lpstr>Слайд 9</vt:lpstr>
      <vt:lpstr>                            Й.Д. Магінніс                                  Бостонський                               коледж    США  </vt:lpstr>
      <vt:lpstr>Скульптура  епохи романтизму</vt:lpstr>
      <vt:lpstr>Живопис в романтизмі</vt:lpstr>
      <vt:lpstr>Музика в романтизмі</vt:lpstr>
      <vt:lpstr>Театр і мода</vt:lpstr>
      <vt:lpstr>Література в романтизмі</vt:lpstr>
      <vt:lpstr> Паспорт – характеристика літератури романтизму.</vt:lpstr>
      <vt:lpstr>Слайд 17</vt:lpstr>
      <vt:lpstr>                                       Домашнє завдання Для всіх. Уміти характеризувати літературу романтизму за хронологією, жанрами, впливами та художніми особливостями.  Індивідуальне.  1. Підготувати цікаві факти з життя німецького романтика Генріха Гейне.  2. Відшукати висловлювання відомих романтиків про їхні погляди на людину, мистецтво, життя. 3. З метою поповнення інформації відвідати сайти у мережі Інтернет ( за вибором) .</vt:lpstr>
      <vt:lpstr>Список використаних джерел: 1.Греченко В. А., Чорний І. В Світова та українська культура: довідник для школярів та студентів/ В. А . Греченко , І. В. Чорний. – К. : Літера ЛТД, 2009. – 416с. (книга двох авторів). 2. Кондратова Л. Г. Мистецтво: підручник для 8 кл. загальньоосвіт . навч . закл .  / Л. Г. Кондратова.-Тернопіль: Навчальна книга – Богдан, 2016. – 288 с. : іл. ( книга одного автора). 3. Шевченко  Н. В.  Зарубіжна література . Практичний довідник : -  Харків ФОП  Співак Т. К. , 2010. – 496с. ( книга одного автора) .       Інтернет – ресурси:  https://www.google.com.ua  </vt:lpstr>
      <vt:lpstr>Слайд 20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Зарубіжна література.  9 клас. Розділ  « Романтизм». Урок №1. Історичні, естетичні, філософські чинники розвитку романтизму. Ознаки романтизму як напряму в літературі й мистецтві.  Романтизм у різних країнах.                                                  </dc:title>
  <dc:creator>Таня</dc:creator>
  <cp:lastModifiedBy>галя</cp:lastModifiedBy>
  <cp:revision>60</cp:revision>
  <dcterms:created xsi:type="dcterms:W3CDTF">2017-04-11T10:10:50Z</dcterms:created>
  <dcterms:modified xsi:type="dcterms:W3CDTF">2017-02-14T08:52:36Z</dcterms:modified>
</cp:coreProperties>
</file>