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75" r:id="rId4"/>
    <p:sldId id="258" r:id="rId5"/>
    <p:sldId id="259" r:id="rId6"/>
    <p:sldId id="260" r:id="rId7"/>
    <p:sldId id="276" r:id="rId8"/>
    <p:sldId id="261" r:id="rId9"/>
    <p:sldId id="262" r:id="rId10"/>
    <p:sldId id="264" r:id="rId11"/>
    <p:sldId id="263" r:id="rId12"/>
    <p:sldId id="265" r:id="rId13"/>
    <p:sldId id="272" r:id="rId14"/>
    <p:sldId id="267" r:id="rId15"/>
    <p:sldId id="266" r:id="rId16"/>
    <p:sldId id="270" r:id="rId17"/>
    <p:sldId id="271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011" autoAdjust="0"/>
  </p:normalViewPr>
  <p:slideViewPr>
    <p:cSldViewPr>
      <p:cViewPr>
        <p:scale>
          <a:sx n="77" d="100"/>
          <a:sy n="77" d="100"/>
        </p:scale>
        <p:origin x="-117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ipe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ua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494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28794" y="1000108"/>
            <a:ext cx="6172200" cy="1179982"/>
          </a:xfrm>
        </p:spPr>
        <p:txBody>
          <a:bodyPr/>
          <a:lstStyle/>
          <a:p>
            <a:pPr algn="ctr"/>
            <a:r>
              <a:rPr lang="ru-RU" sz="3200" dirty="0" err="1" smtClean="0"/>
              <a:t>Зарубіжна</a:t>
            </a:r>
            <a:r>
              <a:rPr lang="ru-RU" sz="3200" dirty="0" smtClean="0"/>
              <a:t> </a:t>
            </a:r>
            <a:r>
              <a:rPr lang="ru-RU" sz="3200" dirty="0" err="1" smtClean="0"/>
              <a:t>література</a:t>
            </a:r>
            <a:r>
              <a:rPr lang="ru-RU" sz="3200" dirty="0" smtClean="0"/>
              <a:t> </a:t>
            </a:r>
            <a:br>
              <a:rPr lang="ru-RU" sz="3200" dirty="0" smtClean="0"/>
            </a:br>
            <a:r>
              <a:rPr lang="ru-RU" sz="3200" dirty="0" smtClean="0"/>
              <a:t>9 </a:t>
            </a:r>
            <a:r>
              <a:rPr lang="ru-RU" sz="3200" dirty="0" err="1" smtClean="0"/>
              <a:t>клас</a:t>
            </a:r>
            <a:r>
              <a:rPr lang="ru-RU" sz="3200" dirty="0" smtClean="0"/>
              <a:t>. </a:t>
            </a:r>
            <a:r>
              <a:rPr lang="ru-RU" sz="3200" dirty="0" err="1" smtClean="0"/>
              <a:t>Розділ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3929066"/>
            <a:ext cx="4214842" cy="1857388"/>
          </a:xfrm>
        </p:spPr>
        <p:txBody>
          <a:bodyPr>
            <a:normAutofit/>
          </a:bodyPr>
          <a:lstStyle/>
          <a:p>
            <a:r>
              <a:rPr lang="uk-UA" dirty="0" smtClean="0"/>
              <a:t>Сліпак  Т. В. </a:t>
            </a:r>
          </a:p>
          <a:p>
            <a:r>
              <a:rPr lang="ru-RU" dirty="0" smtClean="0"/>
              <a:t>в</a:t>
            </a:r>
            <a:r>
              <a:rPr lang="uk-UA" dirty="0" err="1" smtClean="0"/>
              <a:t>читель</a:t>
            </a:r>
            <a:r>
              <a:rPr lang="uk-UA" dirty="0" smtClean="0"/>
              <a:t> зарубіжної літератури </a:t>
            </a:r>
          </a:p>
          <a:p>
            <a:r>
              <a:rPr lang="uk-UA" dirty="0" err="1" smtClean="0"/>
              <a:t>Павлівської</a:t>
            </a:r>
            <a:r>
              <a:rPr lang="uk-UA" dirty="0" smtClean="0"/>
              <a:t> ЗОШ І-ІІІ ступенів </a:t>
            </a:r>
            <a:r>
              <a:rPr lang="uk-UA" dirty="0" err="1" smtClean="0"/>
              <a:t>Жашківської</a:t>
            </a:r>
            <a:r>
              <a:rPr lang="uk-UA" dirty="0" smtClean="0"/>
              <a:t> районної ради Черкаської області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2500306"/>
            <a:ext cx="65807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« Романтизм» 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71538" y="1071546"/>
            <a:ext cx="7467600" cy="1714504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 smtClean="0">
                <a:solidFill>
                  <a:schemeClr val="accent1">
                    <a:lumMod val="50000"/>
                  </a:schemeClr>
                </a:solidFill>
              </a:rPr>
              <a:t>Робота з таблицею “ Духовні переживання ліричного героя </a:t>
            </a:r>
            <a:r>
              <a:rPr lang="uk-UA" sz="3600" i="1" dirty="0" smtClean="0">
                <a:solidFill>
                  <a:srgbClr val="7030A0"/>
                </a:solidFill>
              </a:rPr>
              <a:t>”</a:t>
            </a:r>
            <a:endParaRPr lang="ru-RU" sz="3600" i="1" dirty="0">
              <a:solidFill>
                <a:srgbClr val="7030A0"/>
              </a:solidFill>
            </a:endParaRPr>
          </a:p>
        </p:txBody>
      </p:sp>
      <p:pic>
        <p:nvPicPr>
          <p:cNvPr id="6" name="Picture 4" descr="Картинки по запросу перо и бумаг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3500438"/>
            <a:ext cx="2898508" cy="1928826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71604" y="424330"/>
          <a:ext cx="7000956" cy="5830017"/>
        </p:xfrm>
        <a:graphic>
          <a:graphicData uri="http://schemas.openxmlformats.org/drawingml/2006/table">
            <a:tbl>
              <a:tblPr/>
              <a:tblGrid>
                <a:gridCol w="390609"/>
                <a:gridCol w="1359624"/>
                <a:gridCol w="1128857"/>
                <a:gridCol w="1969864"/>
                <a:gridCol w="2152002"/>
              </a:tblGrid>
              <a:tr h="56843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Назва циклу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Жанр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Тема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Поетичні перлини</a:t>
                      </a:r>
                      <a:r>
                        <a:rPr lang="uk-UA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шедеври 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09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 Юнацькі страждання ”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Поезія 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Муки нерозділеного кохання, ревнощі до щасливого суперника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 Сновидіння ”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 Пісні ”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 Романси ”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 Сонети ”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687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 Ліричне інтермецо ”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Поезія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 ліричні мініатюри )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Нерозділене кохання, яке</a:t>
                      </a:r>
                      <a:r>
                        <a:rPr lang="uk-UA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приносить і щастя,  і муки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“ Чому троянди немов неживі  …”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 Коли розлучаються</a:t>
                      </a:r>
                      <a:r>
                        <a:rPr lang="uk-UA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двоє …</a:t>
                      </a: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”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14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3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 Знову на </a:t>
                      </a:r>
                      <a:r>
                        <a:rPr lang="uk-UA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Батьківщині </a:t>
                      </a: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”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Поезія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Нещасливе кохання,</a:t>
                      </a:r>
                      <a:r>
                        <a:rPr lang="uk-UA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забуття, втіха в мандрах 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“ Не знаю,</a:t>
                      </a:r>
                      <a:r>
                        <a:rPr lang="uk-UA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що стало зо мною “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uk-UA" sz="1800" baseline="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 Вечірні промені ясні…”   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 Вмирають люди,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і роки …”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uk-UA" sz="1800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“ Хотів би я в слово єдине …”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3494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1214422"/>
            <a:ext cx="2643206" cy="1071570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chemeClr val="bg2">
                    <a:lumMod val="50000"/>
                  </a:schemeClr>
                </a:solidFill>
              </a:rPr>
              <a:t>Богині та музи кохання</a:t>
            </a:r>
            <a:endParaRPr lang="ru-RU" sz="32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6" name="Рисунок 5" descr="загружено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85852" y="857232"/>
            <a:ext cx="1679129" cy="3143248"/>
          </a:xfrm>
          <a:prstGeom prst="rect">
            <a:avLst/>
          </a:prstGeom>
        </p:spPr>
      </p:pic>
      <p:pic>
        <p:nvPicPr>
          <p:cNvPr id="4" name="Рисунок 3" descr="загружен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2264" y="785794"/>
            <a:ext cx="1647856" cy="3143248"/>
          </a:xfrm>
          <a:prstGeom prst="rect">
            <a:avLst/>
          </a:prstGeom>
        </p:spPr>
      </p:pic>
      <p:pic>
        <p:nvPicPr>
          <p:cNvPr id="5" name="Рисунок 4" descr="загружено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86182" y="3071810"/>
            <a:ext cx="2027281" cy="2500306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3786182" y="5429264"/>
            <a:ext cx="2967006" cy="71437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b="1" cap="small" noProof="0" dirty="0" err="1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Ерат</a:t>
            </a:r>
            <a:r>
              <a:rPr lang="uk-UA" b="1" cap="small" dirty="0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о – муза любовних пісень</a:t>
            </a:r>
            <a:endParaRPr kumimoji="0" lang="ru-RU" b="1" u="none" strike="noStrike" kern="1200" cap="sm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214414" y="3857628"/>
            <a:ext cx="2500330" cy="85725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b="1" cap="small" dirty="0" err="1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Евтерпія</a:t>
            </a:r>
            <a:r>
              <a:rPr lang="uk-UA" b="1" cap="small" dirty="0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 – богиня ліричної поезії </a:t>
            </a:r>
            <a:endParaRPr kumimoji="0" lang="ru-RU" b="1" u="none" strike="noStrike" kern="1200" cap="sm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929322" y="4000504"/>
            <a:ext cx="3038444" cy="64294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b="1" cap="small" dirty="0" smtClean="0">
                <a:solidFill>
                  <a:srgbClr val="00B0F0"/>
                </a:solidFill>
                <a:latin typeface="+mj-lt"/>
                <a:ea typeface="+mj-ea"/>
                <a:cs typeface="+mj-cs"/>
              </a:rPr>
              <a:t>Афродіта -  богиня кохання</a:t>
            </a:r>
            <a:endParaRPr kumimoji="0" lang="ru-RU" b="1" u="none" strike="noStrike" kern="1200" cap="small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28662" y="428604"/>
            <a:ext cx="7758138" cy="5214974"/>
          </a:xfrm>
        </p:spPr>
        <p:txBody>
          <a:bodyPr>
            <a:normAutofit fontScale="90000"/>
          </a:bodyPr>
          <a:lstStyle/>
          <a:p>
            <a:pPr algn="ctr"/>
            <a:r>
              <a:rPr lang="uk-UA" sz="1800" dirty="0" smtClean="0"/>
              <a:t/>
            </a:r>
            <a:br>
              <a:rPr lang="uk-UA" sz="1800" dirty="0" smtClean="0"/>
            </a:br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 Чому троянди немов неживі …"</a:t>
            </a:r>
            <a:r>
              <a:rPr lang="uk-UA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Чому троянди немов неживі,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Кохана, скажи мені,?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Чому, скажи, в зеленій траві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Фіалки такі мовчазні?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Чому так гірко дзвенить і </a:t>
            </a:r>
            <a:r>
              <a:rPr lang="uk-UA" sz="18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співа</a:t>
            </a: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Жайворонком блакить?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Чому в своєму диханні трава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Тління і смерть таїть?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Чому холодне сонце поля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 задуму похмурі </a:t>
            </a:r>
            <a:r>
              <a:rPr lang="uk-UA" sz="18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мина</a:t>
            </a: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?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Чому така пустельна земля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І сіра ,  мов труна?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Чому мене, мов безумця ,  в пітьму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Моя печаль жене? 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Скажи,  кохана моя,  чому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Покинула ти мене ? </a:t>
            </a:r>
            <a:b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</a:t>
            </a:r>
            <a:r>
              <a:rPr lang="uk-UA" sz="1800" i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( Переклад Л. Первомайського </a:t>
            </a:r>
            <a:r>
              <a:rPr lang="uk-UA" sz="1800" i="1" dirty="0" smtClean="0"/>
              <a:t>)</a:t>
            </a:r>
            <a:endParaRPr lang="ru-RU" sz="1800" i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500042"/>
            <a:ext cx="7615262" cy="529750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200" dirty="0" smtClean="0"/>
              <a:t/>
            </a:r>
            <a:br>
              <a:rPr lang="uk-UA" sz="2200" dirty="0" smtClean="0"/>
            </a:br>
            <a:r>
              <a:rPr lang="uk-UA" sz="2700" b="1" dirty="0" smtClean="0">
                <a:solidFill>
                  <a:schemeClr val="bg2">
                    <a:lumMod val="50000"/>
                  </a:schemeClr>
                </a:solidFill>
              </a:rPr>
              <a:t>“ Коли розлучаються двоє…”</a:t>
            </a:r>
            <a:br>
              <a:rPr lang="uk-UA" sz="27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2200" dirty="0" smtClean="0"/>
              <a:t/>
            </a:r>
            <a:br>
              <a:rPr lang="uk-UA" sz="2200" dirty="0" smtClean="0"/>
            </a:br>
            <a:r>
              <a:rPr lang="uk-UA" sz="2000" dirty="0" smtClean="0">
                <a:solidFill>
                  <a:srgbClr val="00B0F0"/>
                </a:solidFill>
              </a:rPr>
              <a:t>Коли розлучаються двоє,</a:t>
            </a:r>
            <a:br>
              <a:rPr lang="uk-UA" sz="2000" dirty="0" smtClean="0">
                <a:solidFill>
                  <a:srgbClr val="00B0F0"/>
                </a:solidFill>
              </a:rPr>
            </a:br>
            <a:r>
              <a:rPr lang="uk-UA" sz="2000" dirty="0" smtClean="0">
                <a:solidFill>
                  <a:srgbClr val="00B0F0"/>
                </a:solidFill>
              </a:rPr>
              <a:t>За руки беруться вони, </a:t>
            </a:r>
            <a:br>
              <a:rPr lang="uk-UA" sz="2000" dirty="0" smtClean="0">
                <a:solidFill>
                  <a:srgbClr val="00B0F0"/>
                </a:solidFill>
              </a:rPr>
            </a:br>
            <a:r>
              <a:rPr lang="uk-UA" sz="2000" dirty="0" smtClean="0">
                <a:solidFill>
                  <a:srgbClr val="00B0F0"/>
                </a:solidFill>
              </a:rPr>
              <a:t>і плачуть , і тяжко зітхають,</a:t>
            </a:r>
            <a:br>
              <a:rPr lang="uk-UA" sz="2000" dirty="0" smtClean="0">
                <a:solidFill>
                  <a:srgbClr val="00B0F0"/>
                </a:solidFill>
              </a:rPr>
            </a:br>
            <a:r>
              <a:rPr lang="uk-UA" sz="2000" dirty="0" smtClean="0">
                <a:solidFill>
                  <a:srgbClr val="00B0F0"/>
                </a:solidFill>
              </a:rPr>
              <a:t>Без ліку зітхають, смутні.</a:t>
            </a:r>
            <a:br>
              <a:rPr lang="uk-UA" sz="2000" dirty="0" smtClean="0">
                <a:solidFill>
                  <a:srgbClr val="00B0F0"/>
                </a:solidFill>
              </a:rPr>
            </a:br>
            <a:r>
              <a:rPr lang="uk-UA" sz="2000" dirty="0" smtClean="0">
                <a:solidFill>
                  <a:srgbClr val="00B0F0"/>
                </a:solidFill>
              </a:rPr>
              <a:t/>
            </a:r>
            <a:br>
              <a:rPr lang="uk-UA" sz="2000" dirty="0" smtClean="0">
                <a:solidFill>
                  <a:srgbClr val="00B0F0"/>
                </a:solidFill>
              </a:rPr>
            </a:br>
            <a:r>
              <a:rPr lang="uk-UA" sz="2000" dirty="0" smtClean="0">
                <a:solidFill>
                  <a:srgbClr val="00B0F0"/>
                </a:solidFill>
              </a:rPr>
              <a:t/>
            </a:r>
            <a:br>
              <a:rPr lang="uk-UA" sz="2000" dirty="0" smtClean="0">
                <a:solidFill>
                  <a:srgbClr val="00B0F0"/>
                </a:solidFill>
              </a:rPr>
            </a:br>
            <a:r>
              <a:rPr lang="uk-UA" sz="2000" dirty="0" smtClean="0">
                <a:solidFill>
                  <a:srgbClr val="00B0F0"/>
                </a:solidFill>
              </a:rPr>
              <a:t>З тобою   ми вдвох не зітхали.</a:t>
            </a:r>
            <a:br>
              <a:rPr lang="uk-UA" sz="2000" dirty="0" smtClean="0">
                <a:solidFill>
                  <a:srgbClr val="00B0F0"/>
                </a:solidFill>
              </a:rPr>
            </a:br>
            <a:r>
              <a:rPr lang="uk-UA" sz="2000" dirty="0" smtClean="0">
                <a:solidFill>
                  <a:srgbClr val="00B0F0"/>
                </a:solidFill>
              </a:rPr>
              <a:t>Ніколи не плакали ми;</a:t>
            </a:r>
            <a:br>
              <a:rPr lang="uk-UA" sz="2000" dirty="0" smtClean="0">
                <a:solidFill>
                  <a:srgbClr val="00B0F0"/>
                </a:solidFill>
              </a:rPr>
            </a:br>
            <a:r>
              <a:rPr lang="uk-UA" sz="2000" dirty="0" smtClean="0">
                <a:solidFill>
                  <a:srgbClr val="00B0F0"/>
                </a:solidFill>
              </a:rPr>
              <a:t>Той сум , оті тяжкі зітхання</a:t>
            </a:r>
            <a:br>
              <a:rPr lang="uk-UA" sz="2000" dirty="0" smtClean="0">
                <a:solidFill>
                  <a:srgbClr val="00B0F0"/>
                </a:solidFill>
              </a:rPr>
            </a:br>
            <a:r>
              <a:rPr lang="uk-UA" sz="2000" dirty="0" smtClean="0">
                <a:solidFill>
                  <a:srgbClr val="00B0F0"/>
                </a:solidFill>
              </a:rPr>
              <a:t>Прийшли до нас згодом самі.</a:t>
            </a:r>
            <a:br>
              <a:rPr lang="uk-UA" sz="2000" dirty="0" smtClean="0">
                <a:solidFill>
                  <a:srgbClr val="00B0F0"/>
                </a:solidFill>
              </a:rPr>
            </a:br>
            <a:r>
              <a:rPr lang="uk-UA" sz="2000" dirty="0" smtClean="0">
                <a:solidFill>
                  <a:srgbClr val="00B0F0"/>
                </a:solidFill>
              </a:rPr>
              <a:t>(Переклад М. </a:t>
            </a:r>
            <a:r>
              <a:rPr lang="uk-UA" sz="2000" dirty="0" err="1" smtClean="0">
                <a:solidFill>
                  <a:srgbClr val="00B0F0"/>
                </a:solidFill>
              </a:rPr>
              <a:t>Славинського</a:t>
            </a:r>
            <a:r>
              <a:rPr lang="uk-UA" sz="2000" dirty="0" smtClean="0">
                <a:solidFill>
                  <a:srgbClr val="00B0F0"/>
                </a:solidFill>
              </a:rPr>
              <a:t>)</a:t>
            </a:r>
            <a:br>
              <a:rPr lang="uk-UA" sz="2000" dirty="0" smtClean="0">
                <a:solidFill>
                  <a:srgbClr val="00B0F0"/>
                </a:solidFill>
              </a:rPr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214942" y="928670"/>
            <a:ext cx="35719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</a:t>
            </a:r>
            <a:r>
              <a:rPr lang="uk-UA" dirty="0" smtClean="0">
                <a:solidFill>
                  <a:srgbClr val="00B0F0"/>
                </a:solidFill>
              </a:rPr>
              <a:t>Із  золота гребінь має,</a:t>
            </a:r>
          </a:p>
          <a:p>
            <a:r>
              <a:rPr lang="uk-UA" dirty="0" smtClean="0">
                <a:solidFill>
                  <a:srgbClr val="00B0F0"/>
                </a:solidFill>
              </a:rPr>
              <a:t>  І косу розчісує ним,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І дикої пісні співає,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Неспіваної ніким.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/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В човні рибалку в цю пору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Проймає нестерпний біль,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Він дивиться тільки вгору –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Не бачить ні скель, ні хвиль. 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/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Зникають в потоці бурхливім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І човен, і хлопець з очей,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І в се це своїм співом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Зробила </a:t>
            </a:r>
            <a:r>
              <a:rPr lang="uk-UA" dirty="0" err="1" smtClean="0">
                <a:solidFill>
                  <a:srgbClr val="00B0F0"/>
                </a:solidFill>
              </a:rPr>
              <a:t>Лорелей</a:t>
            </a:r>
            <a:r>
              <a:rPr lang="uk-UA" dirty="0" smtClean="0">
                <a:solidFill>
                  <a:srgbClr val="00B0F0"/>
                </a:solidFill>
              </a:rPr>
              <a:t> .</a:t>
            </a:r>
          </a:p>
          <a:p>
            <a:r>
              <a:rPr lang="uk-UA" dirty="0" smtClean="0">
                <a:solidFill>
                  <a:srgbClr val="00B0F0"/>
                </a:solidFill>
              </a:rPr>
              <a:t/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(Переклад Л.Первомайського)</a:t>
            </a:r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785918" y="1000108"/>
            <a:ext cx="35719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rgbClr val="00B0F0"/>
                </a:solidFill>
              </a:rPr>
              <a:t>Не знаю, що стало зо мною, 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Сумує серце моє,- 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Мені ні сну, ні спокою 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Казка стара не дає.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/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Повітря свіже – смеркає,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Привільний Рейн затих;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Вечірній промінь грає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Ген на шпилях гірських.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/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Незнана красуня на кручі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Сидить у самоті,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Упали на шати блискучі , 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dirty="0" smtClean="0">
                <a:solidFill>
                  <a:srgbClr val="00B0F0"/>
                </a:solidFill>
              </a:rPr>
              <a:t>Коси її золоті.</a:t>
            </a:r>
            <a:br>
              <a:rPr lang="uk-UA" dirty="0" smtClean="0">
                <a:solidFill>
                  <a:srgbClr val="00B0F0"/>
                </a:solidFill>
              </a:rPr>
            </a:b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643042" y="500042"/>
            <a:ext cx="592935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  <a:t>“ Не знаю , що стало зо мною…”</a:t>
            </a:r>
            <a:br>
              <a:rPr lang="uk-UA" sz="2800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sz="28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785794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50000"/>
                  </a:schemeClr>
                </a:solidFill>
              </a:rPr>
              <a:t>“ Мікрофон “</a:t>
            </a:r>
            <a:endParaRPr lang="ru-RU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728" y="1984248"/>
            <a:ext cx="7467600" cy="487375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Tx/>
              <a:buChar char="-"/>
            </a:pPr>
            <a:r>
              <a:rPr lang="uk-UA" sz="1800" dirty="0" smtClean="0">
                <a:solidFill>
                  <a:srgbClr val="0070C0"/>
                </a:solidFill>
              </a:rPr>
              <a:t>-</a:t>
            </a:r>
            <a:r>
              <a:rPr lang="uk-UA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Що ви очікували від сьогоднішнього уроку 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Чи отримали ви відповіді на свої питання?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Що вразило вас найбільше ?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- Який з висловів відомих людей вам запам'ятався найбільше?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uk-UA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Чому</a:t>
            </a:r>
            <a:r>
              <a:rPr lang="uk-UA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Tx/>
              <a:buChar char="-"/>
            </a:pPr>
            <a:endParaRPr lang="ru-RU" sz="32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00010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uk-UA" sz="4000" b="1" dirty="0" smtClean="0">
                <a:solidFill>
                  <a:schemeClr val="bg2">
                    <a:lumMod val="50000"/>
                  </a:schemeClr>
                </a:solidFill>
              </a:rPr>
              <a:t>Домашнє завдання:</a:t>
            </a:r>
            <a:endParaRPr lang="ru-RU" sz="4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357290" y="2285992"/>
            <a:ext cx="7467600" cy="2043114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B0F0"/>
                </a:solidFill>
              </a:rPr>
              <a:t>1. Опрацювати теоретичний матеріал за конспектом уроку та підручником. </a:t>
            </a:r>
          </a:p>
          <a:p>
            <a:pPr marL="457200" indent="-457200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B0F0"/>
                </a:solidFill>
              </a:rPr>
              <a:t>2.  Вивчити напам’ять поезію “ Не знаю , що стало зо мною…” </a:t>
            </a:r>
            <a:endParaRPr lang="ru-RU" sz="1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643050"/>
            <a:ext cx="7424766" cy="560406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solidFill>
                  <a:schemeClr val="bg2">
                    <a:lumMod val="50000"/>
                  </a:schemeClr>
                </a:solidFill>
              </a:rPr>
              <a:t>Список використаних джерел:</a:t>
            </a:r>
            <a:endParaRPr lang="ru-RU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214414" y="2214554"/>
            <a:ext cx="7467600" cy="2786082"/>
          </a:xfrm>
        </p:spPr>
        <p:txBody>
          <a:bodyPr/>
          <a:lstStyle/>
          <a:p>
            <a:pPr>
              <a:buNone/>
            </a:pPr>
            <a:r>
              <a:rPr lang="uk-UA" dirty="0" smtClean="0"/>
              <a:t>1.  </a:t>
            </a:r>
            <a:r>
              <a:rPr lang="uk-UA" sz="1800" dirty="0" err="1" smtClean="0"/>
              <a:t>Мегазбірка</a:t>
            </a:r>
            <a:r>
              <a:rPr lang="uk-UA" sz="1800" dirty="0" smtClean="0"/>
              <a:t> найкращих   учнівських  творів. 2012: 5-11 класи / </a:t>
            </a:r>
            <a:r>
              <a:rPr lang="uk-UA" sz="1800" dirty="0" err="1" smtClean="0"/>
              <a:t>укл</a:t>
            </a:r>
            <a:r>
              <a:rPr lang="uk-UA" sz="1800" dirty="0" smtClean="0"/>
              <a:t>. В. В. Федієнко . – Харків : ВД “ШКОЛА” , 2011. – 752 с. (книга без автора).</a:t>
            </a:r>
          </a:p>
          <a:p>
            <a:pPr>
              <a:buNone/>
            </a:pPr>
            <a:r>
              <a:rPr lang="uk-UA" sz="1800" dirty="0" smtClean="0"/>
              <a:t>2. </a:t>
            </a:r>
            <a:r>
              <a:rPr lang="uk-UA" sz="1800" dirty="0" err="1" smtClean="0"/>
              <a:t>Назарець</a:t>
            </a:r>
            <a:r>
              <a:rPr lang="uk-UA" sz="1800" dirty="0" smtClean="0"/>
              <a:t> В. М. Зарубіжна література : Підручник для 9 кл. </a:t>
            </a:r>
            <a:r>
              <a:rPr lang="uk-UA" sz="1800" dirty="0" err="1" smtClean="0"/>
              <a:t>загальноосвіт</a:t>
            </a:r>
            <a:r>
              <a:rPr lang="uk-UA" sz="1800" dirty="0" smtClean="0"/>
              <a:t> . </a:t>
            </a:r>
            <a:r>
              <a:rPr lang="uk-UA" sz="1800" dirty="0" err="1" smtClean="0"/>
              <a:t>навч</a:t>
            </a:r>
            <a:r>
              <a:rPr lang="uk-UA" sz="1800" dirty="0" smtClean="0"/>
              <a:t> . </a:t>
            </a:r>
            <a:r>
              <a:rPr lang="uk-UA" sz="1800" dirty="0" err="1" smtClean="0"/>
              <a:t>закл</a:t>
            </a:r>
            <a:r>
              <a:rPr lang="uk-UA" sz="1800" dirty="0" smtClean="0"/>
              <a:t>. – К. : Вежа, 2009 . – 336 с. :   іл.(книга одного автора).</a:t>
            </a:r>
          </a:p>
          <a:p>
            <a:pPr>
              <a:buNone/>
            </a:pPr>
            <a:r>
              <a:rPr lang="uk-UA" sz="1800" dirty="0" smtClean="0"/>
              <a:t>                Інтернет - ресурси </a:t>
            </a:r>
          </a:p>
          <a:p>
            <a:pPr>
              <a:buNone/>
            </a:pPr>
            <a:r>
              <a:rPr lang="uk-UA" sz="1800" dirty="0" smtClean="0">
                <a:solidFill>
                  <a:schemeClr val="bg1"/>
                </a:solidFill>
                <a:hlinkClick r:id="rId3"/>
              </a:rPr>
              <a:t>                </a:t>
            </a:r>
            <a:r>
              <a:rPr lang="uk-UA" sz="1800" u="sng" dirty="0" smtClean="0">
                <a:solidFill>
                  <a:schemeClr val="bg1"/>
                </a:solidFill>
                <a:hlinkClick r:id="rId3"/>
              </a:rPr>
              <a:t> </a:t>
            </a:r>
            <a:r>
              <a:rPr lang="uk-UA" sz="1800" u="sng" dirty="0" smtClean="0">
                <a:hlinkClick r:id="rId3"/>
              </a:rPr>
              <a:t> </a:t>
            </a:r>
            <a:r>
              <a:rPr lang="en-US" sz="1800" u="sng" dirty="0" smtClean="0">
                <a:hlinkClick r:id="rId3"/>
              </a:rPr>
              <a:t>https://www.google.com.ua/</a:t>
            </a:r>
            <a:endParaRPr lang="ru-RU" sz="1800" dirty="0" smtClean="0"/>
          </a:p>
          <a:p>
            <a:pPr>
              <a:buNone/>
            </a:pPr>
            <a:endParaRPr lang="uk-UA" sz="1800" dirty="0" smtClean="0"/>
          </a:p>
          <a:p>
            <a:pPr>
              <a:buNone/>
            </a:pPr>
            <a:endParaRPr lang="uk-UA" sz="18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000232" y="2428868"/>
            <a:ext cx="6731331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0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Дякую за увагу.</a:t>
            </a:r>
            <a:endParaRPr lang="ru-RU" sz="60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3494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428868"/>
            <a:ext cx="7358146" cy="1928826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uk-UA" b="1" u="sng" dirty="0" smtClean="0">
                <a:solidFill>
                  <a:srgbClr val="00B0F0"/>
                </a:solidFill>
              </a:rPr>
              <a:t>Тема:</a:t>
            </a:r>
            <a:r>
              <a:rPr lang="uk-UA" b="1" dirty="0" smtClean="0">
                <a:solidFill>
                  <a:srgbClr val="00B0F0"/>
                </a:solidFill>
              </a:rPr>
              <a:t>  </a:t>
            </a:r>
            <a:r>
              <a:rPr lang="uk-UA" sz="2200" dirty="0" smtClean="0">
                <a:solidFill>
                  <a:srgbClr val="00B0F0"/>
                </a:solidFill>
              </a:rPr>
              <a:t>Втілення високого почуття </a:t>
            </a:r>
            <a:br>
              <a:rPr lang="uk-UA" sz="2200" dirty="0" smtClean="0">
                <a:solidFill>
                  <a:srgbClr val="00B0F0"/>
                </a:solidFill>
              </a:rPr>
            </a:br>
            <a:r>
              <a:rPr lang="uk-UA" sz="2200" dirty="0" smtClean="0">
                <a:solidFill>
                  <a:srgbClr val="00B0F0"/>
                </a:solidFill>
              </a:rPr>
              <a:t>кохання в поезіях  Г.Гейне.</a:t>
            </a:r>
            <a:br>
              <a:rPr lang="uk-UA" sz="2200" dirty="0" smtClean="0">
                <a:solidFill>
                  <a:srgbClr val="00B0F0"/>
                </a:solidFill>
              </a:rPr>
            </a:br>
            <a:r>
              <a:rPr lang="uk-UA" sz="2200" dirty="0" smtClean="0">
                <a:solidFill>
                  <a:srgbClr val="00B0F0"/>
                </a:solidFill>
              </a:rPr>
              <a:t> Особливості поетичної мови творів.</a:t>
            </a:r>
            <a:r>
              <a:rPr lang="uk-UA" sz="1800" dirty="0" smtClean="0">
                <a:solidFill>
                  <a:srgbClr val="00B0F0"/>
                </a:solidFill>
              </a:rPr>
              <a:t/>
            </a:r>
            <a:br>
              <a:rPr lang="uk-UA" sz="1800" dirty="0" smtClean="0">
                <a:solidFill>
                  <a:srgbClr val="00B0F0"/>
                </a:solidFill>
              </a:rPr>
            </a:br>
            <a:r>
              <a:rPr lang="uk-UA" sz="1800" dirty="0" smtClean="0"/>
              <a:t/>
            </a:r>
            <a:br>
              <a:rPr lang="uk-UA" sz="1800" dirty="0" smtClean="0"/>
            </a:br>
            <a:r>
              <a:rPr lang="uk-UA" sz="1800" dirty="0" smtClean="0"/>
              <a:t> </a:t>
            </a:r>
            <a:endParaRPr lang="ru-RU" sz="18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728" y="1571612"/>
            <a:ext cx="7000924" cy="28945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b="1" u="sng" dirty="0" smtClean="0">
                <a:solidFill>
                  <a:srgbClr val="00B0F0"/>
                </a:solidFill>
              </a:rPr>
              <a:t>Мета:</a:t>
            </a:r>
            <a:r>
              <a:rPr lang="uk-UA" sz="2400" dirty="0" smtClean="0">
                <a:solidFill>
                  <a:srgbClr val="00B0F0"/>
                </a:solidFill>
              </a:rPr>
              <a:t> </a:t>
            </a:r>
            <a:r>
              <a:rPr lang="uk-UA" sz="2000" dirty="0" smtClean="0">
                <a:solidFill>
                  <a:srgbClr val="00B0F0"/>
                </a:solidFill>
              </a:rPr>
              <a:t>продовжити знайомство з творчістю Генріха Гейне , розкрити ідейно – тематичну структуру поезій; з'ясувати особливості поетичної мови творів; розвивати навички сприйняття й  аналізування поетичних творів, навички виразного читання поезій; виховувати інтерес  до літератури, естетичні смаки.</a:t>
            </a:r>
            <a:endParaRPr lang="ru-RU" sz="2000" dirty="0"/>
          </a:p>
        </p:txBody>
      </p: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1142984"/>
            <a:ext cx="7467600" cy="725470"/>
          </a:xfrm>
        </p:spPr>
        <p:txBody>
          <a:bodyPr>
            <a:noAutofit/>
          </a:bodyPr>
          <a:lstStyle/>
          <a:p>
            <a:pPr algn="ctr"/>
            <a:r>
              <a:rPr lang="uk-UA" sz="3600" b="1" dirty="0" smtClean="0">
                <a:solidFill>
                  <a:schemeClr val="accent3"/>
                </a:solidFill>
              </a:rPr>
              <a:t>Завдання уроку:</a:t>
            </a:r>
            <a:br>
              <a:rPr lang="uk-UA" sz="3600" b="1" dirty="0" smtClean="0">
                <a:solidFill>
                  <a:schemeClr val="accent3"/>
                </a:solidFill>
              </a:rPr>
            </a:br>
            <a:endParaRPr lang="ru-RU" sz="3600" b="1" dirty="0">
              <a:solidFill>
                <a:schemeClr val="accent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643042" y="1285860"/>
            <a:ext cx="6715172" cy="4357718"/>
          </a:xfrm>
        </p:spPr>
        <p:txBody>
          <a:bodyPr/>
          <a:lstStyle/>
          <a:p>
            <a:r>
              <a:rPr lang="uk-UA" sz="3200" i="1" dirty="0" smtClean="0">
                <a:solidFill>
                  <a:srgbClr val="00B0F0"/>
                </a:solidFill>
              </a:rPr>
              <a:t>удосконалювати навички виразного читання поезій;</a:t>
            </a:r>
          </a:p>
          <a:p>
            <a:r>
              <a:rPr lang="uk-UA" sz="3200" i="1" dirty="0" smtClean="0">
                <a:solidFill>
                  <a:srgbClr val="00B0F0"/>
                </a:solidFill>
              </a:rPr>
              <a:t>визначати  провідні теми й мотиви ліричних творів;</a:t>
            </a:r>
          </a:p>
          <a:p>
            <a:r>
              <a:rPr lang="uk-UA" sz="3200" i="1" dirty="0" smtClean="0">
                <a:solidFill>
                  <a:srgbClr val="00B0F0"/>
                </a:solidFill>
              </a:rPr>
              <a:t>знаходити  у тексті , називати і розкривати зміст романтичних символів.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86446" y="2714620"/>
            <a:ext cx="2286016" cy="571504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uk-UA" sz="1800" i="1" dirty="0" smtClean="0"/>
              <a:t>Володимир Сосюра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1142976" y="571480"/>
            <a:ext cx="7467600" cy="551669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uk-UA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uk-UA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Епіграф уроку: </a:t>
            </a: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Так ніхто не кохав. Через тисячі літ лиш приходить подібне кохання.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uk-UA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      Кохання – як вода , - плавке та бистре</a:t>
            </a:r>
            <a:r>
              <a:rPr lang="uk-UA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786446" y="3857628"/>
            <a:ext cx="2286016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4000504"/>
            <a:ext cx="20002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i="1" dirty="0" smtClean="0"/>
              <a:t>Леся Українка </a:t>
            </a:r>
            <a:endParaRPr lang="ru-RU" i="1" dirty="0" smtClean="0"/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2143116"/>
            <a:ext cx="5357850" cy="500066"/>
          </a:xfrm>
        </p:spPr>
        <p:txBody>
          <a:bodyPr>
            <a:noAutofit/>
          </a:bodyPr>
          <a:lstStyle/>
          <a:p>
            <a:pPr algn="ctr"/>
            <a:r>
              <a:rPr lang="uk-UA" sz="2400" b="1" dirty="0" smtClean="0">
                <a:solidFill>
                  <a:schemeClr val="bg2">
                    <a:lumMod val="50000"/>
                  </a:schemeClr>
                </a:solidFill>
              </a:rPr>
              <a:t>Погляди відомих людей на кохання </a:t>
            </a:r>
            <a:br>
              <a:rPr lang="uk-UA" sz="24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2000" b="1" dirty="0" smtClean="0">
                <a:solidFill>
                  <a:schemeClr val="accent1">
                    <a:lumMod val="50000"/>
                  </a:schemeClr>
                </a:solidFill>
              </a:rPr>
              <a:t>Як ви розумієте ці висловлювання? </a:t>
            </a:r>
            <a:r>
              <a:rPr lang="uk-UA" sz="2000" b="1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uk-UA" sz="2000" b="1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2000" dirty="0" smtClean="0">
                <a:solidFill>
                  <a:schemeClr val="accent3">
                    <a:lumMod val="75000"/>
                  </a:schemeClr>
                </a:solidFill>
              </a:rPr>
              <a:t/>
            </a:r>
            <a:br>
              <a:rPr lang="uk-UA" sz="2000" dirty="0" smtClean="0">
                <a:solidFill>
                  <a:schemeClr val="accent3">
                    <a:lumMod val="75000"/>
                  </a:schemeClr>
                </a:solidFill>
              </a:rPr>
            </a:br>
            <a:endParaRPr lang="ru-RU" sz="20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714480" y="2285992"/>
            <a:ext cx="6572328" cy="278608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Любов ніколи не вимагає, вона завжди дає. Любов завжди страждає, ніколи не виражає протест, ніколи не мстить за себе.( </a:t>
            </a:r>
            <a:r>
              <a:rPr lang="uk-UA" sz="20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Махандас</a:t>
            </a:r>
            <a:r>
              <a:rPr lang="uk-UA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Ганді )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Не будемо говорити про любов,  бо ми досі не знаємо ,що це таке ( К. Паустовський)</a:t>
            </a:r>
          </a:p>
          <a:p>
            <a:pPr>
              <a:buNone/>
            </a:pPr>
            <a:endParaRPr lang="uk-UA" sz="2600" dirty="0" smtClean="0"/>
          </a:p>
          <a:p>
            <a:pPr>
              <a:buNone/>
            </a:pPr>
            <a:endParaRPr lang="uk-UA" sz="2600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53" y="0"/>
            <a:ext cx="9134947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14546" y="1000108"/>
            <a:ext cx="585791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uk-UA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Скільки років кохаю, а закохуюсь в тебе </a:t>
            </a:r>
          </a:p>
          <a:p>
            <a:pPr>
              <a:lnSpc>
                <a:spcPct val="150000"/>
              </a:lnSpc>
              <a:buNone/>
            </a:pPr>
            <a:r>
              <a:rPr lang="uk-UA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щодня. ( Ліна Костенко  )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uk-UA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Лучче</a:t>
            </a:r>
            <a:r>
              <a:rPr lang="uk-UA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умерти , як з немилим жити.( І.  </a:t>
            </a:r>
            <a:r>
              <a:rPr lang="uk-UA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Кот</a:t>
            </a:r>
            <a:r>
              <a:rPr lang="uk-UA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-</a:t>
            </a:r>
          </a:p>
          <a:p>
            <a:pPr>
              <a:lnSpc>
                <a:spcPct val="150000"/>
              </a:lnSpc>
              <a:buNone/>
            </a:pPr>
            <a:r>
              <a:rPr lang="uk-UA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ляревський</a:t>
            </a:r>
            <a:r>
              <a:rPr lang="uk-UA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lnSpc>
                <a:spcPct val="150000"/>
              </a:lnSpc>
              <a:buFont typeface="Wingdings" pitchFamily="2" charset="2"/>
              <a:buChar char="q"/>
            </a:pPr>
            <a:r>
              <a:rPr lang="uk-UA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Любов – це насамперед відповідальність, а потім уже     </a:t>
            </a:r>
          </a:p>
          <a:p>
            <a:pPr>
              <a:lnSpc>
                <a:spcPct val="150000"/>
              </a:lnSpc>
            </a:pPr>
            <a:r>
              <a:rPr lang="uk-UA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насолода , радість. ( В. Сухомлинський)</a:t>
            </a:r>
          </a:p>
        </p:txBody>
      </p:sp>
    </p:spTree>
  </p:cSld>
  <p:clrMapOvr>
    <a:masterClrMapping/>
  </p:clrMapOvr>
  <p:transition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4346" y="0"/>
            <a:ext cx="913494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000108"/>
            <a:ext cx="7686700" cy="1143008"/>
          </a:xfrm>
        </p:spPr>
        <p:txBody>
          <a:bodyPr>
            <a:normAutofit/>
          </a:bodyPr>
          <a:lstStyle/>
          <a:p>
            <a:pPr algn="ctr"/>
            <a:r>
              <a:rPr lang="uk-UA" b="1" i="1" dirty="0" err="1" smtClean="0">
                <a:solidFill>
                  <a:schemeClr val="accent1">
                    <a:lumMod val="50000"/>
                  </a:schemeClr>
                </a:solidFill>
              </a:rPr>
              <a:t>кохання-</a:t>
            </a:r>
            <a:r>
              <a:rPr lang="uk-UA" b="1" i="1" dirty="0" smtClean="0">
                <a:solidFill>
                  <a:schemeClr val="accent1">
                    <a:lumMod val="50000"/>
                  </a:schemeClr>
                </a:solidFill>
              </a:rPr>
              <a:t> це зубний біль у серці. </a:t>
            </a:r>
            <a:br>
              <a:rPr lang="uk-UA" b="1" i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442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3143240" y="2285992"/>
            <a:ext cx="3831898" cy="3720134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929322" y="1785926"/>
            <a:ext cx="2395502" cy="357182"/>
          </a:xfrm>
          <a:prstGeom prst="rect">
            <a:avLst/>
          </a:prstGeom>
        </p:spPr>
        <p:txBody>
          <a:bodyPr vert="horz" anchor="b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72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Генріх Гейне</a:t>
            </a: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Documents and Settings\Admin\Рабочий стол\Новая папка\79788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913494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1643050"/>
            <a:ext cx="2538378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Кохання</a:t>
            </a:r>
            <a:br>
              <a:rPr lang="uk-UA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57224" y="428604"/>
            <a:ext cx="7467600" cy="71280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0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Складання асоціативного куща </a:t>
            </a:r>
            <a:endParaRPr kumimoji="0" lang="ru-RU" sz="3000" b="1" i="0" u="none" strike="noStrike" kern="1200" cap="small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2428860" y="1785926"/>
            <a:ext cx="114300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0800000" flipV="1">
            <a:off x="2714612" y="1928802"/>
            <a:ext cx="1000132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rot="5400000">
            <a:off x="2786050" y="2214554"/>
            <a:ext cx="1285884" cy="8572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2786050" y="2714620"/>
            <a:ext cx="1785950" cy="64294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16200000" flipH="1">
            <a:off x="2857488" y="3429000"/>
            <a:ext cx="2786082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16200000" flipH="1">
            <a:off x="4714876" y="2143116"/>
            <a:ext cx="1714512" cy="157163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5072066" y="2071678"/>
            <a:ext cx="1357322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286380" y="1928802"/>
            <a:ext cx="1071570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500694" y="1643050"/>
            <a:ext cx="1143008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16200000" flipH="1">
            <a:off x="4107655" y="2536027"/>
            <a:ext cx="2357452" cy="14287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Заголовок 1"/>
          <p:cNvSpPr txBox="1">
            <a:spLocks/>
          </p:cNvSpPr>
          <p:nvPr/>
        </p:nvSpPr>
        <p:spPr>
          <a:xfrm>
            <a:off x="1571604" y="3429000"/>
            <a:ext cx="1857388" cy="571504"/>
          </a:xfrm>
          <a:prstGeom prst="rect">
            <a:avLst/>
          </a:prstGeom>
        </p:spPr>
        <p:txBody>
          <a:bodyPr vert="horz" anchor="b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цілунки</a:t>
            </a:r>
            <a:b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Заголовок 1"/>
          <p:cNvSpPr txBox="1">
            <a:spLocks/>
          </p:cNvSpPr>
          <p:nvPr/>
        </p:nvSpPr>
        <p:spPr>
          <a:xfrm>
            <a:off x="1214414" y="2786058"/>
            <a:ext cx="2038312" cy="642942"/>
          </a:xfrm>
          <a:prstGeom prst="rect">
            <a:avLst/>
          </a:prstGeom>
        </p:spPr>
        <p:txBody>
          <a:bodyPr vert="horz" anchor="b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свято</a:t>
            </a:r>
            <a:r>
              <a:rPr kumimoji="0" lang="uk-UA" sz="3000" b="0" i="0" u="none" strike="noStrike" kern="1200" cap="small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квітів</a:t>
            </a: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/>
            </a:r>
            <a:b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7" name="Заголовок 1"/>
          <p:cNvSpPr txBox="1">
            <a:spLocks/>
          </p:cNvSpPr>
          <p:nvPr/>
        </p:nvSpPr>
        <p:spPr>
          <a:xfrm>
            <a:off x="3071802" y="5000636"/>
            <a:ext cx="2286016" cy="571504"/>
          </a:xfrm>
          <a:prstGeom prst="rect">
            <a:avLst/>
          </a:prstGeom>
        </p:spPr>
        <p:txBody>
          <a:bodyPr vert="horz" anchor="b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нерозділене</a:t>
            </a:r>
            <a:b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8" name="Заголовок 1"/>
          <p:cNvSpPr txBox="1">
            <a:spLocks/>
          </p:cNvSpPr>
          <p:nvPr/>
        </p:nvSpPr>
        <p:spPr>
          <a:xfrm>
            <a:off x="2071670" y="4071942"/>
            <a:ext cx="1928826" cy="571504"/>
          </a:xfrm>
          <a:prstGeom prst="rect">
            <a:avLst/>
          </a:prstGeom>
        </p:spPr>
        <p:txBody>
          <a:bodyPr vert="horz" anchor="b">
            <a:normAutofit fontScale="4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3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4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вірне</a:t>
            </a: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9" name="Заголовок 1"/>
          <p:cNvSpPr txBox="1">
            <a:spLocks/>
          </p:cNvSpPr>
          <p:nvPr/>
        </p:nvSpPr>
        <p:spPr>
          <a:xfrm>
            <a:off x="5929322" y="3643314"/>
            <a:ext cx="2857520" cy="571504"/>
          </a:xfrm>
          <a:prstGeom prst="rect">
            <a:avLst/>
          </a:prstGeom>
        </p:spPr>
        <p:txBody>
          <a:bodyPr vert="horz" anchor="b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свято</a:t>
            </a:r>
            <a:r>
              <a:rPr kumimoji="0" lang="uk-UA" sz="3000" b="0" i="0" u="none" strike="noStrike" kern="1200" cap="small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зізнання</a:t>
            </a: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0" name="Заголовок 1"/>
          <p:cNvSpPr txBox="1">
            <a:spLocks/>
          </p:cNvSpPr>
          <p:nvPr/>
        </p:nvSpPr>
        <p:spPr>
          <a:xfrm>
            <a:off x="6500826" y="1643050"/>
            <a:ext cx="1571636" cy="571504"/>
          </a:xfrm>
          <a:prstGeom prst="rect">
            <a:avLst/>
          </a:prstGeom>
        </p:spPr>
        <p:txBody>
          <a:bodyPr vert="horz" anchor="b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3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чисте</a:t>
            </a:r>
            <a:br>
              <a:rPr kumimoji="0" lang="uk-UA" sz="3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1" name="Заголовок 1"/>
          <p:cNvSpPr txBox="1">
            <a:spLocks/>
          </p:cNvSpPr>
          <p:nvPr/>
        </p:nvSpPr>
        <p:spPr>
          <a:xfrm>
            <a:off x="6000760" y="3000372"/>
            <a:ext cx="2571768" cy="714380"/>
          </a:xfrm>
          <a:prstGeom prst="rect">
            <a:avLst/>
          </a:prstGeom>
        </p:spPr>
        <p:txBody>
          <a:bodyPr vert="horz" anchor="b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страждання</a:t>
            </a:r>
            <a:br>
              <a:rPr kumimoji="0" lang="uk-UA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Заголовок 1"/>
          <p:cNvSpPr txBox="1">
            <a:spLocks/>
          </p:cNvSpPr>
          <p:nvPr/>
        </p:nvSpPr>
        <p:spPr>
          <a:xfrm>
            <a:off x="5715008" y="4286256"/>
            <a:ext cx="2286016" cy="642942"/>
          </a:xfrm>
          <a:prstGeom prst="rect">
            <a:avLst/>
          </a:prstGeom>
        </p:spPr>
        <p:txBody>
          <a:bodyPr vert="horz" anchor="b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нещасливе</a:t>
            </a:r>
            <a:br>
              <a:rPr kumimoji="0" lang="uk-UA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24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4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4643438" y="4929198"/>
            <a:ext cx="2538378" cy="642942"/>
          </a:xfrm>
          <a:prstGeom prst="rect">
            <a:avLst/>
          </a:prstGeom>
        </p:spPr>
        <p:txBody>
          <a:bodyPr vert="horz" anchor="b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ніжність</a:t>
            </a:r>
            <a:b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5" name="Заголовок 1"/>
          <p:cNvSpPr txBox="1">
            <a:spLocks/>
          </p:cNvSpPr>
          <p:nvPr/>
        </p:nvSpPr>
        <p:spPr>
          <a:xfrm>
            <a:off x="6429388" y="2214554"/>
            <a:ext cx="1785950" cy="571504"/>
          </a:xfrm>
          <a:prstGeom prst="rect">
            <a:avLst/>
          </a:prstGeom>
        </p:spPr>
        <p:txBody>
          <a:bodyPr vert="horz" anchor="b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ревнощі</a:t>
            </a:r>
            <a:endParaRPr kumimoji="0" lang="ru-RU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68" name="Прямая со стрелкой 67"/>
          <p:cNvCxnSpPr/>
          <p:nvPr/>
        </p:nvCxnSpPr>
        <p:spPr>
          <a:xfrm rot="16200000" flipH="1">
            <a:off x="3393273" y="3107531"/>
            <a:ext cx="2714644" cy="78581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Заголовок 1"/>
          <p:cNvSpPr txBox="1">
            <a:spLocks/>
          </p:cNvSpPr>
          <p:nvPr/>
        </p:nvSpPr>
        <p:spPr>
          <a:xfrm>
            <a:off x="1214414" y="2285992"/>
            <a:ext cx="1895436" cy="642942"/>
          </a:xfrm>
          <a:prstGeom prst="rect">
            <a:avLst/>
          </a:prstGeom>
        </p:spPr>
        <p:txBody>
          <a:bodyPr vert="horz" anchor="b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пристрасть</a:t>
            </a:r>
            <a:b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uk-UA" sz="3000" b="0" i="0" u="none" strike="noStrike" kern="1200" cap="sm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286</TotalTime>
  <Words>607</Words>
  <PresentationFormat>Экран (4:3)</PresentationFormat>
  <Paragraphs>107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Зарубіжна література  9 клас. Розділ</vt:lpstr>
      <vt:lpstr>Тема:  Втілення високого почуття  кохання в поезіях  Г.Гейне.  Особливості поетичної мови творів.   </vt:lpstr>
      <vt:lpstr>Слайд 3</vt:lpstr>
      <vt:lpstr>Завдання уроку: </vt:lpstr>
      <vt:lpstr>Слайд 5</vt:lpstr>
      <vt:lpstr>Погляди відомих людей на кохання  Як ви розумієте ці висловлювання?   </vt:lpstr>
      <vt:lpstr>Слайд 7</vt:lpstr>
      <vt:lpstr>кохання- це зубний біль у серці.  </vt:lpstr>
      <vt:lpstr> Кохання  </vt:lpstr>
      <vt:lpstr>Робота з таблицею “ Духовні переживання ліричного героя ”</vt:lpstr>
      <vt:lpstr>Слайд 11</vt:lpstr>
      <vt:lpstr>Богині та музи кохання</vt:lpstr>
      <vt:lpstr> “ Чому троянди немов неживі …" Чому троянди немов неживі, Кохана, скажи мені,? Чому, скажи, в зеленій траві Фіалки такі мовчазні? Чому так гірко дзвенить і співа  Жайворонком блакить? Чому в своєму диханні трава Тління і смерть таїть? Чому холодне сонце поля В задуму похмурі мина ? Чому така пустельна земля І сіра ,  мов труна? Чому мене, мов безумця ,  в пітьму Моя печаль жене?  Скажи,  кохана моя,  чому Покинула ти мене ?                                                                            ( Переклад Л. Первомайського )</vt:lpstr>
      <vt:lpstr> “ Коли розлучаються двоє…”  Коли розлучаються двоє, За руки беруться вони,  і плачуть , і тяжко зітхають, Без ліку зітхають, смутні.   З тобою   ми вдвох не зітхали. Ніколи не плакали ми; Той сум , оті тяжкі зітхання Прийшли до нас згодом самі. (Переклад М. Славинського)  </vt:lpstr>
      <vt:lpstr>Слайд 15</vt:lpstr>
      <vt:lpstr>“ Мікрофон “</vt:lpstr>
      <vt:lpstr>Домашнє завдання:</vt:lpstr>
      <vt:lpstr>Список використаних джерел: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Зарубіжна література.  9 клас. Розділ</dc:title>
  <dc:creator>Таня</dc:creator>
  <cp:lastModifiedBy>Таня</cp:lastModifiedBy>
  <cp:revision>40</cp:revision>
  <dcterms:created xsi:type="dcterms:W3CDTF">2017-04-11T17:56:21Z</dcterms:created>
  <dcterms:modified xsi:type="dcterms:W3CDTF">2017-04-21T14:53:39Z</dcterms:modified>
</cp:coreProperties>
</file>