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78" r:id="rId4"/>
    <p:sldId id="258" r:id="rId5"/>
    <p:sldId id="259" r:id="rId6"/>
    <p:sldId id="260" r:id="rId7"/>
    <p:sldId id="261" r:id="rId8"/>
    <p:sldId id="279" r:id="rId9"/>
    <p:sldId id="262" r:id="rId10"/>
    <p:sldId id="273" r:id="rId11"/>
    <p:sldId id="263" r:id="rId12"/>
    <p:sldId id="264" r:id="rId13"/>
    <p:sldId id="272" r:id="rId14"/>
    <p:sldId id="266" r:id="rId15"/>
    <p:sldId id="267" r:id="rId16"/>
    <p:sldId id="275" r:id="rId17"/>
    <p:sldId id="268" r:id="rId18"/>
    <p:sldId id="269" r:id="rId19"/>
    <p:sldId id="27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8" d="100"/>
          <a:sy n="78" d="100"/>
        </p:scale>
        <p:origin x="-11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22.04.2017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.ua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3571876"/>
            <a:ext cx="4410076" cy="1785949"/>
          </a:xfrm>
        </p:spPr>
        <p:txBody>
          <a:bodyPr>
            <a:noAutofit/>
          </a:bodyPr>
          <a:lstStyle/>
          <a:p>
            <a: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Сліпак  Т. В. </a:t>
            </a:r>
            <a:b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вчитель зарубіжної літератури </a:t>
            </a:r>
            <a:b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1800" b="0" dirty="0" err="1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Павлівської</a:t>
            </a:r>
            <a: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ЗОШ І-ІІІ ступенів </a:t>
            </a:r>
            <a:r>
              <a:rPr lang="uk-UA" sz="1800" b="0" dirty="0" err="1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Жашківської</a:t>
            </a:r>
            <a:r>
              <a:rPr lang="uk-UA" sz="1800" b="0" dirty="0" smtClean="0">
                <a:solidFill>
                  <a:schemeClr val="bg2">
                    <a:lumMod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районної ради Черкаської області</a:t>
            </a:r>
            <a:endParaRPr lang="ru-RU" sz="1800" b="0" dirty="0"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1071546"/>
            <a:ext cx="6500858" cy="17145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Зарубіжна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література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. </a:t>
            </a:r>
          </a:p>
          <a:p>
            <a:pPr algn="ctr"/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Розділ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714620"/>
            <a:ext cx="52149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/>
              </a:rPr>
              <a:t>“ Романтизм ”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bg2">
                  <a:lumMod val="50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pic>
        <p:nvPicPr>
          <p:cNvPr id="4" name="Содержимое 3" descr="загружено (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43438" y="4143380"/>
            <a:ext cx="2786082" cy="204170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20" y="785794"/>
            <a:ext cx="8705880" cy="1081110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Поема Дж. Байрона “ </a:t>
            </a:r>
            <a:r>
              <a:rPr lang="uk-UA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Мазепа”</a:t>
            </a:r>
            <a:r>
              <a:rPr lang="uk-UA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та ілюстрації до неї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загружено (5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14414" y="2071678"/>
            <a:ext cx="2643206" cy="4217250"/>
          </a:xfrm>
          <a:prstGeom prst="rect">
            <a:avLst/>
          </a:prstGeom>
        </p:spPr>
      </p:pic>
      <p:pic>
        <p:nvPicPr>
          <p:cNvPr id="6" name="Рисунок 5" descr="images (2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6248" y="2000240"/>
            <a:ext cx="3230285" cy="1928826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8180" cy="6869906"/>
          </a:xfrm>
          <a:prstGeom prst="rect">
            <a:avLst/>
          </a:prstGeom>
          <a:noFill/>
        </p:spPr>
      </p:pic>
      <p:pic>
        <p:nvPicPr>
          <p:cNvPr id="4" name="Содержимое 3" descr="загружено (4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071538" y="642918"/>
            <a:ext cx="3714776" cy="521264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642918"/>
            <a:ext cx="3571900" cy="514353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uk-UA" sz="2200" u="sng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Іван Мазепа  </a:t>
            </a:r>
            <a:br>
              <a:rPr lang="uk-UA" sz="2200" u="sng" dirty="0" smtClean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в  1687 році у Глухові був обраний гетьманом України </a:t>
            </a:r>
            <a:br>
              <a:rPr lang="uk-UA" sz="22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uk-UA" sz="22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Звичайно, ідеалізувати постать  І. Мазепи недоречно, але те, що ця людина хотіла вирвати Україну  з </a:t>
            </a:r>
            <a:r>
              <a:rPr lang="uk-UA" sz="2200" dirty="0" err="1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лабет</a:t>
            </a:r>
            <a:r>
              <a:rPr lang="uk-UA" sz="2200" dirty="0" smtClean="0">
                <a:solidFill>
                  <a:srgbClr val="00B050"/>
                </a:solidFill>
                <a:effectLst/>
                <a:latin typeface="Times New Roman" pitchFamily="18" charset="0"/>
                <a:cs typeface="Times New Roman" pitchFamily="18" charset="0"/>
              </a:rPr>
              <a:t> царату, варте уваги.</a:t>
            </a:r>
            <a:r>
              <a:rPr lang="uk-UA" dirty="0" smtClean="0">
                <a:effectLst/>
              </a:rPr>
              <a:t/>
            </a:r>
            <a:br>
              <a:rPr lang="uk-UA" dirty="0" smtClean="0">
                <a:effectLst/>
              </a:rPr>
            </a:br>
            <a:endParaRPr lang="ru-RU" dirty="0">
              <a:effectLst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34" y="1285860"/>
            <a:ext cx="7643866" cy="4722827"/>
          </a:xfrm>
        </p:spPr>
        <p:txBody>
          <a:bodyPr>
            <a:normAutofit/>
          </a:bodyPr>
          <a:lstStyle/>
          <a:p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Завдання для першої групи.</a:t>
            </a:r>
          </a:p>
          <a:p>
            <a:pPr>
              <a:buNone/>
            </a:pPr>
            <a:r>
              <a:rPr lang="uk-UA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Історія кохання Мазепи і Терези. Нестримність почуттів</a:t>
            </a:r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sz="2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Завдання для другої групи.</a:t>
            </a:r>
          </a:p>
          <a:p>
            <a:pPr>
              <a:buNone/>
            </a:pPr>
            <a:r>
              <a:rPr lang="uk-UA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Гонитва через ліси і поля як випробування і зміцнення характеру</a:t>
            </a:r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endParaRPr lang="uk-UA" sz="2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Завдання для третьої групи.</a:t>
            </a:r>
          </a:p>
          <a:p>
            <a:pPr>
              <a:buNone/>
            </a:pPr>
            <a:r>
              <a:rPr lang="uk-UA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Наслідки випадку, що стався із Мазепою.</a:t>
            </a:r>
          </a:p>
          <a:p>
            <a:endParaRPr lang="uk-UA" sz="22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2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Завдання для четвертої групи.</a:t>
            </a:r>
          </a:p>
          <a:p>
            <a:pPr>
              <a:buNone/>
            </a:pPr>
            <a:r>
              <a:rPr lang="uk-UA" sz="2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Висновок, зроблений Мазепою.</a:t>
            </a:r>
          </a:p>
          <a:p>
            <a:endParaRPr lang="uk-UA" dirty="0" smtClean="0"/>
          </a:p>
          <a:p>
            <a:endParaRPr lang="uk-UA" dirty="0" smtClean="0"/>
          </a:p>
          <a:p>
            <a:endParaRPr lang="uk-UA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Робота в групах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686800" cy="4525963"/>
          </a:xfrm>
        </p:spPr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uk-UA" b="1" dirty="0" smtClean="0">
                <a:solidFill>
                  <a:srgbClr val="00B0F0"/>
                </a:solidFill>
              </a:rPr>
              <a:t> </a:t>
            </a:r>
            <a:r>
              <a:rPr lang="uk-UA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Проблемне  запитання</a:t>
            </a:r>
          </a:p>
          <a:p>
            <a:pPr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Особистість в історії – </a:t>
            </a:r>
          </a:p>
          <a:p>
            <a:pPr algn="ctr">
              <a:lnSpc>
                <a:spcPct val="150000"/>
              </a:lnSpc>
              <a:buNone/>
            </a:pP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характер, сваволя чи доля?</a:t>
            </a:r>
            <a:endParaRPr lang="ru-RU" sz="28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929454" y="1857364"/>
            <a:ext cx="1928826" cy="5715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1800" dirty="0" smtClean="0">
                <a:latin typeface="Times New Roman" pitchFamily="18" charset="0"/>
                <a:cs typeface="Times New Roman" pitchFamily="18" charset="0"/>
              </a:rPr>
              <a:t>нескорений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571736" y="2428868"/>
            <a:ext cx="1000132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5143504" y="2643182"/>
            <a:ext cx="1571636" cy="10715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357818" y="2428868"/>
            <a:ext cx="135732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286380" y="2143116"/>
            <a:ext cx="171451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571736" y="1071546"/>
            <a:ext cx="39290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Гронування</a:t>
            </a:r>
            <a:r>
              <a:rPr lang="uk-UA" sz="36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6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1" name="Прямая со стрелкой 20"/>
          <p:cNvCxnSpPr/>
          <p:nvPr/>
        </p:nvCxnSpPr>
        <p:spPr>
          <a:xfrm rot="5400000">
            <a:off x="3679025" y="3393281"/>
            <a:ext cx="150019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 flipV="1">
            <a:off x="2285984" y="2571744"/>
            <a:ext cx="1714512" cy="9286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 flipV="1">
            <a:off x="2643174" y="2714620"/>
            <a:ext cx="1714512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16200000" flipH="1">
            <a:off x="4786314" y="2928934"/>
            <a:ext cx="1500198" cy="12144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одержимое 2"/>
          <p:cNvSpPr txBox="1">
            <a:spLocks/>
          </p:cNvSpPr>
          <p:nvPr/>
        </p:nvSpPr>
        <p:spPr>
          <a:xfrm>
            <a:off x="928662" y="3357562"/>
            <a:ext cx="1785950" cy="35719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“ красень ”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одержимое 2"/>
          <p:cNvSpPr txBox="1">
            <a:spLocks/>
          </p:cNvSpPr>
          <p:nvPr/>
        </p:nvSpPr>
        <p:spPr>
          <a:xfrm>
            <a:off x="2857488" y="4286256"/>
            <a:ext cx="2357454" cy="714380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стає “ гетьманом землі козацької ”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одержимое 2"/>
          <p:cNvSpPr txBox="1">
            <a:spLocks/>
          </p:cNvSpPr>
          <p:nvPr/>
        </p:nvSpPr>
        <p:spPr>
          <a:xfrm>
            <a:off x="6715140" y="2571745"/>
            <a:ext cx="2143140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kumimoji="0" lang="uk-UA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еликий</a:t>
            </a:r>
            <a:r>
              <a:rPr kumimoji="0" lang="uk-UA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життєвий досвід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одержимое 2"/>
          <p:cNvSpPr txBox="1">
            <a:spLocks/>
          </p:cNvSpPr>
          <p:nvPr/>
        </p:nvSpPr>
        <p:spPr>
          <a:xfrm>
            <a:off x="5143504" y="4286256"/>
            <a:ext cx="3357586" cy="50006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kumimoji="0" lang="uk-UA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еальна</a:t>
            </a:r>
            <a:r>
              <a:rPr kumimoji="0" lang="uk-UA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історична особа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Содержимое 2"/>
          <p:cNvSpPr txBox="1">
            <a:spLocks/>
          </p:cNvSpPr>
          <p:nvPr/>
        </p:nvSpPr>
        <p:spPr>
          <a:xfrm>
            <a:off x="6715140" y="3500438"/>
            <a:ext cx="2000264" cy="793737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sz="3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kumimoji="0" lang="uk-UA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езламний</a:t>
            </a:r>
            <a:endParaRPr lang="uk-UA" sz="3200" baseline="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32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бунтарський дух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одержимое 2"/>
          <p:cNvSpPr txBox="1">
            <a:spLocks/>
          </p:cNvSpPr>
          <p:nvPr/>
        </p:nvSpPr>
        <p:spPr>
          <a:xfrm>
            <a:off x="1785918" y="4000504"/>
            <a:ext cx="1285884" cy="357190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міцний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Содержимое 2"/>
          <p:cNvSpPr txBox="1">
            <a:spLocks/>
          </p:cNvSpPr>
          <p:nvPr/>
        </p:nvSpPr>
        <p:spPr>
          <a:xfrm>
            <a:off x="3428992" y="1857364"/>
            <a:ext cx="2000264" cy="642942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Мазепа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одержимое 2"/>
          <p:cNvSpPr txBox="1">
            <a:spLocks/>
          </p:cNvSpPr>
          <p:nvPr/>
        </p:nvSpPr>
        <p:spPr>
          <a:xfrm>
            <a:off x="714348" y="2285992"/>
            <a:ext cx="3000364" cy="35719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жертва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lang="uk-UA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необачного кохання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08" y="1928802"/>
            <a:ext cx="5715040" cy="2571768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Батьківщина, 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Рідна, мила,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Надихає, живить, стверджує,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Чужина Батьківщиною не стане,</a:t>
            </a:r>
          </a:p>
          <a:p>
            <a:pPr>
              <a:buNone/>
            </a:pPr>
            <a:r>
              <a:rPr lang="uk-UA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Патріотизм.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714356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Сенкан</a:t>
            </a:r>
            <a:r>
              <a:rPr lang="uk-UA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на тему “ Батьківщина ”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285992"/>
            <a:ext cx="8215370" cy="2143140"/>
          </a:xfrm>
        </p:spPr>
        <p:txBody>
          <a:bodyPr>
            <a:noAutofit/>
          </a:bodyPr>
          <a:lstStyle/>
          <a:p>
            <a:pPr algn="r">
              <a:buNone/>
            </a:pP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“…Україна – країна смутку і краси, країна, де найбільше люблять волю і найменше мають її …”</a:t>
            </a:r>
          </a:p>
          <a:p>
            <a:pPr algn="r">
              <a:buNone/>
            </a:pPr>
            <a:r>
              <a:rPr lang="uk-UA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С. Васильченко</a:t>
            </a:r>
          </a:p>
          <a:p>
            <a:pPr>
              <a:buNone/>
            </a:pP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“… </a:t>
            </a:r>
            <a:r>
              <a:rPr lang="uk-UA" sz="2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Борітеся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поборете, вам Бог помагає</a:t>
            </a: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ru-RU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 вас правда, за вас слава. І воля святая </a:t>
            </a:r>
            <a:r>
              <a:rPr lang="uk-UA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…” </a:t>
            </a:r>
          </a:p>
          <a:p>
            <a:pPr algn="r">
              <a:buNone/>
            </a:pPr>
            <a:r>
              <a:rPr lang="uk-UA" sz="28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Т. Г Шевченко</a:t>
            </a:r>
            <a:endParaRPr lang="ru-RU" sz="28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2643174" y="1285860"/>
            <a:ext cx="4286280" cy="12858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Пам'ятаймо , що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643182"/>
            <a:ext cx="8229600" cy="2161986"/>
          </a:xfrm>
        </p:spPr>
        <p:txBody>
          <a:bodyPr/>
          <a:lstStyle/>
          <a:p>
            <a:pPr marL="566928" indent="-457200">
              <a:lnSpc>
                <a:spcPct val="150000"/>
              </a:lnSpc>
              <a:buNone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1. написати лист до літературного героя або автора;</a:t>
            </a:r>
          </a:p>
          <a:p>
            <a:pPr marL="566928" indent="-457200">
              <a:lnSpc>
                <a:spcPct val="150000"/>
              </a:lnSpc>
              <a:buNone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2. намалювати ілюстрації до творів Байрона.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736"/>
            <a:ext cx="5614998" cy="1143000"/>
          </a:xfrm>
        </p:spPr>
        <p:txBody>
          <a:bodyPr/>
          <a:lstStyle/>
          <a:p>
            <a:r>
              <a:rPr lang="uk-UA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Домашнє завдання :</a:t>
            </a:r>
            <a:endParaRPr lang="ru-RU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50017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1.Греченко В. А , Чорний І. В. Світова та українська культура : довідник для школярів та студентів/ В. А.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Греченко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І.В. Чорний. – К.: Літера ЛТД , 2009.- 416 с.(книга двох авторів).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Мегазбірка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найкращих   учнівських  творів. 2012: 5-11 класи /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укл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В. В. Федієнко . – Харків : ВД “ШКОЛА” , 2011. – 752 с. (книга без автора).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3. Усі новітні учнівські твори. 5-9 класи. – 3-є видання, доповнене. / 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Укладачі Л. І.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Нечволод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, Н.В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Томашевська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. – Х.: ТОРСІНГ ПЛЮС  , 2008.- 384с.( книга без автора) .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4. Усі крилаті вислови, прислів'я, приказки,загадки. Укладач Н. В </a:t>
            </a:r>
            <a:r>
              <a:rPr lang="uk-UA" sz="18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.Курганова</a:t>
            </a: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– Харків: ТОРСІНГ ПЛЮС , 2009. – 320с. (книга без автора).</a:t>
            </a:r>
          </a:p>
          <a:p>
            <a:pPr>
              <a:buNone/>
            </a:pPr>
            <a:endParaRPr lang="uk-UA" sz="1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Інтернет -  ресурси</a:t>
            </a:r>
          </a:p>
          <a:p>
            <a:pPr>
              <a:buNone/>
            </a:pPr>
            <a:r>
              <a:rPr lang="uk-UA" sz="1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en-US" sz="1800" u="sng" dirty="0" smtClean="0">
                <a:solidFill>
                  <a:srgbClr val="C00000"/>
                </a:solidFill>
                <a:hlinkClick r:id="rId3"/>
              </a:rPr>
              <a:t>https://www.google.com.ua/</a:t>
            </a:r>
            <a:endParaRPr lang="ru-RU" sz="18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uk-UA" sz="18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642918"/>
            <a:ext cx="6972320" cy="1143000"/>
          </a:xfrm>
        </p:spPr>
        <p:txBody>
          <a:bodyPr>
            <a:normAutofit/>
          </a:bodyPr>
          <a:lstStyle/>
          <a:p>
            <a:r>
              <a:rPr lang="uk-UA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ru-RU" sz="3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928794" y="2714620"/>
            <a:ext cx="5902179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Дякую за увагу</a:t>
            </a:r>
            <a:endParaRPr lang="ru-RU" sz="6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8120" y="2285992"/>
            <a:ext cx="8705880" cy="493714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b="1" u="sng" dirty="0" smtClean="0">
                <a:solidFill>
                  <a:srgbClr val="002060"/>
                </a:solidFill>
              </a:rPr>
              <a:t>Тема</a:t>
            </a:r>
            <a:r>
              <a:rPr lang="uk-UA" sz="2400" b="1" u="sng" dirty="0" smtClean="0"/>
              <a:t>:  </a:t>
            </a:r>
            <a:r>
              <a:rPr lang="uk-UA" sz="2400" dirty="0" smtClean="0"/>
              <a:t>Українська тема в поемі Джона Байрона “ Мазепа ”. Специфіка зображення образу у творі.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92" y="1285860"/>
            <a:ext cx="4357686" cy="838200"/>
          </a:xfrm>
        </p:spPr>
        <p:txBody>
          <a:bodyPr>
            <a:noAutofit/>
          </a:bodyPr>
          <a:lstStyle/>
          <a:p>
            <a:r>
              <a:rPr lang="ru-RU" sz="2000" dirty="0" smtClean="0"/>
              <a:t>Урок №4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906"/>
            <a:ext cx="9128180" cy="686990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3571876"/>
            <a:ext cx="4410076" cy="1785949"/>
          </a:xfrm>
        </p:spPr>
        <p:txBody>
          <a:bodyPr>
            <a:noAutofit/>
          </a:bodyPr>
          <a:lstStyle/>
          <a:p>
            <a:endParaRPr lang="ru-RU" sz="1800" b="0" dirty="0">
              <a:solidFill>
                <a:schemeClr val="bg2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1071546"/>
            <a:ext cx="6500858" cy="1714512"/>
          </a:xfrm>
        </p:spPr>
        <p:txBody>
          <a:bodyPr>
            <a:normAutofit/>
          </a:bodyPr>
          <a:lstStyle/>
          <a:p>
            <a:pPr algn="ctr"/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857364"/>
            <a:ext cx="4572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None/>
            </a:pPr>
            <a:r>
              <a:rPr lang="uk-UA" sz="2000" b="1" u="sng" dirty="0" smtClean="0">
                <a:solidFill>
                  <a:srgbClr val="002060"/>
                </a:solidFill>
              </a:rPr>
              <a:t>Мета:  </a:t>
            </a:r>
            <a:r>
              <a:rPr lang="uk-UA" sz="2000" dirty="0" smtClean="0"/>
              <a:t>поглибити знання учнів з теорії літератури про романтизм, романтичну поему, романтичного героя, творчість Байрона; розкрити специфіку втілення української теми в романтизмі; розвивати уміння будувати діалог, власне аргументоване висловлювання;  прищеплювати любов до батьківщини, історії України.</a:t>
            </a:r>
            <a:endParaRPr lang="ru-RU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0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14480" y="2214554"/>
            <a:ext cx="6443682" cy="2928958"/>
          </a:xfrm>
        </p:spPr>
        <p:txBody>
          <a:bodyPr/>
          <a:lstStyle/>
          <a:p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поглиблювати знання з теорії літератури про романтизм, романтичну поему, романтичного героя;</a:t>
            </a:r>
          </a:p>
          <a:p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аналізувати поему,  уміти відтворювати сюжетний ланцюжок твору;</a:t>
            </a:r>
          </a:p>
          <a:p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знаходити у творі, називати  і розкривати специфіку української теми в романтизмі</a:t>
            </a:r>
          </a:p>
          <a:p>
            <a:pPr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( на прикладі Байрона “ Мазепа ”).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143000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Завдання уроку : 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357430"/>
            <a:ext cx="7348590" cy="25717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Рану, завдану  Батьківщині, кожен із нас відчує у глибині свого серця . </a:t>
            </a:r>
          </a:p>
          <a:p>
            <a:pPr>
              <a:buNone/>
            </a:pPr>
            <a:r>
              <a:rPr lang="uk-UA" sz="2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В. Гюго</a:t>
            </a:r>
          </a:p>
          <a:p>
            <a:pPr algn="r">
              <a:buNone/>
            </a:pPr>
            <a:endParaRPr lang="uk-UA" sz="2400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Вітчизни голос – </a:t>
            </a:r>
            <a:r>
              <a:rPr lang="uk-UA" sz="24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голос</a:t>
            </a:r>
            <a:r>
              <a:rPr lang="uk-UA" sz="24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найкращої музи.   </a:t>
            </a:r>
          </a:p>
          <a:p>
            <a:pPr>
              <a:buNone/>
            </a:pPr>
            <a:r>
              <a:rPr lang="uk-UA" sz="24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П.Беранже</a:t>
            </a:r>
          </a:p>
          <a:p>
            <a:pPr>
              <a:buNone/>
            </a:pPr>
            <a:endParaRPr lang="ru-RU" sz="24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1736" y="1571612"/>
            <a:ext cx="4471990" cy="654032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Епіграф уроку:</a:t>
            </a:r>
            <a:br>
              <a:rPr lang="uk-UA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00B0F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pic>
        <p:nvPicPr>
          <p:cNvPr id="4" name="Содержимое 3" descr="загружено (3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000232" y="1571612"/>
            <a:ext cx="5054791" cy="378621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20" y="714356"/>
            <a:ext cx="8705880" cy="1071570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Джордж </a:t>
            </a:r>
            <a:r>
              <a:rPr lang="uk-UA" sz="2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Ноел</a:t>
            </a:r>
            <a:r>
              <a:rPr lang="uk-UA" sz="2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Гордон Байрон (1788- 1824 )</a:t>
            </a:r>
            <a:endParaRPr lang="ru-RU" sz="28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143116"/>
            <a:ext cx="7358114" cy="3857652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Чужина  Батьківщиною не стане. 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Й. Гете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І дим Батьківщини солодкий. 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Овідій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 Батьківщині в тебе й минуле, й майбутнє. У чужому краю – саме лише сучасне. 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Л. </a:t>
            </a:r>
            <a:r>
              <a:rPr lang="uk-UA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Гіршфельд</a:t>
            </a:r>
            <a:endParaRPr lang="uk-UA" sz="20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000" i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uk-UA" sz="3100" dirty="0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    Крилаті вислови на тему  </a:t>
            </a:r>
            <a:r>
              <a:rPr lang="uk-UA" sz="3100" dirty="0" err="1" smtClean="0">
                <a:solidFill>
                  <a:srgbClr val="00B0F0"/>
                </a:solidFill>
                <a:effectLst/>
                <a:latin typeface="Times New Roman" pitchFamily="18" charset="0"/>
                <a:cs typeface="Times New Roman" pitchFamily="18" charset="0"/>
              </a:rPr>
              <a:t>“Батьківщина</a:t>
            </a:r>
            <a:r>
              <a:rPr lang="uk-UA" dirty="0" err="1" smtClean="0">
                <a:solidFill>
                  <a:srgbClr val="00B0F0"/>
                </a:solidFill>
              </a:rPr>
              <a:t>”</a:t>
            </a:r>
            <a:endParaRPr lang="ru-RU" dirty="0" smtClean="0">
              <a:solidFill>
                <a:srgbClr val="00B0F0"/>
              </a:solidFill>
            </a:endParaRP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 rot="10800000" flipV="1">
            <a:off x="857224" y="428604"/>
            <a:ext cx="8286776" cy="148275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0"/>
            <a:ext cx="9128180" cy="6869906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1071546"/>
            <a:ext cx="6500858" cy="17145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2000240"/>
            <a:ext cx="7000892" cy="182976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2900"/>
            <a:ext cx="9128180" cy="686990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2357422" y="1071546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Радісно й почесно вмерти за вітчизну.                                                                                                                                       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Горацій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Немає в людини нічого прекраснішого й дорожчого за Батьківщину. Людина без Батьківщини – злидень.                               </a:t>
            </a:r>
          </a:p>
          <a:p>
            <a:pPr>
              <a:lnSpc>
                <a:spcPct val="150000"/>
              </a:lnSpc>
              <a:buNone/>
            </a:pP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uk-UA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Якуб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i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Колас</a:t>
            </a:r>
            <a:r>
              <a:rPr lang="uk-UA" sz="2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Патріот той, хто в найтяжчі хвилини для Батьківщини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береться за найважчі справи.  </a:t>
            </a:r>
          </a:p>
          <a:p>
            <a:pPr>
              <a:lnSpc>
                <a:spcPct val="150000"/>
              </a:lnSpc>
              <a:buNone/>
            </a:pPr>
            <a:r>
              <a:rPr lang="uk-UA" sz="2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А.Павленко                       </a:t>
            </a:r>
            <a:endParaRPr lang="ru-RU" sz="2000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\Рабочий стол\Новая папка\125145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20" y="-11906"/>
            <a:ext cx="9128180" cy="686990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143116"/>
            <a:ext cx="7072362" cy="285752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Поема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-   віршований твір,  у якому зображені значні події та яскраві характери. Розповідь супроводжується  розкриттям авторських переживань і роздумів. </a:t>
            </a:r>
          </a:p>
          <a:p>
            <a:pPr>
              <a:lnSpc>
                <a:spcPct val="150000"/>
              </a:lnSpc>
            </a:pPr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Монолог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– переважно в драматичному творі або кінофільмі роздуми персонажа вголос , розмова з самим собою чи глядачами.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142984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uk-UA" sz="36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Теорія літератури</a:t>
            </a:r>
            <a:endParaRPr lang="ru-RU" sz="36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228</TotalTime>
  <Words>680</Words>
  <PresentationFormat>Экран (4:3)</PresentationFormat>
  <Paragraphs>92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Открытая</vt:lpstr>
      <vt:lpstr>Сліпак  Т. В.  вчитель зарубіжної літератури  Павлівської ЗОШ І-ІІІ ступенів Жашківської районної ради Черкаської області</vt:lpstr>
      <vt:lpstr>Урок №4</vt:lpstr>
      <vt:lpstr>Слайд 3</vt:lpstr>
      <vt:lpstr>Завдання уроку : </vt:lpstr>
      <vt:lpstr>Епіграф уроку: </vt:lpstr>
      <vt:lpstr>Джордж Ноел Гордон Байрон (1788- 1824 )</vt:lpstr>
      <vt:lpstr>    Крилаті вислови на тему  “Батьківщина”</vt:lpstr>
      <vt:lpstr>  </vt:lpstr>
      <vt:lpstr>Теорія літератури</vt:lpstr>
      <vt:lpstr>Поема Дж. Байрона “ Мазепа” та ілюстрації до неї</vt:lpstr>
      <vt:lpstr>Іван Мазепа   в  1687 році у Глухові був обраний гетьманом України  Звичайно, ідеалізувати постать  І. Мазепи недоречно, але те, що ця людина хотіла вирвати Україну  з лабет царату, варте уваги. </vt:lpstr>
      <vt:lpstr>Робота в групах</vt:lpstr>
      <vt:lpstr>Слайд 13</vt:lpstr>
      <vt:lpstr>Слайд 14</vt:lpstr>
      <vt:lpstr>Сенкан на тему “ Батьківщина ”</vt:lpstr>
      <vt:lpstr>Слайд 16</vt:lpstr>
      <vt:lpstr>Домашнє завдання :</vt:lpstr>
      <vt:lpstr>Список використаних джерел: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Сліпак  Т. В.  Вчитель зарубіжної літератури  Павлівської ЗОШ І-ІІІ ступенів Жашківської районної ради Черкаської області</dc:title>
  <dc:creator>Таня</dc:creator>
  <cp:lastModifiedBy>Таня</cp:lastModifiedBy>
  <cp:revision>43</cp:revision>
  <dcterms:created xsi:type="dcterms:W3CDTF">2017-04-11T21:58:05Z</dcterms:created>
  <dcterms:modified xsi:type="dcterms:W3CDTF">2017-04-22T18:03:33Z</dcterms:modified>
</cp:coreProperties>
</file>