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7" r:id="rId3"/>
    <p:sldId id="256" r:id="rId4"/>
    <p:sldId id="279" r:id="rId5"/>
    <p:sldId id="262" r:id="rId6"/>
    <p:sldId id="269" r:id="rId7"/>
    <p:sldId id="265" r:id="rId8"/>
    <p:sldId id="264" r:id="rId9"/>
    <p:sldId id="281" r:id="rId10"/>
    <p:sldId id="263" r:id="rId11"/>
    <p:sldId id="266" r:id="rId12"/>
    <p:sldId id="268" r:id="rId13"/>
    <p:sldId id="280" r:id="rId14"/>
    <p:sldId id="267" r:id="rId15"/>
    <p:sldId id="282" r:id="rId16"/>
    <p:sldId id="283" r:id="rId17"/>
    <p:sldId id="270" r:id="rId18"/>
    <p:sldId id="271" r:id="rId19"/>
    <p:sldId id="261" r:id="rId20"/>
    <p:sldId id="285" r:id="rId21"/>
    <p:sldId id="284" r:id="rId22"/>
    <p:sldId id="290" r:id="rId23"/>
    <p:sldId id="273" r:id="rId24"/>
    <p:sldId id="274" r:id="rId25"/>
    <p:sldId id="275" r:id="rId26"/>
    <p:sldId id="276" r:id="rId27"/>
    <p:sldId id="277" r:id="rId28"/>
    <p:sldId id="291" r:id="rId29"/>
    <p:sldId id="27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8798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8798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60;\&#1094;&#1080;&#1092;&#1088;&#1086;&#1074;&#1110;%202\&#1057;&#1086;&#1085;&#1094;&#1077;%20&#1085;&#1080;&#1079;&#1077;&#1085;&#1100;&#1082;&#1086;\Bereginya-Sonce-nizen_ko(muzofon.com).mp3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84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Сонце</a:t>
            </a:r>
            <a:r>
              <a:rPr lang="ru-RU" b="1" dirty="0" smtClean="0"/>
              <a:t> низенько, </a:t>
            </a:r>
            <a:r>
              <a:rPr lang="ru-RU" b="1" dirty="0" err="1" smtClean="0"/>
              <a:t>вечір</a:t>
            </a:r>
            <a:r>
              <a:rPr lang="ru-RU" b="1" dirty="0" smtClean="0"/>
              <a:t> близенько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" y="0"/>
            <a:ext cx="9143998" cy="1340768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4" name="Группа 13"/>
          <p:cNvGrpSpPr/>
          <p:nvPr/>
        </p:nvGrpSpPr>
        <p:grpSpPr>
          <a:xfrm>
            <a:off x="2" y="5805264"/>
            <a:ext cx="9143998" cy="1052736"/>
            <a:chOff x="2" y="5857890"/>
            <a:chExt cx="9143998" cy="1000111"/>
          </a:xfrm>
        </p:grpSpPr>
        <p:pic>
          <p:nvPicPr>
            <p:cNvPr id="1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1835696" y="2492896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None/>
              <a:defRPr/>
            </a:pPr>
            <a:r>
              <a:rPr lang="uk-UA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uk-UA" sz="1800" dirty="0">
                <a:latin typeface="Arial" charset="0"/>
                <a:cs typeface="Arial" charset="0"/>
              </a:rPr>
              <a:t>Українська </a:t>
            </a:r>
            <a:r>
              <a:rPr lang="uk-UA" sz="1800" dirty="0" smtClean="0">
                <a:latin typeface="Arial" charset="0"/>
                <a:cs typeface="Arial" charset="0"/>
              </a:rPr>
              <a:t>народна родинно-побутова </a:t>
            </a:r>
            <a:r>
              <a:rPr lang="ru-RU" sz="1800" dirty="0" err="1">
                <a:latin typeface="Arial" charset="0"/>
                <a:cs typeface="Arial" charset="0"/>
              </a:rPr>
              <a:t>пісня</a:t>
            </a:r>
            <a:endParaRPr lang="ru-RU" sz="1800" dirty="0">
              <a:latin typeface="Arial" charset="0"/>
              <a:cs typeface="Arial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1043608" y="3717032"/>
            <a:ext cx="7272808" cy="2016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Рудь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Наталія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Федорівна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учитель української мови та літератури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Верхняцький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навчально-виховний комплекс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“Загальноосвітня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школа І-ІІІ ступенів № 1 - 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ліцей”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2013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2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4337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2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3057" cy="6858000"/>
          </a:xfrm>
        </p:spPr>
      </p:pic>
    </p:spTree>
  </p:cSld>
  <p:clrMapOvr>
    <a:masterClrMapping/>
  </p:clrMapOvr>
  <p:transition spd="slow" advTm="4618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63-82343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76672"/>
            <a:ext cx="9144000" cy="5760640"/>
          </a:xfrm>
        </p:spPr>
      </p:pic>
    </p:spTree>
  </p:cSld>
  <p:clrMapOvr>
    <a:masterClrMapping/>
  </p:clrMapOvr>
  <p:transition spd="slow" advTm="13026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nAPvArc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9656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30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56"/>
          </a:xfrm>
        </p:spPr>
      </p:pic>
    </p:spTree>
  </p:cSld>
  <p:clrMapOvr>
    <a:masterClrMapping/>
  </p:clrMapOvr>
  <p:transition spd="slow" advTm="8455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2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9944" cy="6858000"/>
          </a:xfrm>
        </p:spPr>
      </p:pic>
    </p:spTree>
  </p:cSld>
  <p:clrMapOvr>
    <a:masterClrMapping/>
  </p:clrMapOvr>
  <p:transition spd="slow" advTm="4680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3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-1"/>
            <a:ext cx="4320480" cy="6861939"/>
          </a:xfrm>
        </p:spPr>
      </p:pic>
    </p:spTree>
  </p:cSld>
  <p:clrMapOvr>
    <a:masterClrMapping/>
  </p:clrMapOvr>
  <p:transition spd="slow" advTm="20670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 (3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692696"/>
            <a:ext cx="9174373" cy="5157192"/>
          </a:xfrm>
        </p:spPr>
      </p:pic>
    </p:spTree>
  </p:cSld>
  <p:clrMapOvr>
    <a:masterClrMapping/>
  </p:clrMapOvr>
  <p:transition spd="slow" advTm="24461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2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61595" cy="6858000"/>
          </a:xfrm>
        </p:spPr>
      </p:pic>
    </p:spTree>
  </p:cSld>
  <p:clrMapOvr>
    <a:masterClrMapping/>
  </p:clrMapOvr>
  <p:transition spd="slow" advTm="40576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8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76523"/>
            <a:ext cx="9144000" cy="6934523"/>
          </a:xfrm>
        </p:spPr>
      </p:pic>
    </p:spTree>
  </p:cSld>
  <p:clrMapOvr>
    <a:masterClrMapping/>
  </p:clrMapOvr>
  <p:transition spd="slow" advTm="301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ereginya-Sonce-nizen_ko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" y="-1"/>
            <a:ext cx="9144000" cy="67992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692696"/>
            <a:ext cx="86985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Сонце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низенько,</a:t>
            </a:r>
            <a:b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</a:t>
            </a:r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вечір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близенько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7316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nAPvArc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6193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2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61595" cy="6858000"/>
          </a:xfrm>
        </p:spPr>
      </p:pic>
    </p:spTree>
  </p:cSld>
  <p:clrMapOvr>
    <a:masterClrMapping/>
  </p:clrMapOvr>
  <p:transition spd="slow" advTm="36722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Зміст пісні у </a:t>
            </a:r>
            <a:r>
              <a:rPr lang="uk-UA" b="1" dirty="0" err="1" smtClean="0"/>
              <a:t>п</a:t>
            </a:r>
            <a:r>
              <a:rPr lang="uk-UA" b="1" dirty="0" err="1" smtClean="0">
                <a:sym typeface="Symbol"/>
              </a:rPr>
              <a:t>яти</a:t>
            </a:r>
            <a:r>
              <a:rPr lang="uk-UA" b="1" dirty="0" smtClean="0">
                <a:sym typeface="Symbol"/>
              </a:rPr>
              <a:t> тезах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3917032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uk-UA" sz="2800" dirty="0" smtClean="0"/>
              <a:t>Наступає вечір.</a:t>
            </a:r>
          </a:p>
          <a:p>
            <a:pPr marL="514350" indent="-514350">
              <a:buAutoNum type="arabicPeriod"/>
            </a:pPr>
            <a:r>
              <a:rPr lang="uk-UA" sz="2800" dirty="0" smtClean="0"/>
              <a:t>До дівчини поспішає хлопець.</a:t>
            </a:r>
          </a:p>
          <a:p>
            <a:pPr marL="514350" indent="-514350">
              <a:buAutoNum type="arabicPeriod"/>
            </a:pPr>
            <a:r>
              <a:rPr lang="uk-UA" sz="2800" dirty="0" smtClean="0"/>
              <a:t> Хлопець так спішив на зустріч, що й забув умитися.</a:t>
            </a:r>
          </a:p>
          <a:p>
            <a:pPr marL="514350" indent="-514350">
              <a:buAutoNum type="arabicPeriod"/>
            </a:pPr>
            <a:r>
              <a:rPr lang="uk-UA" sz="2800" dirty="0" smtClean="0"/>
              <a:t> Дівчина  називає хлопця серденьком і каже, щоб не вертався, бо він і так їй подобається.</a:t>
            </a:r>
          </a:p>
          <a:p>
            <a:pPr marL="514350" indent="-514350">
              <a:buAutoNum type="arabicPeriod"/>
            </a:pPr>
            <a:r>
              <a:rPr lang="uk-UA" sz="2800" dirty="0" smtClean="0"/>
              <a:t>Дівчина  пропонує хлопцеві зустрітися  біля криниці за перелазом.</a:t>
            </a:r>
          </a:p>
          <a:p>
            <a:pPr marL="514350" indent="-514350">
              <a:buAutoNum type="arabicPeriod"/>
            </a:pPr>
            <a:endParaRPr lang="uk-UA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2" y="0"/>
            <a:ext cx="9143998" cy="980728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2" y="6021288"/>
            <a:ext cx="9143998" cy="836712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 advTm="1879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0"/>
            <a:ext cx="9143998" cy="1340768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3000"/>
          </a:xfrm>
        </p:spPr>
        <p:txBody>
          <a:bodyPr/>
          <a:lstStyle/>
          <a:p>
            <a:r>
              <a:rPr lang="ru-RU" b="1" dirty="0" smtClean="0"/>
              <a:t>Тема: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212977"/>
            <a:ext cx="8229600" cy="1800200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/>
              <a:t>присягання</a:t>
            </a:r>
            <a:r>
              <a:rPr lang="ru-RU" dirty="0" smtClean="0"/>
              <a:t> у </a:t>
            </a:r>
            <a:r>
              <a:rPr lang="ru-RU" dirty="0" err="1" smtClean="0"/>
              <a:t>вірній</a:t>
            </a:r>
            <a:r>
              <a:rPr lang="ru-RU" dirty="0" smtClean="0"/>
              <a:t> </a:t>
            </a:r>
            <a:r>
              <a:rPr lang="ru-RU" dirty="0" err="1" smtClean="0"/>
              <a:t>любові</a:t>
            </a:r>
            <a:r>
              <a:rPr lang="ru-RU" dirty="0" smtClean="0"/>
              <a:t> </a:t>
            </a:r>
            <a:r>
              <a:rPr lang="ru-RU" dirty="0" err="1" smtClean="0"/>
              <a:t>одне</a:t>
            </a:r>
            <a:r>
              <a:rPr lang="ru-RU" dirty="0" smtClean="0"/>
              <a:t> до одного </a:t>
            </a:r>
            <a:r>
              <a:rPr lang="ru-RU" dirty="0" err="1" smtClean="0"/>
              <a:t>двох</a:t>
            </a:r>
            <a:r>
              <a:rPr lang="ru-RU" dirty="0" smtClean="0"/>
              <a:t> </a:t>
            </a:r>
            <a:r>
              <a:rPr lang="ru-RU" dirty="0" err="1" smtClean="0"/>
              <a:t>закоханих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0" y="5373216"/>
            <a:ext cx="9143998" cy="1340768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 advTm="1879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Ідея</a:t>
            </a:r>
            <a:r>
              <a:rPr lang="ru-RU" dirty="0" smtClean="0"/>
              <a:t>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/>
              <a:t>уславлення</a:t>
            </a:r>
            <a:r>
              <a:rPr lang="ru-RU" dirty="0" smtClean="0"/>
              <a:t> </a:t>
            </a:r>
            <a:r>
              <a:rPr lang="ru-RU" dirty="0" err="1" smtClean="0"/>
              <a:t>почуття</a:t>
            </a:r>
            <a:r>
              <a:rPr lang="ru-RU" dirty="0" smtClean="0"/>
              <a:t>, яке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смислом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двох</a:t>
            </a:r>
            <a:r>
              <a:rPr lang="ru-RU" dirty="0" smtClean="0"/>
              <a:t> </a:t>
            </a:r>
            <a:r>
              <a:rPr lang="ru-RU" dirty="0" err="1" smtClean="0"/>
              <a:t>люблячих</a:t>
            </a:r>
            <a:r>
              <a:rPr lang="ru-RU" dirty="0" smtClean="0"/>
              <a:t> </a:t>
            </a:r>
            <a:r>
              <a:rPr lang="ru-RU" dirty="0" err="1" smtClean="0"/>
              <a:t>сердець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" y="0"/>
            <a:ext cx="9143998" cy="1340768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2" y="5517232"/>
            <a:ext cx="9143998" cy="1340768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 advTm="1879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72816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Основна</a:t>
            </a:r>
            <a:r>
              <a:rPr lang="ru-RU" dirty="0" smtClean="0"/>
              <a:t> </a:t>
            </a:r>
            <a:r>
              <a:rPr lang="ru-RU" b="1" dirty="0" smtClean="0"/>
              <a:t>думка</a:t>
            </a:r>
            <a:r>
              <a:rPr lang="ru-RU" dirty="0" smtClean="0"/>
              <a:t>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212976"/>
            <a:ext cx="8229600" cy="2193107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/>
              <a:t>вірність</a:t>
            </a:r>
            <a:r>
              <a:rPr lang="ru-RU" dirty="0" smtClean="0"/>
              <a:t> у </a:t>
            </a:r>
            <a:r>
              <a:rPr lang="ru-RU" dirty="0" err="1" smtClean="0"/>
              <a:t>коханні</a:t>
            </a:r>
            <a:r>
              <a:rPr lang="ru-RU" dirty="0" smtClean="0"/>
              <a:t> — основа </a:t>
            </a:r>
            <a:r>
              <a:rPr lang="ru-RU" dirty="0" err="1" smtClean="0"/>
              <a:t>родинного</a:t>
            </a:r>
            <a:r>
              <a:rPr lang="ru-RU" dirty="0" smtClean="0"/>
              <a:t> затишку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" y="0"/>
            <a:ext cx="9143998" cy="1340768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517232"/>
            <a:ext cx="9143998" cy="1340768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 advTm="1879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1143000"/>
          </a:xfrm>
        </p:spPr>
        <p:txBody>
          <a:bodyPr/>
          <a:lstStyle/>
          <a:p>
            <a:r>
              <a:rPr lang="ru-RU" b="1" dirty="0" smtClean="0"/>
              <a:t>Жанр</a:t>
            </a:r>
            <a:r>
              <a:rPr lang="ru-RU" dirty="0" smtClean="0"/>
              <a:t>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924944"/>
            <a:ext cx="8229600" cy="2049091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/>
              <a:t>пісня</a:t>
            </a:r>
            <a:r>
              <a:rPr lang="ru-RU" dirty="0" smtClean="0"/>
              <a:t>, </a:t>
            </a:r>
            <a:r>
              <a:rPr lang="ru-RU" dirty="0" err="1" smtClean="0"/>
              <a:t>інтимна</a:t>
            </a:r>
            <a:r>
              <a:rPr lang="ru-RU" dirty="0" smtClean="0"/>
              <a:t> </a:t>
            </a:r>
            <a:r>
              <a:rPr lang="ru-RU" dirty="0" err="1" smtClean="0"/>
              <a:t>лірика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" y="0"/>
            <a:ext cx="9143998" cy="1340768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517232"/>
            <a:ext cx="9143998" cy="1340768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 advTm="1879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0"/>
            <a:ext cx="9143998" cy="1340768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Художні</a:t>
            </a:r>
            <a:r>
              <a:rPr lang="ru-RU" dirty="0" smtClean="0"/>
              <a:t> </a:t>
            </a:r>
            <a:r>
              <a:rPr lang="ru-RU" b="1" dirty="0" err="1" smtClean="0"/>
              <a:t>особливості</a:t>
            </a:r>
            <a:r>
              <a:rPr lang="ru-RU" dirty="0" smtClean="0"/>
              <a:t> </a:t>
            </a:r>
            <a:r>
              <a:rPr lang="ru-RU" b="1" dirty="0" err="1" smtClean="0"/>
              <a:t>пісні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3528392"/>
          </a:xfrm>
        </p:spPr>
        <p:txBody>
          <a:bodyPr>
            <a:normAutofit/>
          </a:bodyPr>
          <a:lstStyle/>
          <a:p>
            <a:r>
              <a:rPr lang="ru-RU" b="1" dirty="0" smtClean="0"/>
              <a:t>Повтори: </a:t>
            </a:r>
            <a:r>
              <a:rPr lang="ru-RU" dirty="0" smtClean="0"/>
              <a:t>«Ой </a:t>
            </a:r>
            <a:r>
              <a:rPr lang="ru-RU" dirty="0" err="1" smtClean="0"/>
              <a:t>прийди</a:t>
            </a:r>
            <a:r>
              <a:rPr lang="ru-RU" dirty="0" smtClean="0"/>
              <a:t>, </a:t>
            </a:r>
            <a:r>
              <a:rPr lang="ru-RU" dirty="0" err="1" smtClean="0"/>
              <a:t>прийди</a:t>
            </a:r>
            <a:r>
              <a:rPr lang="ru-RU" dirty="0" smtClean="0"/>
              <a:t>». </a:t>
            </a:r>
          </a:p>
          <a:p>
            <a:r>
              <a:rPr lang="ru-RU" b="1" dirty="0" smtClean="0"/>
              <a:t>Метафора: </a:t>
            </a:r>
            <a:r>
              <a:rPr lang="ru-RU" dirty="0" smtClean="0"/>
              <a:t>«</a:t>
            </a:r>
            <a:r>
              <a:rPr lang="ru-RU" dirty="0" err="1" smtClean="0"/>
              <a:t>Спішу</a:t>
            </a:r>
            <a:r>
              <a:rPr lang="ru-RU" dirty="0" smtClean="0"/>
              <a:t> до тебе, / </a:t>
            </a:r>
            <a:r>
              <a:rPr lang="ru-RU" dirty="0" err="1" smtClean="0"/>
              <a:t>Моє</a:t>
            </a:r>
            <a:r>
              <a:rPr lang="ru-RU" dirty="0" smtClean="0"/>
              <a:t> </a:t>
            </a:r>
            <a:r>
              <a:rPr lang="ru-RU" dirty="0" err="1" smtClean="0"/>
              <a:t>серденько</a:t>
            </a:r>
            <a:r>
              <a:rPr lang="ru-RU" dirty="0" smtClean="0"/>
              <a:t>».</a:t>
            </a:r>
          </a:p>
          <a:p>
            <a:r>
              <a:rPr lang="ru-RU" b="1" dirty="0" err="1" smtClean="0"/>
              <a:t>Звертання</a:t>
            </a:r>
            <a:r>
              <a:rPr lang="ru-RU" b="1" dirty="0" smtClean="0"/>
              <a:t>: </a:t>
            </a:r>
            <a:r>
              <a:rPr lang="ru-RU" dirty="0" smtClean="0"/>
              <a:t>«</a:t>
            </a:r>
            <a:r>
              <a:rPr lang="ru-RU" dirty="0" err="1" smtClean="0"/>
              <a:t>Серденько</a:t>
            </a:r>
            <a:r>
              <a:rPr lang="ru-RU" dirty="0" smtClean="0"/>
              <a:t> </a:t>
            </a:r>
            <a:r>
              <a:rPr lang="ru-RU" dirty="0" err="1" smtClean="0"/>
              <a:t>моє</a:t>
            </a:r>
            <a:r>
              <a:rPr lang="ru-RU" dirty="0" smtClean="0"/>
              <a:t>».</a:t>
            </a:r>
          </a:p>
          <a:p>
            <a:r>
              <a:rPr lang="ru-RU" b="1" dirty="0" err="1" smtClean="0"/>
              <a:t>Епітет</a:t>
            </a:r>
            <a:r>
              <a:rPr lang="ru-RU" b="1" dirty="0" smtClean="0"/>
              <a:t>: </a:t>
            </a:r>
            <a:r>
              <a:rPr lang="ru-RU" dirty="0" smtClean="0"/>
              <a:t>«</a:t>
            </a:r>
            <a:r>
              <a:rPr lang="ru-RU" dirty="0" err="1" smtClean="0"/>
              <a:t>Кохання</a:t>
            </a:r>
            <a:r>
              <a:rPr lang="ru-RU" dirty="0" smtClean="0"/>
              <a:t> </a:t>
            </a:r>
            <a:r>
              <a:rPr lang="ru-RU" dirty="0" err="1" smtClean="0"/>
              <a:t>вірно</a:t>
            </a:r>
            <a:r>
              <a:rPr lang="ru-RU" dirty="0" smtClean="0"/>
              <a:t>, </a:t>
            </a:r>
            <a:r>
              <a:rPr lang="ru-RU" dirty="0" err="1" smtClean="0"/>
              <a:t>чесно</a:t>
            </a:r>
            <a:r>
              <a:rPr lang="ru-RU" dirty="0" smtClean="0"/>
              <a:t>, </a:t>
            </a:r>
            <a:r>
              <a:rPr lang="ru-RU" dirty="0" err="1" smtClean="0"/>
              <a:t>примірно</a:t>
            </a:r>
            <a:r>
              <a:rPr lang="ru-RU" dirty="0" smtClean="0"/>
              <a:t>».</a:t>
            </a:r>
          </a:p>
          <a:p>
            <a:r>
              <a:rPr lang="ru-RU" b="1" dirty="0" err="1" smtClean="0"/>
              <a:t>Римування</a:t>
            </a:r>
            <a:r>
              <a:rPr lang="ru-RU" b="1" dirty="0" smtClean="0"/>
              <a:t>: </a:t>
            </a:r>
            <a:r>
              <a:rPr lang="ru-RU" dirty="0" err="1" smtClean="0"/>
              <a:t>паралельне</a:t>
            </a:r>
            <a:r>
              <a:rPr lang="ru-RU" dirty="0" smtClean="0"/>
              <a:t>.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0" y="5517232"/>
            <a:ext cx="9143998" cy="1340768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 advTm="1879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" y="0"/>
            <a:ext cx="9143998" cy="1340768"/>
            <a:chOff x="2" y="5857890"/>
            <a:chExt cx="9143998" cy="1000111"/>
          </a:xfrm>
        </p:grpSpPr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9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03118" y="1234579"/>
            <a:ext cx="6758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err="1"/>
              <a:t>Продовжіть</a:t>
            </a:r>
            <a:r>
              <a:rPr lang="ru-RU" sz="5400" b="1" dirty="0"/>
              <a:t> </a:t>
            </a:r>
            <a:r>
              <a:rPr lang="ru-RU" sz="5400" b="1" dirty="0" err="1"/>
              <a:t>речення</a:t>
            </a:r>
            <a:r>
              <a:rPr lang="ru-RU" sz="5400" b="1" dirty="0"/>
              <a:t>: 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2" y="5517232"/>
            <a:ext cx="9143998" cy="1340768"/>
            <a:chOff x="2" y="5857890"/>
            <a:chExt cx="9143998" cy="1000111"/>
          </a:xfrm>
        </p:grpSpPr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4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395536" y="3068960"/>
            <a:ext cx="8229600" cy="1799580"/>
          </a:xfrm>
        </p:spPr>
        <p:txBody>
          <a:bodyPr/>
          <a:lstStyle/>
          <a:p>
            <a:r>
              <a:rPr lang="uk-UA" dirty="0" smtClean="0"/>
              <a:t>  Мені сподобалося…</a:t>
            </a:r>
          </a:p>
          <a:p>
            <a:r>
              <a:rPr lang="uk-UA" dirty="0" smtClean="0"/>
              <a:t>Мене найбільше вразило…</a:t>
            </a:r>
            <a:endParaRPr lang="ru-RU" dirty="0" smtClean="0"/>
          </a:p>
        </p:txBody>
      </p:sp>
    </p:spTree>
  </p:cSld>
  <p:clrMapOvr>
    <a:masterClrMapping/>
  </p:clrMapOvr>
  <p:transition spd="slow" advTm="1879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276873"/>
            <a:ext cx="8229600" cy="2304256"/>
          </a:xfrm>
        </p:spPr>
        <p:txBody>
          <a:bodyPr>
            <a:normAutofit fontScale="85000" lnSpcReduction="20000"/>
          </a:bodyPr>
          <a:lstStyle/>
          <a:p>
            <a:r>
              <a:rPr lang="uk-UA" dirty="0" err="1" smtClean="0"/>
              <a:t>Чупринін</a:t>
            </a:r>
            <a:r>
              <a:rPr lang="uk-UA" dirty="0" smtClean="0"/>
              <a:t> О.О. Українська література. 9 клас. І семестр. – 2ге вид., </a:t>
            </a:r>
            <a:r>
              <a:rPr lang="uk-UA" dirty="0" err="1" smtClean="0"/>
              <a:t>переробл</a:t>
            </a:r>
            <a:r>
              <a:rPr lang="uk-UA" dirty="0" smtClean="0"/>
              <a:t>. та </a:t>
            </a:r>
            <a:r>
              <a:rPr lang="uk-UA" dirty="0" err="1" smtClean="0"/>
              <a:t>доповн</a:t>
            </a:r>
            <a:r>
              <a:rPr lang="uk-UA" dirty="0" smtClean="0"/>
              <a:t>. - Х.: Вид. група </a:t>
            </a:r>
            <a:r>
              <a:rPr lang="uk-UA" dirty="0" err="1" smtClean="0"/>
              <a:t>“Основа”</a:t>
            </a:r>
            <a:r>
              <a:rPr lang="uk-UA" dirty="0" smtClean="0"/>
              <a:t>, 2013. – 128с. – (Серія </a:t>
            </a:r>
            <a:r>
              <a:rPr lang="uk-UA" dirty="0" err="1" smtClean="0"/>
              <a:t>“Мій</a:t>
            </a:r>
            <a:r>
              <a:rPr lang="uk-UA" dirty="0" smtClean="0"/>
              <a:t> </a:t>
            </a:r>
            <a:r>
              <a:rPr lang="uk-UA" dirty="0" err="1" smtClean="0"/>
              <a:t>конспект”</a:t>
            </a:r>
            <a:r>
              <a:rPr lang="uk-UA" dirty="0" smtClean="0"/>
              <a:t>).</a:t>
            </a:r>
          </a:p>
          <a:p>
            <a:r>
              <a:rPr lang="uk-UA" dirty="0" smtClean="0"/>
              <a:t>Тарасова М.І. Українська література у тезах і коментарях. – Чернігів: КММЕДІА, 2015. – 176с.</a:t>
            </a:r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" y="0"/>
            <a:ext cx="9143998" cy="1340768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517232"/>
            <a:ext cx="9143998" cy="1340768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8313" y="1268413"/>
            <a:ext cx="8229600" cy="64770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/>
              <a:t/>
            </a:r>
            <a:br>
              <a:rPr lang="uk-UA" sz="3600" b="1" dirty="0" smtClean="0"/>
            </a:br>
            <a:r>
              <a:rPr lang="uk-UA" sz="3600" b="1" dirty="0" smtClean="0"/>
              <a:t/>
            </a:r>
            <a:br>
              <a:rPr lang="uk-UA" sz="3600" b="1" dirty="0" smtClean="0"/>
            </a:br>
            <a:r>
              <a:rPr lang="uk-UA" sz="3600" b="1" dirty="0" smtClean="0"/>
              <a:t>СПИСОК ВИКОРИСТАНИХ ДЖЕРЕЛ: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b="1" dirty="0" smtClean="0"/>
              <a:t>Література: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4365104"/>
            <a:ext cx="28504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uk-UA" sz="2800" b="1" dirty="0" err="1" smtClean="0"/>
              <a:t>Інтернет-ресурси</a:t>
            </a:r>
            <a:endParaRPr lang="uk-UA" sz="2800" b="1" dirty="0" smtClean="0"/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486916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http://muzofon.com/search/</a:t>
            </a:r>
            <a:r>
              <a:rPr lang="ru-RU" dirty="0" smtClean="0"/>
              <a:t>сонце%20низенько%20вечр%20близенько/2/</a:t>
            </a:r>
            <a:endParaRPr lang="ru-RU" dirty="0"/>
          </a:p>
        </p:txBody>
      </p:sp>
    </p:spTree>
  </p:cSld>
  <p:clrMapOvr>
    <a:masterClrMapping/>
  </p:clrMapOvr>
  <p:transition spd="slow" advTm="18798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 (2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 spd="slow" advTm="3916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 (3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74374" cy="5616624"/>
          </a:xfrm>
        </p:spPr>
      </p:pic>
    </p:spTree>
  </p:cSld>
  <p:clrMapOvr>
    <a:masterClrMapping/>
  </p:clrMapOvr>
  <p:transition spd="slow" advTm="457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29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5045"/>
          </a:xfrm>
        </p:spPr>
      </p:pic>
    </p:spTree>
  </p:cSld>
  <p:clrMapOvr>
    <a:masterClrMapping/>
  </p:clrMapOvr>
  <p:transition spd="slow" advTm="14492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06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31825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2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5070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2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8063" cy="6858000"/>
          </a:xfrm>
        </p:spPr>
      </p:pic>
    </p:spTree>
  </p:cSld>
  <p:clrMapOvr>
    <a:masterClrMapping/>
  </p:clrMapOvr>
  <p:transition spd="slow" advTm="10062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06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8206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245</Words>
  <Application>Microsoft Office PowerPoint</Application>
  <PresentationFormat>Экран (4:3)</PresentationFormat>
  <Paragraphs>37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Сонце низенько, вечір близенько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Зміст пісні у пяти тезах</vt:lpstr>
      <vt:lpstr>Тема: </vt:lpstr>
      <vt:lpstr>Ідея: </vt:lpstr>
      <vt:lpstr>Основна думка: </vt:lpstr>
      <vt:lpstr>Жанр: </vt:lpstr>
      <vt:lpstr>Художні особливості пісні. </vt:lpstr>
      <vt:lpstr>Продовжіть речення: </vt:lpstr>
      <vt:lpstr>  СПИСОК ВИКОРИСТАНИХ ДЖЕРЕЛ: Література: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Сонце низенько, вечір близенько</dc:title>
  <dc:creator>Domashniy</dc:creator>
  <cp:lastModifiedBy>Image&amp;Matros ®</cp:lastModifiedBy>
  <cp:revision>19</cp:revision>
  <dcterms:created xsi:type="dcterms:W3CDTF">2016-01-20T08:50:42Z</dcterms:created>
  <dcterms:modified xsi:type="dcterms:W3CDTF">2016-02-04T20:07:50Z</dcterms:modified>
</cp:coreProperties>
</file>