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7A2FF-7390-45DC-9365-E967D13E039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6179F-3579-4D21-AB4D-5F7BAB7EFA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7A2FF-7390-45DC-9365-E967D13E039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6179F-3579-4D21-AB4D-5F7BAB7EFA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7A2FF-7390-45DC-9365-E967D13E039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6179F-3579-4D21-AB4D-5F7BAB7EFA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7A2FF-7390-45DC-9365-E967D13E039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6179F-3579-4D21-AB4D-5F7BAB7EFA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7A2FF-7390-45DC-9365-E967D13E039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6179F-3579-4D21-AB4D-5F7BAB7EFA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7A2FF-7390-45DC-9365-E967D13E039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6179F-3579-4D21-AB4D-5F7BAB7EFA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7A2FF-7390-45DC-9365-E967D13E039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6179F-3579-4D21-AB4D-5F7BAB7EFA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7A2FF-7390-45DC-9365-E967D13E039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6179F-3579-4D21-AB4D-5F7BAB7EFA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7A2FF-7390-45DC-9365-E967D13E039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6179F-3579-4D21-AB4D-5F7BAB7EFA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7A2FF-7390-45DC-9365-E967D13E039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6179F-3579-4D21-AB4D-5F7BAB7EFA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7A2FF-7390-45DC-9365-E967D13E039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6179F-3579-4D21-AB4D-5F7BAB7EFA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7A2FF-7390-45DC-9365-E967D13E0390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6179F-3579-4D21-AB4D-5F7BAB7EFAF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772400" cy="2016224"/>
          </a:xfrm>
        </p:spPr>
        <p:txBody>
          <a:bodyPr>
            <a:normAutofit fontScale="9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</a:br>
            <a:r>
              <a:rPr lang="uk-UA" sz="49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Georgia" pitchFamily="18" charset="0"/>
                <a:ea typeface="Batang" pitchFamily="18" charset="-127"/>
              </a:rPr>
              <a:t>Спостереження інфузорій</a:t>
            </a:r>
            <a:endParaRPr lang="ru-RU" b="1" dirty="0">
              <a:ln w="50800"/>
              <a:solidFill>
                <a:schemeClr val="bg1">
                  <a:shade val="50000"/>
                </a:schemeClr>
              </a:soli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  <a:latin typeface="Georgia" pitchFamily="18" charset="0"/>
              <a:ea typeface="Batang" pitchFamily="18" charset="-127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Лабораторне дослідження</a:t>
            </a:r>
            <a:endParaRPr lang="ru-RU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792540" y="4869160"/>
            <a:ext cx="8351460" cy="2143502"/>
            <a:chOff x="792540" y="4869160"/>
            <a:chExt cx="8351460" cy="2143502"/>
          </a:xfrm>
        </p:grpSpPr>
        <p:pic>
          <p:nvPicPr>
            <p:cNvPr id="9" name="Рисунок 8" descr="ножницы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4032809">
              <a:off x="792540" y="5842228"/>
              <a:ext cx="1170434" cy="1170434"/>
            </a:xfrm>
            <a:prstGeom prst="rect">
              <a:avLst/>
            </a:prstGeom>
          </p:spPr>
        </p:pic>
        <p:pic>
          <p:nvPicPr>
            <p:cNvPr id="10" name="Рисунок 9" descr="перо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73566" y="4869160"/>
              <a:ext cx="1170434" cy="1170434"/>
            </a:xfrm>
            <a:prstGeom prst="rect">
              <a:avLst/>
            </a:prstGeom>
          </p:spPr>
        </p:pic>
        <p:pic>
          <p:nvPicPr>
            <p:cNvPr id="11" name="Рисунок 10" descr="стаканчик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203848" y="5661248"/>
              <a:ext cx="1049906" cy="1049906"/>
            </a:xfrm>
            <a:prstGeom prst="rect">
              <a:avLst/>
            </a:prstGeom>
          </p:spPr>
        </p:pic>
        <p:pic>
          <p:nvPicPr>
            <p:cNvPr id="12" name="Рисунок 11" descr="719f4f9aa27bg-kopiya-150x150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 rot="507746">
              <a:off x="6821585" y="5457390"/>
              <a:ext cx="1311264" cy="1311264"/>
            </a:xfrm>
            <a:prstGeom prst="rect">
              <a:avLst/>
            </a:prstGeom>
          </p:spPr>
        </p:pic>
      </p:grpSp>
      <p:sp>
        <p:nvSpPr>
          <p:cNvPr id="13" name="Прямоугольник 12"/>
          <p:cNvSpPr/>
          <p:nvPr/>
        </p:nvSpPr>
        <p:spPr>
          <a:xfrm>
            <a:off x="2915816" y="4509120"/>
            <a:ext cx="3384376" cy="14401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Ярмоленко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Лариса Михайлівна</a:t>
            </a:r>
          </a:p>
          <a:p>
            <a:pPr algn="ctr"/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вчитель біології</a:t>
            </a:r>
          </a:p>
          <a:p>
            <a:pPr algn="ctr"/>
            <a:r>
              <a:rPr lang="uk-UA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Дмитрівський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НВК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Хід роботи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175679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Дай відповідь на запитання:</a:t>
            </a:r>
          </a:p>
          <a:p>
            <a:pPr algn="ctr">
              <a:buClr>
                <a:srgbClr val="FFFF00"/>
              </a:buClr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Чому інфузорію називають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“туфелька”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ctr">
              <a:buClr>
                <a:srgbClr val="FFFF00"/>
              </a:buClr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Які органи руху має інфузорія?</a:t>
            </a:r>
          </a:p>
          <a:p>
            <a:pPr algn="ctr">
              <a:buClr>
                <a:srgbClr val="FFFF00"/>
              </a:buClr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Які частини тіла інфузорії ви побачили у мікроскоп?</a:t>
            </a:r>
          </a:p>
          <a:p>
            <a:pPr algn="ctr">
              <a:buClr>
                <a:srgbClr val="FFFF00"/>
              </a:buClr>
              <a:buFont typeface="Wingdings" pitchFamily="2" charset="2"/>
              <a:buChar char="ü"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792540" y="4869160"/>
            <a:ext cx="8351460" cy="2143502"/>
            <a:chOff x="792540" y="4869160"/>
            <a:chExt cx="8351460" cy="2143502"/>
          </a:xfrm>
        </p:grpSpPr>
        <p:pic>
          <p:nvPicPr>
            <p:cNvPr id="6" name="Рисунок 5" descr="ножницы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4032809">
              <a:off x="792540" y="5842228"/>
              <a:ext cx="1170434" cy="1170434"/>
            </a:xfrm>
            <a:prstGeom prst="rect">
              <a:avLst/>
            </a:prstGeom>
          </p:spPr>
        </p:pic>
        <p:pic>
          <p:nvPicPr>
            <p:cNvPr id="7" name="Рисунок 6" descr="перо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73566" y="4869160"/>
              <a:ext cx="1170434" cy="1170434"/>
            </a:xfrm>
            <a:prstGeom prst="rect">
              <a:avLst/>
            </a:prstGeom>
          </p:spPr>
        </p:pic>
        <p:pic>
          <p:nvPicPr>
            <p:cNvPr id="8" name="Рисунок 7" descr="стаканчик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203848" y="5661248"/>
              <a:ext cx="1049906" cy="1049906"/>
            </a:xfrm>
            <a:prstGeom prst="rect">
              <a:avLst/>
            </a:prstGeom>
          </p:spPr>
        </p:pic>
        <p:pic>
          <p:nvPicPr>
            <p:cNvPr id="9" name="Рисунок 8" descr="719f4f9aa27bg-kopiya-150x150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 rot="507746">
              <a:off x="6821585" y="5457390"/>
              <a:ext cx="1311264" cy="1311264"/>
            </a:xfrm>
            <a:prstGeom prst="rect">
              <a:avLst/>
            </a:prstGeom>
          </p:spPr>
        </p:pic>
      </p:grpSp>
      <p:sp>
        <p:nvSpPr>
          <p:cNvPr id="10" name="TextBox 9"/>
          <p:cNvSpPr txBox="1"/>
          <p:nvPr/>
        </p:nvSpPr>
        <p:spPr>
          <a:xfrm>
            <a:off x="6588224" y="1052736"/>
            <a:ext cx="19720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>
                <a:latin typeface="Mistral" pitchFamily="66" charset="0"/>
              </a:rPr>
              <a:t>Зроби висновки</a:t>
            </a:r>
            <a:endParaRPr lang="ru-RU" sz="2800" dirty="0">
              <a:latin typeface="Mistral" pitchFamily="66" charset="0"/>
            </a:endParaRPr>
          </a:p>
        </p:txBody>
      </p:sp>
      <p:pic>
        <p:nvPicPr>
          <p:cNvPr id="13" name="Рисунок 12" descr="1393516745_740270212.jpg"/>
          <p:cNvPicPr>
            <a:picLocks noChangeAspect="1"/>
          </p:cNvPicPr>
          <p:nvPr/>
        </p:nvPicPr>
        <p:blipFill>
          <a:blip r:embed="rId6" cstate="print"/>
          <a:srcRect t="7379" r="14820"/>
          <a:stretch>
            <a:fillRect/>
          </a:stretch>
        </p:blipFill>
        <p:spPr>
          <a:xfrm rot="5400000">
            <a:off x="5190865" y="3170175"/>
            <a:ext cx="2049784" cy="2711450"/>
          </a:xfrm>
          <a:prstGeom prst="rect">
            <a:avLst/>
          </a:prstGeom>
        </p:spPr>
      </p:pic>
      <p:grpSp>
        <p:nvGrpSpPr>
          <p:cNvPr id="38" name="Группа 37"/>
          <p:cNvGrpSpPr/>
          <p:nvPr/>
        </p:nvGrpSpPr>
        <p:grpSpPr>
          <a:xfrm>
            <a:off x="5076056" y="3501008"/>
            <a:ext cx="2232248" cy="1867272"/>
            <a:chOff x="3491880" y="3501008"/>
            <a:chExt cx="2232248" cy="186727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flipV="1">
              <a:off x="5292080" y="4293096"/>
              <a:ext cx="216024" cy="28803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flipV="1">
              <a:off x="4067944" y="3645024"/>
              <a:ext cx="504056" cy="7200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flipH="1">
              <a:off x="4139952" y="4797152"/>
              <a:ext cx="432048" cy="7200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 flipV="1">
              <a:off x="4644008" y="4005064"/>
              <a:ext cx="432048" cy="36004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flipH="1">
              <a:off x="3779912" y="4509120"/>
              <a:ext cx="720080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flipH="1">
              <a:off x="4283968" y="5085184"/>
              <a:ext cx="504056" cy="14401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flipH="1" flipV="1">
              <a:off x="4572000" y="3645024"/>
              <a:ext cx="72008" cy="36004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Овал 29"/>
            <p:cNvSpPr/>
            <p:nvPr/>
          </p:nvSpPr>
          <p:spPr>
            <a:xfrm>
              <a:off x="5436096" y="4077072"/>
              <a:ext cx="288032" cy="266328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b="1" dirty="0" smtClean="0">
                  <a:solidFill>
                    <a:schemeClr val="tx1"/>
                  </a:solidFill>
                </a:rPr>
                <a:t>4</a:t>
              </a:r>
              <a:endParaRPr lang="ru-RU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Овал 30"/>
            <p:cNvSpPr/>
            <p:nvPr/>
          </p:nvSpPr>
          <p:spPr>
            <a:xfrm>
              <a:off x="4499992" y="3501008"/>
              <a:ext cx="288032" cy="27471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b="1" dirty="0" smtClean="0">
                  <a:solidFill>
                    <a:schemeClr val="tx1"/>
                  </a:solidFill>
                </a:rPr>
                <a:t>3</a:t>
              </a:r>
              <a:endParaRPr lang="ru-RU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Овал 31"/>
            <p:cNvSpPr/>
            <p:nvPr/>
          </p:nvSpPr>
          <p:spPr>
            <a:xfrm>
              <a:off x="4067944" y="5085184"/>
              <a:ext cx="288032" cy="283096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b="1" dirty="0" smtClean="0">
                  <a:solidFill>
                    <a:schemeClr val="tx1"/>
                  </a:solidFill>
                </a:rPr>
                <a:t>1</a:t>
              </a:r>
              <a:endParaRPr lang="ru-RU" b="1" dirty="0">
                <a:solidFill>
                  <a:schemeClr val="tx1"/>
                </a:solidFill>
              </a:endParaRPr>
            </a:p>
          </p:txBody>
        </p:sp>
        <p:sp>
          <p:nvSpPr>
            <p:cNvPr id="33" name="Овал 32"/>
            <p:cNvSpPr/>
            <p:nvPr/>
          </p:nvSpPr>
          <p:spPr>
            <a:xfrm>
              <a:off x="3851920" y="4797152"/>
              <a:ext cx="288032" cy="266328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b="1" dirty="0" smtClean="0">
                  <a:solidFill>
                    <a:schemeClr val="tx1"/>
                  </a:solidFill>
                </a:rPr>
                <a:t>2</a:t>
              </a:r>
              <a:endParaRPr lang="ru-RU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Овал 34"/>
            <p:cNvSpPr/>
            <p:nvPr/>
          </p:nvSpPr>
          <p:spPr>
            <a:xfrm>
              <a:off x="3491880" y="4437112"/>
              <a:ext cx="288032" cy="266328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b="1" dirty="0" smtClean="0">
                  <a:solidFill>
                    <a:schemeClr val="tx1"/>
                  </a:solidFill>
                </a:rPr>
                <a:t>6</a:t>
              </a:r>
              <a:endParaRPr lang="ru-RU" b="1" dirty="0">
                <a:solidFill>
                  <a:schemeClr val="tx1"/>
                </a:solidFill>
              </a:endParaRPr>
            </a:p>
          </p:txBody>
        </p:sp>
        <p:sp>
          <p:nvSpPr>
            <p:cNvPr id="36" name="Овал 35"/>
            <p:cNvSpPr/>
            <p:nvPr/>
          </p:nvSpPr>
          <p:spPr>
            <a:xfrm>
              <a:off x="5004048" y="3861048"/>
              <a:ext cx="288032" cy="27471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b="1" dirty="0" smtClean="0">
                  <a:solidFill>
                    <a:schemeClr val="tx1"/>
                  </a:solidFill>
                </a:rPr>
                <a:t>5</a:t>
              </a:r>
              <a:endParaRPr lang="ru-RU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1691680" y="3485907"/>
            <a:ext cx="2494914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Будова інфузорії </a:t>
            </a:r>
          </a:p>
          <a:p>
            <a:pPr marL="342900" indent="-342900">
              <a:buFont typeface="+mj-lt"/>
              <a:buAutoNum type="arabi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Покрив клітини</a:t>
            </a:r>
          </a:p>
          <a:p>
            <a:pPr marL="342900" indent="-342900">
              <a:buFont typeface="+mj-lt"/>
              <a:buAutoNum type="arabi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Ротова заглибина</a:t>
            </a:r>
          </a:p>
          <a:p>
            <a:pPr marL="342900" indent="-342900">
              <a:buFont typeface="+mj-lt"/>
              <a:buAutoNum type="arabi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Війки</a:t>
            </a:r>
          </a:p>
          <a:p>
            <a:pPr marL="342900" indent="-342900">
              <a:buFont typeface="+mj-lt"/>
              <a:buAutoNum type="arabi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Скоротлива вакуоля</a:t>
            </a:r>
          </a:p>
          <a:p>
            <a:pPr marL="342900" indent="-342900">
              <a:buFont typeface="+mj-lt"/>
              <a:buAutoNum type="arabi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Велике ядро </a:t>
            </a:r>
          </a:p>
          <a:p>
            <a:pPr marL="342900" indent="-342900">
              <a:buFont typeface="+mj-lt"/>
              <a:buAutoNum type="arabi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Мале ядро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600"/>
                            </p:stCondLst>
                            <p:childTnLst>
                              <p:par>
                                <p:cTn id="1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0"/>
                            </p:stCondLst>
                            <p:childTnLst>
                              <p:par>
                                <p:cTn id="24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2000"/>
                            </p:stCondLst>
                            <p:childTnLst>
                              <p:par>
                                <p:cTn id="30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Группа 43"/>
          <p:cNvGrpSpPr/>
          <p:nvPr/>
        </p:nvGrpSpPr>
        <p:grpSpPr>
          <a:xfrm>
            <a:off x="792540" y="4869160"/>
            <a:ext cx="8351460" cy="2143502"/>
            <a:chOff x="792540" y="4869160"/>
            <a:chExt cx="8351460" cy="2143502"/>
          </a:xfrm>
        </p:grpSpPr>
        <p:pic>
          <p:nvPicPr>
            <p:cNvPr id="45" name="Рисунок 44" descr="ножницы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4032809">
              <a:off x="792540" y="5842228"/>
              <a:ext cx="1170434" cy="1170434"/>
            </a:xfrm>
            <a:prstGeom prst="rect">
              <a:avLst/>
            </a:prstGeom>
          </p:spPr>
        </p:pic>
        <p:pic>
          <p:nvPicPr>
            <p:cNvPr id="46" name="Рисунок 45" descr="перо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73566" y="4869160"/>
              <a:ext cx="1170434" cy="1170434"/>
            </a:xfrm>
            <a:prstGeom prst="rect">
              <a:avLst/>
            </a:prstGeom>
          </p:spPr>
        </p:pic>
        <p:pic>
          <p:nvPicPr>
            <p:cNvPr id="47" name="Рисунок 46" descr="стаканчик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203848" y="5661248"/>
              <a:ext cx="1049906" cy="1049906"/>
            </a:xfrm>
            <a:prstGeom prst="rect">
              <a:avLst/>
            </a:prstGeom>
          </p:spPr>
        </p:pic>
        <p:pic>
          <p:nvPicPr>
            <p:cNvPr id="48" name="Рисунок 47" descr="719f4f9aa27bg-kopiya-150x150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 rot="507746">
              <a:off x="6821585" y="5457390"/>
              <a:ext cx="1311264" cy="1311264"/>
            </a:xfrm>
            <a:prstGeom prst="rect">
              <a:avLst/>
            </a:prstGeom>
          </p:spPr>
        </p:pic>
      </p:grpSp>
      <p:pic>
        <p:nvPicPr>
          <p:cNvPr id="8" name="Рисунок 7" descr="[BI7GI_2-01]_[IL_01]-k1.jpg"/>
          <p:cNvPicPr>
            <a:picLocks noChangeAspect="1"/>
          </p:cNvPicPr>
          <p:nvPr/>
        </p:nvPicPr>
        <p:blipFill>
          <a:blip r:embed="rId6" cstate="print"/>
          <a:srcRect l="46813"/>
          <a:stretch>
            <a:fillRect/>
          </a:stretch>
        </p:blipFill>
        <p:spPr>
          <a:xfrm>
            <a:off x="6300192" y="3140968"/>
            <a:ext cx="2699792" cy="2368826"/>
          </a:xfrm>
          <a:prstGeom prst="rect">
            <a:avLst/>
          </a:prstGeom>
          <a:ln w="28575">
            <a:solidFill>
              <a:srgbClr val="FFFF00"/>
            </a:solidFill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Хід роботи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539552" y="1844824"/>
            <a:ext cx="8229600" cy="1756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Знайди у підручнику</a:t>
            </a:r>
            <a:r>
              <a:rPr kumimoji="0" lang="uk-UA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малюнок амеби та порівняй її будову з будовою інфузорії туфельки. Що є спільного, а що відмінне в будові.</a:t>
            </a:r>
            <a:endParaRPr kumimoji="0" lang="uk-UA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FF00"/>
              </a:buClr>
              <a:buSzTx/>
              <a:buFont typeface="Wingdings" pitchFamily="2" charset="2"/>
              <a:buChar char="ü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40152" y="980728"/>
            <a:ext cx="340830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>
                <a:latin typeface="Mistral" pitchFamily="66" charset="0"/>
              </a:rPr>
              <a:t>Поміркуй </a:t>
            </a:r>
          </a:p>
          <a:p>
            <a:r>
              <a:rPr lang="uk-UA" sz="2800" dirty="0" smtClean="0">
                <a:latin typeface="Mistral" pitchFamily="66" charset="0"/>
              </a:rPr>
              <a:t>(завдання високого рівня)  </a:t>
            </a:r>
            <a:endParaRPr lang="ru-RU" sz="2800" dirty="0">
              <a:latin typeface="Mistral" pitchFamily="66" charset="0"/>
            </a:endParaRPr>
          </a:p>
        </p:txBody>
      </p:sp>
      <p:pic>
        <p:nvPicPr>
          <p:cNvPr id="9" name="Рисунок 8" descr="[BI7GI_2-01]_[IL_01]-k1.jpg"/>
          <p:cNvPicPr>
            <a:picLocks noChangeAspect="1"/>
          </p:cNvPicPr>
          <p:nvPr/>
        </p:nvPicPr>
        <p:blipFill>
          <a:blip r:embed="rId6" cstate="print"/>
          <a:srcRect r="53187"/>
          <a:stretch>
            <a:fillRect/>
          </a:stretch>
        </p:blipFill>
        <p:spPr>
          <a:xfrm>
            <a:off x="179512" y="3140968"/>
            <a:ext cx="2376264" cy="2368826"/>
          </a:xfrm>
          <a:prstGeom prst="rect">
            <a:avLst/>
          </a:prstGeom>
          <a:ln w="28575">
            <a:solidFill>
              <a:srgbClr val="FFFF00"/>
            </a:solidFill>
          </a:ln>
        </p:spPr>
      </p:pic>
      <p:cxnSp>
        <p:nvCxnSpPr>
          <p:cNvPr id="11" name="Прямая соединительная линия 10"/>
          <p:cNvCxnSpPr/>
          <p:nvPr/>
        </p:nvCxnSpPr>
        <p:spPr>
          <a:xfrm flipV="1">
            <a:off x="827584" y="3501008"/>
            <a:ext cx="288032" cy="2160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 flipV="1">
            <a:off x="1115616" y="3501008"/>
            <a:ext cx="216024" cy="2880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7740352" y="4077072"/>
            <a:ext cx="936104" cy="1440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 flipV="1">
            <a:off x="611560" y="4221088"/>
            <a:ext cx="504056" cy="2880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403648" y="4869160"/>
            <a:ext cx="360040" cy="1440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1619672" y="4005064"/>
            <a:ext cx="504056" cy="5040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36" idx="4"/>
          </p:cNvCxnSpPr>
          <p:nvPr/>
        </p:nvCxnSpPr>
        <p:spPr>
          <a:xfrm>
            <a:off x="6649380" y="4221088"/>
            <a:ext cx="298884" cy="2160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 flipV="1">
            <a:off x="7236296" y="3501008"/>
            <a:ext cx="360040" cy="2880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 flipV="1">
            <a:off x="7020272" y="3861048"/>
            <a:ext cx="360040" cy="2160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7740352" y="4509120"/>
            <a:ext cx="432048" cy="2880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7740352" y="4293096"/>
            <a:ext cx="720080" cy="2880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Овал 32"/>
          <p:cNvSpPr/>
          <p:nvPr/>
        </p:nvSpPr>
        <p:spPr>
          <a:xfrm>
            <a:off x="6948264" y="3212976"/>
            <a:ext cx="410344" cy="36004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1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4" name="Овал 33"/>
          <p:cNvSpPr/>
          <p:nvPr/>
        </p:nvSpPr>
        <p:spPr>
          <a:xfrm>
            <a:off x="6732240" y="3645024"/>
            <a:ext cx="410344" cy="36004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3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5" name="Овал 34"/>
          <p:cNvSpPr/>
          <p:nvPr/>
        </p:nvSpPr>
        <p:spPr>
          <a:xfrm>
            <a:off x="1691680" y="4869160"/>
            <a:ext cx="410344" cy="36004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3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6" name="Овал 35"/>
          <p:cNvSpPr/>
          <p:nvPr/>
        </p:nvSpPr>
        <p:spPr>
          <a:xfrm>
            <a:off x="6444208" y="3861048"/>
            <a:ext cx="410344" cy="36004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7" name="Овал 36"/>
          <p:cNvSpPr/>
          <p:nvPr/>
        </p:nvSpPr>
        <p:spPr>
          <a:xfrm>
            <a:off x="251520" y="4005064"/>
            <a:ext cx="410344" cy="36004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8" name="Овал 37"/>
          <p:cNvSpPr/>
          <p:nvPr/>
        </p:nvSpPr>
        <p:spPr>
          <a:xfrm>
            <a:off x="899592" y="3212976"/>
            <a:ext cx="410344" cy="36004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1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9" name="Овал 38"/>
          <p:cNvSpPr/>
          <p:nvPr/>
        </p:nvSpPr>
        <p:spPr>
          <a:xfrm>
            <a:off x="8388424" y="4365104"/>
            <a:ext cx="410344" cy="36004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5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0" name="Овал 39"/>
          <p:cNvSpPr/>
          <p:nvPr/>
        </p:nvSpPr>
        <p:spPr>
          <a:xfrm>
            <a:off x="8604448" y="4005064"/>
            <a:ext cx="410344" cy="36004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4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1" name="Овал 40"/>
          <p:cNvSpPr/>
          <p:nvPr/>
        </p:nvSpPr>
        <p:spPr>
          <a:xfrm>
            <a:off x="2051720" y="3717032"/>
            <a:ext cx="410344" cy="36004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4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3" name="Овал 42"/>
          <p:cNvSpPr/>
          <p:nvPr/>
        </p:nvSpPr>
        <p:spPr>
          <a:xfrm>
            <a:off x="8028384" y="4725144"/>
            <a:ext cx="410344" cy="36004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6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9" name="Выноска со стрелками влево/вправо 48"/>
          <p:cNvSpPr/>
          <p:nvPr/>
        </p:nvSpPr>
        <p:spPr>
          <a:xfrm>
            <a:off x="2771800" y="3068960"/>
            <a:ext cx="3384376" cy="2520280"/>
          </a:xfrm>
          <a:prstGeom prst="leftRightArrowCallout">
            <a:avLst>
              <a:gd name="adj1" fmla="val 41681"/>
              <a:gd name="adj2" fmla="val 35172"/>
              <a:gd name="adj3" fmla="val 15528"/>
              <a:gd name="adj4" fmla="val 63562"/>
            </a:avLst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Розмір клітини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Форма тіла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Органи руху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Ядро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Скоротливі вакуолі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Особливості в будові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0"/>
                            </p:stCondLst>
                            <p:childTnLst>
                              <p:par>
                                <p:cTn id="11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8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4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Перевір себе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Тести: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Інфузорія пересувається за допомогою: а) джгутиків; б) несправжніх ніжок; в)війок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Інфузорія має: а)сталу форму тіла; б) несталу форму</a:t>
            </a:r>
          </a:p>
          <a:p>
            <a:pPr marL="514350" indent="-514350">
              <a:buFont typeface="+mj-lt"/>
              <a:buAutoNum type="arabicPeriod"/>
            </a:pPr>
            <a:endParaRPr lang="uk-UA" dirty="0" smtClean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Задача: </a:t>
            </a:r>
          </a:p>
          <a:p>
            <a:pPr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Інфузорія за добу стає дорослою і починає розмножуватися поділом. Яке потомство може дати одна інфузорія за 10 днів, якщо кожна ділиться 1 раз на добу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792540" y="4869160"/>
            <a:ext cx="8351460" cy="2143502"/>
            <a:chOff x="792540" y="4869160"/>
            <a:chExt cx="8351460" cy="2143502"/>
          </a:xfrm>
        </p:grpSpPr>
        <p:pic>
          <p:nvPicPr>
            <p:cNvPr id="4" name="Рисунок 3" descr="ножницы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4032809">
              <a:off x="792540" y="5842228"/>
              <a:ext cx="1170434" cy="1170434"/>
            </a:xfrm>
            <a:prstGeom prst="rect">
              <a:avLst/>
            </a:prstGeom>
          </p:spPr>
        </p:pic>
        <p:pic>
          <p:nvPicPr>
            <p:cNvPr id="5" name="Рисунок 4" descr="перо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73566" y="4869160"/>
              <a:ext cx="1170434" cy="1170434"/>
            </a:xfrm>
            <a:prstGeom prst="rect">
              <a:avLst/>
            </a:prstGeom>
          </p:spPr>
        </p:pic>
        <p:pic>
          <p:nvPicPr>
            <p:cNvPr id="6" name="Рисунок 5" descr="стаканчик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203848" y="5661248"/>
              <a:ext cx="1049906" cy="1049906"/>
            </a:xfrm>
            <a:prstGeom prst="rect">
              <a:avLst/>
            </a:prstGeom>
          </p:spPr>
        </p:pic>
        <p:pic>
          <p:nvPicPr>
            <p:cNvPr id="7" name="Рисунок 6" descr="719f4f9aa27bg-kopiya-150x150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 rot="507746">
              <a:off x="6821585" y="5457390"/>
              <a:ext cx="1311264" cy="1311264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Використана література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Біологія: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підруч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 для 6 кл.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загальноосвіт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закл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./ І.Ю.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Костіков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та ін. – К.: Освіта, 2014.</a:t>
            </a:r>
          </a:p>
          <a:p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Гамуля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Ю. Г. Усі уроки біології 7 кл: навчально-метод. Посібник. _ Х.;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Вид.група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“Основа”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 2007.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Матяш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Н. Ю. та ін. Завдання для державної підсумкової атестації з біології за курс основної школи. – 2-е вид., перероб.,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доповн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 – К.: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Генеза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 2004</a:t>
            </a:r>
          </a:p>
          <a:p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Шухов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Е.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В.та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ін. Зошит для лабораторних робіт з біології тварин (для учнів різних типів шкіл). – К.: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“Мапа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ЛТД” 1996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Мета: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2116832"/>
          </a:xfrm>
        </p:spPr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Ознайомитись з будовою, розмірами тіла та рухом одноклітинних організмів інфузорій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11560" y="335699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Проблема: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683568" y="4149080"/>
            <a:ext cx="8229600" cy="2116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Переконатися,що рослини</a:t>
            </a:r>
            <a:r>
              <a:rPr kumimoji="0" lang="uk-UA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мають клітинну будову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792540" y="4869160"/>
            <a:ext cx="8351460" cy="2143502"/>
            <a:chOff x="792540" y="4869160"/>
            <a:chExt cx="8351460" cy="2143502"/>
          </a:xfrm>
        </p:grpSpPr>
        <p:pic>
          <p:nvPicPr>
            <p:cNvPr id="7" name="Рисунок 6" descr="ножницы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4032809">
              <a:off x="792540" y="5842228"/>
              <a:ext cx="1170434" cy="1170434"/>
            </a:xfrm>
            <a:prstGeom prst="rect">
              <a:avLst/>
            </a:prstGeom>
          </p:spPr>
        </p:pic>
        <p:pic>
          <p:nvPicPr>
            <p:cNvPr id="8" name="Рисунок 7" descr="перо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73566" y="4869160"/>
              <a:ext cx="1170434" cy="1170434"/>
            </a:xfrm>
            <a:prstGeom prst="rect">
              <a:avLst/>
            </a:prstGeom>
          </p:spPr>
        </p:pic>
        <p:pic>
          <p:nvPicPr>
            <p:cNvPr id="9" name="Рисунок 8" descr="стаканчик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203848" y="5661248"/>
              <a:ext cx="1049906" cy="1049906"/>
            </a:xfrm>
            <a:prstGeom prst="rect">
              <a:avLst/>
            </a:prstGeom>
          </p:spPr>
        </p:pic>
        <p:pic>
          <p:nvPicPr>
            <p:cNvPr id="10" name="Рисунок 9" descr="719f4f9aa27bg-kopiya-150x150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 rot="507746">
              <a:off x="6821585" y="5457390"/>
              <a:ext cx="1311264" cy="1311264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Обладнання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381947"/>
          </a:xfrm>
        </p:spPr>
        <p:txBody>
          <a:bodyPr/>
          <a:lstStyle/>
          <a:p>
            <a:pPr algn="ctr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Культура інфузорій, піпетка, клаптик вати, мікроскоп, обладнання для виготовлення мікропрепаратів, предметне скло, накривні скельця, фільтрувальний папір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792540" y="4869160"/>
            <a:ext cx="8351460" cy="2143502"/>
            <a:chOff x="792540" y="4869160"/>
            <a:chExt cx="8351460" cy="2143502"/>
          </a:xfrm>
        </p:grpSpPr>
        <p:pic>
          <p:nvPicPr>
            <p:cNvPr id="13" name="Рисунок 12" descr="ножницы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4032809">
              <a:off x="792540" y="5842228"/>
              <a:ext cx="1170434" cy="1170434"/>
            </a:xfrm>
            <a:prstGeom prst="rect">
              <a:avLst/>
            </a:prstGeom>
          </p:spPr>
        </p:pic>
        <p:pic>
          <p:nvPicPr>
            <p:cNvPr id="14" name="Рисунок 13" descr="перо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73566" y="4869160"/>
              <a:ext cx="1170434" cy="1170434"/>
            </a:xfrm>
            <a:prstGeom prst="rect">
              <a:avLst/>
            </a:prstGeom>
          </p:spPr>
        </p:pic>
        <p:pic>
          <p:nvPicPr>
            <p:cNvPr id="15" name="Рисунок 14" descr="стаканчик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203848" y="5661248"/>
              <a:ext cx="1049906" cy="1049906"/>
            </a:xfrm>
            <a:prstGeom prst="rect">
              <a:avLst/>
            </a:prstGeom>
          </p:spPr>
        </p:pic>
        <p:pic>
          <p:nvPicPr>
            <p:cNvPr id="17" name="Рисунок 16" descr="719f4f9aa27bg-kopiya-150x150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 rot="507746">
              <a:off x="6821585" y="5457390"/>
              <a:ext cx="1311264" cy="1311264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FF00"/>
              </a:buClr>
              <a:buSzTx/>
              <a:buFont typeface="Wingdings" pitchFamily="2" charset="2"/>
              <a:buChar char="q"/>
              <a:tabLst/>
              <a:defRPr/>
            </a:pPr>
            <a:r>
              <a:rPr lang="uk-UA" sz="2800" dirty="0" smtClean="0">
                <a:latin typeface="Monotype Corsiva" pitchFamily="66" charset="0"/>
                <a:cs typeface="Times New Roman" pitchFamily="18" charset="0"/>
              </a:rPr>
              <a:t>Вислухай пояснення вчителя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FF00"/>
              </a:buClr>
              <a:buSzTx/>
              <a:buFont typeface="Wingdings" pitchFamily="2" charset="2"/>
              <a:buChar char="q"/>
              <a:tabLst/>
              <a:defRPr/>
            </a:pPr>
            <a:r>
              <a:rPr lang="uk-UA" sz="2800" dirty="0" smtClean="0">
                <a:latin typeface="Monotype Corsiva" pitchFamily="66" charset="0"/>
                <a:cs typeface="Times New Roman" pitchFamily="18" charset="0"/>
              </a:rPr>
              <a:t>Повтори правила безпеки при роботі з лабораторним обладнанням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FF00"/>
              </a:buClr>
              <a:buSzTx/>
              <a:buFont typeface="Wingdings" pitchFamily="2" charset="2"/>
              <a:buChar char="q"/>
              <a:tabLst/>
              <a:defRPr/>
            </a:pPr>
            <a:r>
              <a:rPr lang="uk-UA" sz="2800" dirty="0" smtClean="0">
                <a:latin typeface="Monotype Corsiva" pitchFamily="66" charset="0"/>
                <a:cs typeface="Times New Roman" pitchFamily="18" charset="0"/>
              </a:rPr>
              <a:t>Зверни увагу на нові поняття і терміни, їх слід запам’ятати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FF00"/>
              </a:buClr>
              <a:buSzTx/>
              <a:buFont typeface="Wingdings" pitchFamily="2" charset="2"/>
              <a:buChar char="q"/>
              <a:tabLst/>
              <a:defRPr/>
            </a:pPr>
            <a:r>
              <a:rPr lang="uk-UA" sz="2800" dirty="0" smtClean="0">
                <a:latin typeface="Monotype Corsiva" pitchFamily="66" charset="0"/>
                <a:cs typeface="Times New Roman" pitchFamily="18" charset="0"/>
              </a:rPr>
              <a:t>Незрозумілі пункти завдань негайно з’ясуй з учителем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FF00"/>
              </a:buClr>
              <a:buSzTx/>
              <a:buFont typeface="Wingdings" pitchFamily="2" charset="2"/>
              <a:buChar char="q"/>
              <a:tabLst/>
              <a:defRPr/>
            </a:pPr>
            <a:r>
              <a:rPr lang="uk-UA" sz="2800" dirty="0" smtClean="0">
                <a:latin typeface="Monotype Corsiva" pitchFamily="66" charset="0"/>
                <a:cs typeface="Times New Roman" pitchFamily="18" charset="0"/>
              </a:rPr>
              <a:t>Зроби чіткі та стислі висновки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FF00"/>
              </a:buClr>
              <a:buSzTx/>
              <a:buFont typeface="Wingdings" pitchFamily="2" charset="2"/>
              <a:buChar char="q"/>
              <a:tabLst/>
              <a:defRPr/>
            </a:pPr>
            <a:r>
              <a:rPr lang="uk-UA" sz="2800" dirty="0" smtClean="0">
                <a:latin typeface="Monotype Corsiva" pitchFamily="66" charset="0"/>
                <a:cs typeface="Times New Roman" pitchFamily="18" charset="0"/>
              </a:rPr>
              <a:t>Після завершення роботи наведи лад на робочому місці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FF00"/>
              </a:buClr>
              <a:buSzTx/>
              <a:buFont typeface="Wingdings" pitchFamily="2" charset="2"/>
              <a:buChar char="q"/>
              <a:tabLst/>
              <a:defRPr/>
            </a:pPr>
            <a:endParaRPr kumimoji="0" lang="uk-UA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FF00"/>
              </a:buClr>
              <a:buSzTx/>
              <a:buFont typeface="Wingdings" pitchFamily="2" charset="2"/>
              <a:buChar char="q"/>
              <a:tabLst/>
              <a:defRPr/>
            </a:pPr>
            <a:endParaRPr kumimoji="0" lang="uk-UA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FF00"/>
              </a:buClr>
              <a:buSzTx/>
              <a:buFont typeface="Wingdings" pitchFamily="2" charset="2"/>
              <a:buChar char="q"/>
              <a:tabLst/>
              <a:defRPr/>
            </a:pPr>
            <a:endParaRPr kumimoji="0" lang="uk-UA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FF00"/>
              </a:buClr>
              <a:buSzTx/>
              <a:buFont typeface="Wingdings" pitchFamily="2" charset="2"/>
              <a:buChar char="q"/>
              <a:tabLst/>
              <a:defRPr/>
            </a:pPr>
            <a:endParaRPr kumimoji="0" lang="ru-RU" sz="23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Вказівки до виконання роботи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792540" y="4869160"/>
            <a:ext cx="8351460" cy="2143502"/>
            <a:chOff x="792540" y="4869160"/>
            <a:chExt cx="8351460" cy="2143502"/>
          </a:xfrm>
        </p:grpSpPr>
        <p:pic>
          <p:nvPicPr>
            <p:cNvPr id="5" name="Рисунок 4" descr="ножницы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4032809">
              <a:off x="792540" y="5842228"/>
              <a:ext cx="1170434" cy="1170434"/>
            </a:xfrm>
            <a:prstGeom prst="rect">
              <a:avLst/>
            </a:prstGeom>
          </p:spPr>
        </p:pic>
        <p:pic>
          <p:nvPicPr>
            <p:cNvPr id="6" name="Рисунок 5" descr="перо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73566" y="4869160"/>
              <a:ext cx="1170434" cy="1170434"/>
            </a:xfrm>
            <a:prstGeom prst="rect">
              <a:avLst/>
            </a:prstGeom>
          </p:spPr>
        </p:pic>
        <p:pic>
          <p:nvPicPr>
            <p:cNvPr id="7" name="Рисунок 6" descr="стаканчик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203848" y="5661248"/>
              <a:ext cx="1049906" cy="1049906"/>
            </a:xfrm>
            <a:prstGeom prst="rect">
              <a:avLst/>
            </a:prstGeom>
          </p:spPr>
        </p:pic>
        <p:pic>
          <p:nvPicPr>
            <p:cNvPr id="8" name="Рисунок 7" descr="719f4f9aa27bg-kopiya-150x150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 rot="507746">
              <a:off x="6821585" y="5457390"/>
              <a:ext cx="1311264" cy="1311264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Нові поняття  та терміни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algn="ctr">
              <a:buClr>
                <a:srgbClr val="FFFF00"/>
              </a:buClr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Фагоцитоз</a:t>
            </a:r>
          </a:p>
          <a:p>
            <a:pPr algn="ctr">
              <a:buClr>
                <a:srgbClr val="FFFF00"/>
              </a:buClr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Травна вакуоля</a:t>
            </a:r>
          </a:p>
          <a:p>
            <a:pPr algn="ctr">
              <a:buClr>
                <a:srgbClr val="FFFF00"/>
              </a:buClr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Скоротлива вакуоля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792540" y="4869160"/>
            <a:ext cx="8351460" cy="2143502"/>
            <a:chOff x="792540" y="4869160"/>
            <a:chExt cx="8351460" cy="2143502"/>
          </a:xfrm>
        </p:grpSpPr>
        <p:pic>
          <p:nvPicPr>
            <p:cNvPr id="5" name="Рисунок 4" descr="ножницы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4032809">
              <a:off x="792540" y="5842228"/>
              <a:ext cx="1170434" cy="1170434"/>
            </a:xfrm>
            <a:prstGeom prst="rect">
              <a:avLst/>
            </a:prstGeom>
          </p:spPr>
        </p:pic>
        <p:pic>
          <p:nvPicPr>
            <p:cNvPr id="6" name="Рисунок 5" descr="перо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73566" y="4869160"/>
              <a:ext cx="1170434" cy="1170434"/>
            </a:xfrm>
            <a:prstGeom prst="rect">
              <a:avLst/>
            </a:prstGeom>
          </p:spPr>
        </p:pic>
        <p:pic>
          <p:nvPicPr>
            <p:cNvPr id="7" name="Рисунок 6" descr="стаканчик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203848" y="5661248"/>
              <a:ext cx="1049906" cy="1049906"/>
            </a:xfrm>
            <a:prstGeom prst="rect">
              <a:avLst/>
            </a:prstGeom>
          </p:spPr>
        </p:pic>
        <p:pic>
          <p:nvPicPr>
            <p:cNvPr id="8" name="Рисунок 7" descr="719f4f9aa27bg-kopiya-150x150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 rot="507746">
              <a:off x="6821585" y="5457390"/>
              <a:ext cx="1311264" cy="1311264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Прочитай текст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Інфузорія туфелька звичайний мешканець прісних водойм. Проте цих одноклітинних тварин можна розводити в настоях з лучного сіна, тому їх називають інфузоріями, що в перекладі з грецької означає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“настій”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 Вони тримаються у верхньому шарі води, де скупчені бактерії та багато повітря. Розміри їх тіла від 0,1 до 0,3мм. Форма тіла добре пристосована до пересування у воді. Є війки, які допомагають рухатись та живитись. Дихає розчиненим у воді киснем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792540" y="4869160"/>
            <a:ext cx="8351460" cy="2143502"/>
            <a:chOff x="792540" y="4869160"/>
            <a:chExt cx="8351460" cy="2143502"/>
          </a:xfrm>
        </p:grpSpPr>
        <p:pic>
          <p:nvPicPr>
            <p:cNvPr id="5" name="Рисунок 4" descr="ножницы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4032809">
              <a:off x="792540" y="5842228"/>
              <a:ext cx="1170434" cy="1170434"/>
            </a:xfrm>
            <a:prstGeom prst="rect">
              <a:avLst/>
            </a:prstGeom>
          </p:spPr>
        </p:pic>
        <p:pic>
          <p:nvPicPr>
            <p:cNvPr id="6" name="Рисунок 5" descr="перо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73566" y="4869160"/>
              <a:ext cx="1170434" cy="1170434"/>
            </a:xfrm>
            <a:prstGeom prst="rect">
              <a:avLst/>
            </a:prstGeom>
          </p:spPr>
        </p:pic>
        <p:pic>
          <p:nvPicPr>
            <p:cNvPr id="7" name="Рисунок 6" descr="стаканчик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203848" y="5661248"/>
              <a:ext cx="1049906" cy="1049906"/>
            </a:xfrm>
            <a:prstGeom prst="rect">
              <a:avLst/>
            </a:prstGeom>
          </p:spPr>
        </p:pic>
        <p:pic>
          <p:nvPicPr>
            <p:cNvPr id="8" name="Рисунок 7" descr="719f4f9aa27bg-kopiya-150x150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 rot="507746">
              <a:off x="6821585" y="5457390"/>
              <a:ext cx="1311264" cy="1311264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Хід роботи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одержимое 11"/>
          <p:cNvSpPr>
            <a:spLocks noGrp="1"/>
          </p:cNvSpPr>
          <p:nvPr>
            <p:ph sz="half" idx="1"/>
          </p:nvPr>
        </p:nvSpPr>
        <p:spPr>
          <a:xfrm>
            <a:off x="3779912" y="1988840"/>
            <a:ext cx="4330824" cy="4093915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buClr>
                <a:srgbClr val="FFFF00"/>
              </a:buClr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ea typeface="+mj-ea"/>
                <a:cs typeface="Times New Roman" pitchFamily="18" charset="0"/>
              </a:rPr>
              <a:t>Розгляньте живих інфузорій у склянці. </a:t>
            </a:r>
          </a:p>
          <a:p>
            <a:pPr>
              <a:spcBef>
                <a:spcPct val="0"/>
              </a:spcBef>
              <a:buClr>
                <a:srgbClr val="FFFF00"/>
              </a:buClr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ea typeface="+mj-ea"/>
                <a:cs typeface="Times New Roman" pitchFamily="18" charset="0"/>
              </a:rPr>
              <a:t>Зверніть увагу на їх розмір. </a:t>
            </a:r>
          </a:p>
          <a:p>
            <a:pPr>
              <a:spcBef>
                <a:spcPct val="0"/>
              </a:spcBef>
              <a:buClr>
                <a:srgbClr val="FFFF00"/>
              </a:buClr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ea typeface="+mj-ea"/>
                <a:cs typeface="Times New Roman" pitchFamily="18" charset="0"/>
              </a:rPr>
              <a:t>Простежте за пересуванням цих істот</a:t>
            </a:r>
            <a:endParaRPr lang="ru-RU" sz="24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792540" y="4869160"/>
            <a:ext cx="8351460" cy="2143502"/>
            <a:chOff x="792540" y="4869160"/>
            <a:chExt cx="8351460" cy="2143502"/>
          </a:xfrm>
        </p:grpSpPr>
        <p:pic>
          <p:nvPicPr>
            <p:cNvPr id="5" name="Рисунок 4" descr="ножницы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4032809">
              <a:off x="792540" y="5842228"/>
              <a:ext cx="1170434" cy="1170434"/>
            </a:xfrm>
            <a:prstGeom prst="rect">
              <a:avLst/>
            </a:prstGeom>
          </p:spPr>
        </p:pic>
        <p:pic>
          <p:nvPicPr>
            <p:cNvPr id="6" name="Рисунок 5" descr="перо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73566" y="4869160"/>
              <a:ext cx="1170434" cy="1170434"/>
            </a:xfrm>
            <a:prstGeom prst="rect">
              <a:avLst/>
            </a:prstGeom>
          </p:spPr>
        </p:pic>
        <p:pic>
          <p:nvPicPr>
            <p:cNvPr id="7" name="Рисунок 6" descr="стаканчик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203848" y="5661248"/>
              <a:ext cx="1049906" cy="1049906"/>
            </a:xfrm>
            <a:prstGeom prst="rect">
              <a:avLst/>
            </a:prstGeom>
          </p:spPr>
        </p:pic>
        <p:pic>
          <p:nvPicPr>
            <p:cNvPr id="8" name="Рисунок 7" descr="719f4f9aa27bg-kopiya-150x150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 rot="507746">
              <a:off x="6821585" y="5457390"/>
              <a:ext cx="1311264" cy="1311264"/>
            </a:xfrm>
            <a:prstGeom prst="rect">
              <a:avLst/>
            </a:prstGeom>
          </p:spPr>
        </p:pic>
      </p:grpSp>
      <p:sp>
        <p:nvSpPr>
          <p:cNvPr id="9" name="TextBox 8"/>
          <p:cNvSpPr txBox="1"/>
          <p:nvPr/>
        </p:nvSpPr>
        <p:spPr>
          <a:xfrm>
            <a:off x="6588224" y="1052736"/>
            <a:ext cx="15295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>
                <a:latin typeface="Mistral" pitchFamily="66" charset="0"/>
              </a:rPr>
              <a:t>Завдання 1</a:t>
            </a:r>
            <a:endParaRPr lang="ru-RU" sz="2800" dirty="0">
              <a:latin typeface="Mistral" pitchFamily="66" charset="0"/>
            </a:endParaRPr>
          </a:p>
        </p:txBody>
      </p:sp>
      <p:pic>
        <p:nvPicPr>
          <p:cNvPr id="16" name="Рисунок 15" descr="Paramecium_caudatum_Ehrenberg,_183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95536" y="1412776"/>
            <a:ext cx="3014386" cy="39330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8400"/>
                            </p:stCondLst>
                            <p:childTnLst>
                              <p:par>
                                <p:cTn id="1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0"/>
                            </p:stCondLst>
                            <p:childTnLst>
                              <p:par>
                                <p:cTn id="24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 bldLvl="2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Хід роботи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одержимое 1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FF00"/>
              </a:buClr>
              <a:buFont typeface="Wingdings" pitchFamily="2" charset="2"/>
              <a:buChar char="q"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Підготуйте мікроскоп до роботи</a:t>
            </a:r>
          </a:p>
          <a:p>
            <a:pPr>
              <a:buClr>
                <a:srgbClr val="FFFF00"/>
              </a:buClr>
              <a:buFont typeface="Wingdings" pitchFamily="2" charset="2"/>
              <a:buChar char="q"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Виготовте тимчасовий мікропрепарат інфузорій: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Крапніть води з культурою інфузорій на предметне скло;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Покладіть декілька волоконець вати, щоб загальмувати рух інфузорій;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Накрийте накривним скельцем, а зайву воду вимочіть фільтрувальним папером	</a:t>
            </a:r>
          </a:p>
          <a:p>
            <a:pPr>
              <a:buClr>
                <a:srgbClr val="FFFF00"/>
              </a:buClr>
              <a:buFont typeface="Wingdings" pitchFamily="2" charset="2"/>
              <a:buChar char="q"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Розгляньте мікропрепарат при малому збільшенні</a:t>
            </a:r>
          </a:p>
          <a:p>
            <a:pPr>
              <a:buClr>
                <a:srgbClr val="FFFF00"/>
              </a:buClr>
              <a:buFont typeface="Wingdings" pitchFamily="2" charset="2"/>
              <a:buChar char="q"/>
            </a:pPr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88224" y="1052736"/>
            <a:ext cx="15295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>
                <a:latin typeface="Mistral" pitchFamily="66" charset="0"/>
              </a:rPr>
              <a:t>Завдання 2</a:t>
            </a:r>
            <a:endParaRPr lang="ru-RU" sz="2800" dirty="0">
              <a:latin typeface="Mistral" pitchFamily="66" charset="0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792540" y="4869160"/>
            <a:ext cx="8351460" cy="2143502"/>
            <a:chOff x="792540" y="4869160"/>
            <a:chExt cx="8351460" cy="2143502"/>
          </a:xfrm>
        </p:grpSpPr>
        <p:pic>
          <p:nvPicPr>
            <p:cNvPr id="7" name="Рисунок 6" descr="ножницы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4032809">
              <a:off x="792540" y="5842228"/>
              <a:ext cx="1170434" cy="1170434"/>
            </a:xfrm>
            <a:prstGeom prst="rect">
              <a:avLst/>
            </a:prstGeom>
          </p:spPr>
        </p:pic>
        <p:pic>
          <p:nvPicPr>
            <p:cNvPr id="8" name="Рисунок 7" descr="перо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73566" y="4869160"/>
              <a:ext cx="1170434" cy="1170434"/>
            </a:xfrm>
            <a:prstGeom prst="rect">
              <a:avLst/>
            </a:prstGeom>
          </p:spPr>
        </p:pic>
        <p:pic>
          <p:nvPicPr>
            <p:cNvPr id="9" name="Рисунок 8" descr="стаканчик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203848" y="5661248"/>
              <a:ext cx="1049906" cy="1049906"/>
            </a:xfrm>
            <a:prstGeom prst="rect">
              <a:avLst/>
            </a:prstGeom>
          </p:spPr>
        </p:pic>
        <p:pic>
          <p:nvPicPr>
            <p:cNvPr id="10" name="Рисунок 9" descr="719f4f9aa27bg-kopiya-150x150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 rot="507746">
              <a:off x="6821585" y="5457390"/>
              <a:ext cx="1311264" cy="1311264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200"/>
                            </p:stCondLst>
                            <p:childTnLst>
                              <p:par>
                                <p:cTn id="2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1400"/>
                            </p:stCondLst>
                            <p:childTnLst>
                              <p:par>
                                <p:cTn id="31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200"/>
                            </p:stCondLst>
                            <p:childTnLst>
                              <p:par>
                                <p:cTn id="37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 bldLvl="2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Хід роботи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Содержимое 10" descr="1393516745_74027021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412776"/>
            <a:ext cx="3515813" cy="4277072"/>
          </a:xfrm>
        </p:spPr>
      </p:pic>
      <p:grpSp>
        <p:nvGrpSpPr>
          <p:cNvPr id="5" name="Группа 4"/>
          <p:cNvGrpSpPr/>
          <p:nvPr/>
        </p:nvGrpSpPr>
        <p:grpSpPr>
          <a:xfrm>
            <a:off x="792540" y="4869160"/>
            <a:ext cx="8351460" cy="2143502"/>
            <a:chOff x="792540" y="4869160"/>
            <a:chExt cx="8351460" cy="2143502"/>
          </a:xfrm>
        </p:grpSpPr>
        <p:pic>
          <p:nvPicPr>
            <p:cNvPr id="6" name="Рисунок 5" descr="ножницы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 rot="4032809">
              <a:off x="792540" y="5842228"/>
              <a:ext cx="1170434" cy="1170434"/>
            </a:xfrm>
            <a:prstGeom prst="rect">
              <a:avLst/>
            </a:prstGeom>
          </p:spPr>
        </p:pic>
        <p:pic>
          <p:nvPicPr>
            <p:cNvPr id="7" name="Рисунок 6" descr="перо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973566" y="4869160"/>
              <a:ext cx="1170434" cy="1170434"/>
            </a:xfrm>
            <a:prstGeom prst="rect">
              <a:avLst/>
            </a:prstGeom>
          </p:spPr>
        </p:pic>
        <p:pic>
          <p:nvPicPr>
            <p:cNvPr id="8" name="Рисунок 7" descr="стаканчик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203848" y="5661248"/>
              <a:ext cx="1049906" cy="1049906"/>
            </a:xfrm>
            <a:prstGeom prst="rect">
              <a:avLst/>
            </a:prstGeom>
          </p:spPr>
        </p:pic>
        <p:pic>
          <p:nvPicPr>
            <p:cNvPr id="9" name="Рисунок 8" descr="719f4f9aa27bg-kopiya-150x150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 rot="507746">
              <a:off x="6821585" y="5457390"/>
              <a:ext cx="1311264" cy="1311264"/>
            </a:xfrm>
            <a:prstGeom prst="rect">
              <a:avLst/>
            </a:prstGeom>
          </p:spPr>
        </p:pic>
      </p:grpSp>
      <p:sp>
        <p:nvSpPr>
          <p:cNvPr id="10" name="TextBox 9"/>
          <p:cNvSpPr txBox="1"/>
          <p:nvPr/>
        </p:nvSpPr>
        <p:spPr>
          <a:xfrm>
            <a:off x="6588224" y="1052736"/>
            <a:ext cx="15295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>
                <a:latin typeface="Mistral" pitchFamily="66" charset="0"/>
              </a:rPr>
              <a:t>Завдання 3</a:t>
            </a:r>
            <a:endParaRPr lang="ru-RU" sz="2800" dirty="0">
              <a:latin typeface="Mistral" pitchFamily="66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H="1" flipV="1">
            <a:off x="2267744" y="1988840"/>
            <a:ext cx="792088" cy="2160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27584" y="1700808"/>
            <a:ext cx="15408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dirty="0" smtClean="0">
                <a:latin typeface="Mistral" pitchFamily="66" charset="0"/>
              </a:rPr>
              <a:t>Передній кінець</a:t>
            </a:r>
            <a:endParaRPr lang="ru-RU" sz="2000" dirty="0">
              <a:latin typeface="Mistral" pitchFamily="66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 flipV="1">
            <a:off x="2411760" y="3861048"/>
            <a:ext cx="432048" cy="2880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339752" y="4149080"/>
            <a:ext cx="17091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dirty="0" smtClean="0">
                <a:latin typeface="Mistral" pitchFamily="66" charset="0"/>
              </a:rPr>
              <a:t>Ротова заглибина</a:t>
            </a:r>
            <a:endParaRPr lang="ru-RU" sz="2000" dirty="0">
              <a:latin typeface="Mistral" pitchFamily="66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11960" y="1600200"/>
            <a:ext cx="4752528" cy="4525963"/>
          </a:xfrm>
        </p:spPr>
        <p:txBody>
          <a:bodyPr>
            <a:normAutofit/>
          </a:bodyPr>
          <a:lstStyle/>
          <a:p>
            <a:pPr>
              <a:buClr>
                <a:srgbClr val="FFFF00"/>
              </a:buClr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Розгляньте форму тіла інфузорії;</a:t>
            </a:r>
          </a:p>
          <a:p>
            <a:pPr>
              <a:buClr>
                <a:srgbClr val="FFFF00"/>
              </a:buClr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Знайдіть задній заокруглений та передній – загострений кінці тіла;</a:t>
            </a:r>
          </a:p>
          <a:p>
            <a:pPr>
              <a:buClr>
                <a:srgbClr val="FFFF00"/>
              </a:buClr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Знайдіть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передротову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заглибину;</a:t>
            </a:r>
          </a:p>
          <a:p>
            <a:pPr>
              <a:buClr>
                <a:srgbClr val="FFFF00"/>
              </a:buClr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Чи помітні скоротливі вакуолі?</a:t>
            </a:r>
          </a:p>
          <a:p>
            <a:pPr>
              <a:buClr>
                <a:srgbClr val="FFFF00"/>
              </a:buClr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Порівняйте побачене з малюнком підручника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H="1" flipV="1">
            <a:off x="1691680" y="2636912"/>
            <a:ext cx="576064" cy="2160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83568" y="2276872"/>
            <a:ext cx="11833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dirty="0" smtClean="0">
                <a:latin typeface="Mistral" pitchFamily="66" charset="0"/>
              </a:rPr>
              <a:t>Скоротливі</a:t>
            </a:r>
            <a:br>
              <a:rPr lang="uk-UA" sz="2000" dirty="0" smtClean="0">
                <a:latin typeface="Mistral" pitchFamily="66" charset="0"/>
              </a:rPr>
            </a:br>
            <a:r>
              <a:rPr lang="uk-UA" sz="2000" dirty="0" smtClean="0">
                <a:latin typeface="Mistral" pitchFamily="66" charset="0"/>
              </a:rPr>
              <a:t> вакуолі</a:t>
            </a:r>
            <a:endParaRPr lang="ru-RU" sz="2000" dirty="0">
              <a:latin typeface="Mistral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564</Words>
  <Application>Microsoft Office PowerPoint</Application>
  <PresentationFormat>Экран (4:3)</PresentationFormat>
  <Paragraphs>99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 Спостереження інфузорій</vt:lpstr>
      <vt:lpstr>Мета:</vt:lpstr>
      <vt:lpstr>Обладнання </vt:lpstr>
      <vt:lpstr>Вказівки до виконання роботи</vt:lpstr>
      <vt:lpstr>Нові поняття  та терміни</vt:lpstr>
      <vt:lpstr>Прочитай текст</vt:lpstr>
      <vt:lpstr>Хід роботи</vt:lpstr>
      <vt:lpstr>Хід роботи</vt:lpstr>
      <vt:lpstr>Хід роботи</vt:lpstr>
      <vt:lpstr>Хід роботи</vt:lpstr>
      <vt:lpstr>Хід роботи</vt:lpstr>
      <vt:lpstr>Перевір себе</vt:lpstr>
      <vt:lpstr>Використана література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Будова  клітини листка елодеї</dc:title>
  <dc:creator>Ярослав</dc:creator>
  <cp:lastModifiedBy>Ярослав</cp:lastModifiedBy>
  <cp:revision>37</cp:revision>
  <dcterms:created xsi:type="dcterms:W3CDTF">2014-12-14T10:01:17Z</dcterms:created>
  <dcterms:modified xsi:type="dcterms:W3CDTF">2015-02-02T06:10:28Z</dcterms:modified>
</cp:coreProperties>
</file>