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7A2FF-7390-45DC-9365-E967D13E039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179F-3579-4D21-AB4D-5F7BAB7EF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016224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49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ea typeface="Batang" pitchFamily="18" charset="-127"/>
              </a:rPr>
              <a:t>Спостереження інфузорій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Лабораторне дослідження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9" name="Рисунок 8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10" name="Рисунок 9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11" name="Рисунок 10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12" name="Рисунок 11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2915816" y="4509120"/>
            <a:ext cx="3384376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756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Дай відповідь на запитання:</a:t>
            </a:r>
          </a:p>
          <a:p>
            <a:pPr algn="ctr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Чому інфузорію називають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“туфелька”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Які органи руху має інфузорія?</a:t>
            </a:r>
          </a:p>
          <a:p>
            <a:pPr algn="ctr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Які частини тіла інфузорії ви побачили у мікроскоп?</a:t>
            </a:r>
          </a:p>
          <a:p>
            <a:pPr algn="ctr">
              <a:buClr>
                <a:srgbClr val="FFFF00"/>
              </a:buClr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6" name="Рисунок 5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8" name="Рисунок 7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9" name="Рисунок 8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588224" y="1052736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Mistral" pitchFamily="66" charset="0"/>
              </a:rPr>
              <a:t>Зроби висновки</a:t>
            </a:r>
            <a:endParaRPr lang="ru-RU" sz="2800" dirty="0">
              <a:latin typeface="Mistral" pitchFamily="66" charset="0"/>
            </a:endParaRPr>
          </a:p>
        </p:txBody>
      </p:sp>
      <p:pic>
        <p:nvPicPr>
          <p:cNvPr id="13" name="Рисунок 12" descr="1393516745_740270212.jpg"/>
          <p:cNvPicPr>
            <a:picLocks noChangeAspect="1"/>
          </p:cNvPicPr>
          <p:nvPr/>
        </p:nvPicPr>
        <p:blipFill>
          <a:blip r:embed="rId6" cstate="print"/>
          <a:srcRect t="7379" r="14820"/>
          <a:stretch>
            <a:fillRect/>
          </a:stretch>
        </p:blipFill>
        <p:spPr>
          <a:xfrm rot="5400000">
            <a:off x="5190865" y="3170175"/>
            <a:ext cx="2049784" cy="2711450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5076056" y="3501008"/>
            <a:ext cx="2232248" cy="1867272"/>
            <a:chOff x="3491880" y="3501008"/>
            <a:chExt cx="2232248" cy="186727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5292080" y="4293096"/>
              <a:ext cx="216024" cy="288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067944" y="3645024"/>
              <a:ext cx="504056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4139952" y="4797152"/>
              <a:ext cx="432048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644008" y="4005064"/>
              <a:ext cx="432048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3779912" y="450912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283968" y="5085184"/>
              <a:ext cx="504056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4572000" y="3645024"/>
              <a:ext cx="72008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5436096" y="4077072"/>
              <a:ext cx="288032" cy="26632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4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4499992" y="3501008"/>
              <a:ext cx="288032" cy="2747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4067944" y="5085184"/>
              <a:ext cx="288032" cy="2830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3851920" y="4797152"/>
              <a:ext cx="288032" cy="26632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3491880" y="4437112"/>
              <a:ext cx="288032" cy="26632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6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004048" y="3861048"/>
              <a:ext cx="288032" cy="2747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691680" y="3485907"/>
            <a:ext cx="249491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Будова інфузорії 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Покрив клітини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Ротова заглибина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Війки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Скоротлива вакуоля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Велике ядро 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Мале ядро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6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45" name="Рисунок 44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46" name="Рисунок 45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47" name="Рисунок 46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48" name="Рисунок 47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  <p:pic>
        <p:nvPicPr>
          <p:cNvPr id="8" name="Рисунок 7" descr="[BI7GI_2-01]_[IL_01]-k1.jpg"/>
          <p:cNvPicPr>
            <a:picLocks noChangeAspect="1"/>
          </p:cNvPicPr>
          <p:nvPr/>
        </p:nvPicPr>
        <p:blipFill>
          <a:blip r:embed="rId6" cstate="print"/>
          <a:srcRect l="46813"/>
          <a:stretch>
            <a:fillRect/>
          </a:stretch>
        </p:blipFill>
        <p:spPr>
          <a:xfrm>
            <a:off x="6300192" y="3140968"/>
            <a:ext cx="2699792" cy="236882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1844824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Знайди у підручнику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малюнок амеби та порівняй її будову з будовою інфузорії туфельки. Що є спільного, а що відмінне в будові.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980728"/>
            <a:ext cx="34083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Mistral" pitchFamily="66" charset="0"/>
              </a:rPr>
              <a:t>Поміркуй </a:t>
            </a:r>
          </a:p>
          <a:p>
            <a:r>
              <a:rPr lang="uk-UA" sz="2800" dirty="0" smtClean="0">
                <a:latin typeface="Mistral" pitchFamily="66" charset="0"/>
              </a:rPr>
              <a:t>(завдання високого рівня)  </a:t>
            </a:r>
            <a:endParaRPr lang="ru-RU" sz="2800" dirty="0">
              <a:latin typeface="Mistral" pitchFamily="66" charset="0"/>
            </a:endParaRPr>
          </a:p>
        </p:txBody>
      </p:sp>
      <p:pic>
        <p:nvPicPr>
          <p:cNvPr id="9" name="Рисунок 8" descr="[BI7GI_2-01]_[IL_01]-k1.jpg"/>
          <p:cNvPicPr>
            <a:picLocks noChangeAspect="1"/>
          </p:cNvPicPr>
          <p:nvPr/>
        </p:nvPicPr>
        <p:blipFill>
          <a:blip r:embed="rId6" cstate="print"/>
          <a:srcRect r="53187"/>
          <a:stretch>
            <a:fillRect/>
          </a:stretch>
        </p:blipFill>
        <p:spPr>
          <a:xfrm>
            <a:off x="179512" y="3140968"/>
            <a:ext cx="2376264" cy="236882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827584" y="3501008"/>
            <a:ext cx="288032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115616" y="3501008"/>
            <a:ext cx="216024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740352" y="4077072"/>
            <a:ext cx="93610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611560" y="4221088"/>
            <a:ext cx="504056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03648" y="4869160"/>
            <a:ext cx="36004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619672" y="4005064"/>
            <a:ext cx="504056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36" idx="4"/>
          </p:cNvCxnSpPr>
          <p:nvPr/>
        </p:nvCxnSpPr>
        <p:spPr>
          <a:xfrm>
            <a:off x="6649380" y="4221088"/>
            <a:ext cx="29888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7236296" y="3501008"/>
            <a:ext cx="36004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7020272" y="3861048"/>
            <a:ext cx="36004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740352" y="4509120"/>
            <a:ext cx="43204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740352" y="4293096"/>
            <a:ext cx="72008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948264" y="3212976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732240" y="3645024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691680" y="4869160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6444208" y="3861048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51520" y="4005064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899592" y="3212976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8388424" y="4365104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8604448" y="4005064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051720" y="3717032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8028384" y="4725144"/>
            <a:ext cx="410344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Выноска со стрелками влево/вправо 48"/>
          <p:cNvSpPr/>
          <p:nvPr/>
        </p:nvSpPr>
        <p:spPr>
          <a:xfrm>
            <a:off x="2771800" y="3068960"/>
            <a:ext cx="3384376" cy="2520280"/>
          </a:xfrm>
          <a:prstGeom prst="leftRightArrowCallout">
            <a:avLst>
              <a:gd name="adj1" fmla="val 41681"/>
              <a:gd name="adj2" fmla="val 35172"/>
              <a:gd name="adj3" fmla="val 15528"/>
              <a:gd name="adj4" fmla="val 63562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Розмір клітини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Форма тіла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Органи руху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Ядро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Скоротливі вакуолі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Особливості в будові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8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Перевір себе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Тести: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Інфузорія пересувається за допомогою: а) джгутиків; б) несправжніх ніжок; в)війок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Інфузорія має: а)сталу форму тіла; б) несталу форму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Інфузорія за добу стає дорослою і починає розмножуватися поділом. Яке потомство може дати одна інфузорія за 10 днів, якщо кожна ділиться 1 раз на добу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4" name="Рисунок 3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5" name="Рисунок 4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6" name="Рисунок 5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7" name="Рисунок 6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Біологія: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для 6 кл.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./ І.Ю.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Костіков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ін. – К.: Освіта, 2014.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Гамуля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Вид.група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“Основа”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Шухов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Е.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В.та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ін. Зошит для лабораторних робіт з біології тварин (для учнів різних типів шкіл). – К.: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“Мапа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ЛТД” 1996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2116832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Ознайомитись з будовою, розмірами тіла та рухом одноклітинних організмів інфузорій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3356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Проблема: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4149080"/>
            <a:ext cx="82296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Переконатися,що рослини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мають клітинну будову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7" name="Рисунок 6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8" name="Рисунок 7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9" name="Рисунок 8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10" name="Рисунок 9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Обладнання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1947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Культура інфузорій, піпетка, клаптик вати, мікроскоп, обладнання для виготовлення мікропрепаратів, предметне скло, накривні скельця, фільтрувальний папір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13" name="Рисунок 12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14" name="Рисунок 13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15" name="Рисунок 14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17" name="Рисунок 16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Вислухай пояснення вчителя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Повтори правила безпеки при роботі з лабораторним обладнанням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Зверни увагу на нові поняття і терміни, їх слід запам’ятати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Незрозумілі пункти завдань негайно з’ясуй з учителем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Зроби чіткі та стислі висновки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Після завершення роботи наведи лад на робочому місці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Вказівки до виконання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5" name="Рисунок 4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6" name="Рисунок 5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8" name="Рисунок 7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Нові поняття  та терміни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Фагоцитоз</a:t>
            </a:r>
          </a:p>
          <a:p>
            <a:pPr algn="ctr">
              <a:buClr>
                <a:srgbClr val="FFFF00"/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Травна вакуоля</a:t>
            </a:r>
          </a:p>
          <a:p>
            <a:pPr algn="ctr">
              <a:buClr>
                <a:srgbClr val="FFFF00"/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Скоротлива вакуоля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5" name="Рисунок 4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6" name="Рисунок 5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8" name="Рисунок 7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Прочитай текст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Інфузорія туфелька звичайний мешканець прісних водойм. Проте цих одноклітинних тварин можна розводити в настоях з лучного сіна, тому їх називають інфузоріями, що в перекладі з грецької означає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“настій”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Вони тримаються у верхньому шарі води, де скупчені бактерії та багато повітря. Розміри їх тіла від 0,1 до 0,3мм. Форма тіла добре пристосована до пересування у воді. Є війки, які допомагають рухатись та живитись. Дихає розчиненим у воді киснем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5" name="Рисунок 4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6" name="Рисунок 5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8" name="Рисунок 7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3779912" y="1988840"/>
            <a:ext cx="4330824" cy="409391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Розгляньте живих інфузорій у склянці. 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Зверніть увагу на їх розмір. 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Простежте за пересуванням цих істот</a:t>
            </a:r>
            <a:endParaRPr lang="ru-RU" sz="2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5" name="Рисунок 4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6" name="Рисунок 5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8" name="Рисунок 7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6588224" y="1052736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Mistral" pitchFamily="66" charset="0"/>
              </a:rPr>
              <a:t>Завдання 1</a:t>
            </a:r>
            <a:endParaRPr lang="ru-RU" sz="2800" dirty="0">
              <a:latin typeface="Mistral" pitchFamily="66" charset="0"/>
            </a:endParaRPr>
          </a:p>
        </p:txBody>
      </p:sp>
      <p:pic>
        <p:nvPicPr>
          <p:cNvPr id="16" name="Рисунок 15" descr="Paramecium_caudatum_Ehrenberg,_18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1412776"/>
            <a:ext cx="3014386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4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2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Підготуйте мікроскоп до роботи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Виготовте тимчасовий мікропрепарат інфузорій: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Крапніть води з культурою інфузорій на предметне скло;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Покладіть декілька волоконець вати, щоб загальмувати рух інфузорій;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Накрийте накривним скельцем, а зайву воду вимочіть фільтрувальним папером	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Розгляньте мікропрепарат при малому збільшенні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1052736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Mistral" pitchFamily="66" charset="0"/>
              </a:rPr>
              <a:t>Завдання 2</a:t>
            </a:r>
            <a:endParaRPr lang="ru-RU" sz="2800" dirty="0">
              <a:latin typeface="Mistral" pitchFamily="66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7" name="Рисунок 6" descr="ножницы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8" name="Рисунок 7" descr="перо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9" name="Рисунок 8" descr="стаканчик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10" name="Рисунок 9" descr="719f4f9aa27bg-kopiya-150x15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4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2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2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Хід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1393516745_7402702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3515813" cy="4277072"/>
          </a:xfrm>
        </p:spPr>
      </p:pic>
      <p:grpSp>
        <p:nvGrpSpPr>
          <p:cNvPr id="5" name="Группа 4"/>
          <p:cNvGrpSpPr/>
          <p:nvPr/>
        </p:nvGrpSpPr>
        <p:grpSpPr>
          <a:xfrm>
            <a:off x="792540" y="4869160"/>
            <a:ext cx="8351460" cy="2143502"/>
            <a:chOff x="792540" y="4869160"/>
            <a:chExt cx="8351460" cy="2143502"/>
          </a:xfrm>
        </p:grpSpPr>
        <p:pic>
          <p:nvPicPr>
            <p:cNvPr id="6" name="Рисунок 5" descr="ножницы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4032809">
              <a:off x="792540" y="5842228"/>
              <a:ext cx="1170434" cy="1170434"/>
            </a:xfrm>
            <a:prstGeom prst="rect">
              <a:avLst/>
            </a:prstGeom>
          </p:spPr>
        </p:pic>
        <p:pic>
          <p:nvPicPr>
            <p:cNvPr id="7" name="Рисунок 6" descr="перо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3566" y="4869160"/>
              <a:ext cx="1170434" cy="1170434"/>
            </a:xfrm>
            <a:prstGeom prst="rect">
              <a:avLst/>
            </a:prstGeom>
          </p:spPr>
        </p:pic>
        <p:pic>
          <p:nvPicPr>
            <p:cNvPr id="8" name="Рисунок 7" descr="стаканчик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3848" y="5661248"/>
              <a:ext cx="1049906" cy="1049906"/>
            </a:xfrm>
            <a:prstGeom prst="rect">
              <a:avLst/>
            </a:prstGeom>
          </p:spPr>
        </p:pic>
        <p:pic>
          <p:nvPicPr>
            <p:cNvPr id="9" name="Рисунок 8" descr="719f4f9aa27bg-kopiya-150x15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507746">
              <a:off x="6821585" y="5457390"/>
              <a:ext cx="1311264" cy="1311264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588224" y="1052736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Mistral" pitchFamily="66" charset="0"/>
              </a:rPr>
              <a:t>Завдання 3</a:t>
            </a:r>
            <a:endParaRPr lang="ru-RU" sz="2800" dirty="0">
              <a:latin typeface="Mistral" pitchFamily="66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267744" y="1988840"/>
            <a:ext cx="792088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7584" y="1700808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Mistral" pitchFamily="66" charset="0"/>
              </a:rPr>
              <a:t>Передній кінець</a:t>
            </a:r>
            <a:endParaRPr lang="ru-RU" sz="2000" dirty="0">
              <a:latin typeface="Mistral" pitchFamily="66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411760" y="3861048"/>
            <a:ext cx="43204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9752" y="414908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Mistral" pitchFamily="66" charset="0"/>
              </a:rPr>
              <a:t>Ротова заглибина</a:t>
            </a:r>
            <a:endParaRPr lang="ru-RU" sz="2000" dirty="0">
              <a:latin typeface="Mistral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752528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Розгляньте форму тіла інфузорії;</a:t>
            </a:r>
          </a:p>
          <a:p>
            <a:pPr>
              <a:buClr>
                <a:srgbClr val="FFFF00"/>
              </a:buCl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Знайдіть задній заокруглений та передній – загострений кінці тіла;</a:t>
            </a:r>
          </a:p>
          <a:p>
            <a:pPr>
              <a:buClr>
                <a:srgbClr val="FFFF00"/>
              </a:buCl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Знайдіть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передротову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заглибину;</a:t>
            </a:r>
          </a:p>
          <a:p>
            <a:pPr>
              <a:buClr>
                <a:srgbClr val="FFFF00"/>
              </a:buCl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 помітні скоротливі вакуолі?</a:t>
            </a:r>
          </a:p>
          <a:p>
            <a:pPr>
              <a:buClr>
                <a:srgbClr val="FFFF00"/>
              </a:buCl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Порівняйте побачене з малюнком підручника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1691680" y="2636912"/>
            <a:ext cx="57606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3568" y="2276872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Mistral" pitchFamily="66" charset="0"/>
              </a:rPr>
              <a:t>Скоротливі</a:t>
            </a:r>
            <a:br>
              <a:rPr lang="uk-UA" sz="2000" dirty="0" smtClean="0">
                <a:latin typeface="Mistral" pitchFamily="66" charset="0"/>
              </a:rPr>
            </a:br>
            <a:r>
              <a:rPr lang="uk-UA" sz="2000" dirty="0" smtClean="0">
                <a:latin typeface="Mistral" pitchFamily="66" charset="0"/>
              </a:rPr>
              <a:t> вакуолі</a:t>
            </a:r>
            <a:endParaRPr lang="ru-RU" sz="2000" dirty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564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Спостереження інфузорій</vt:lpstr>
      <vt:lpstr>Мета:</vt:lpstr>
      <vt:lpstr>Обладнання </vt:lpstr>
      <vt:lpstr>Вказівки до виконання роботи</vt:lpstr>
      <vt:lpstr>Нові поняття  та терміни</vt:lpstr>
      <vt:lpstr>Прочитай текст</vt:lpstr>
      <vt:lpstr>Хід роботи</vt:lpstr>
      <vt:lpstr>Хід роботи</vt:lpstr>
      <vt:lpstr>Хід роботи</vt:lpstr>
      <vt:lpstr>Хід роботи</vt:lpstr>
      <vt:lpstr>Хід роботи</vt:lpstr>
      <vt:lpstr>Перевір себе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Будова  клітини листка елодеї</dc:title>
  <dc:creator>Ярослав</dc:creator>
  <cp:lastModifiedBy>Ярослав</cp:lastModifiedBy>
  <cp:revision>37</cp:revision>
  <dcterms:created xsi:type="dcterms:W3CDTF">2014-12-14T10:01:17Z</dcterms:created>
  <dcterms:modified xsi:type="dcterms:W3CDTF">2015-02-02T06:10:28Z</dcterms:modified>
</cp:coreProperties>
</file>