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144000"/>
  <p:notesSz cx="6858000" cy="9144000"/>
  <p:embeddedFontLst>
    <p:embeddedFont>
      <p:font typeface="Century Schoolbook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3" roundtripDataSignature="AMtx7mg2fhudsp3ER73g8mguzyqGAw1z1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Schoolbook-italic.fntdata"/><Relationship Id="rId10" Type="http://schemas.openxmlformats.org/officeDocument/2006/relationships/font" Target="fonts/CenturySchoolbook-bold.fntdata"/><Relationship Id="rId13" Type="http://customschemas.google.com/relationships/presentationmetadata" Target="metadata"/><Relationship Id="rId12" Type="http://schemas.openxmlformats.org/officeDocument/2006/relationships/font" Target="fonts/CenturySchoolbook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CenturySchoolbook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showMasterSp="0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ctrTitle"/>
          </p:nvPr>
        </p:nvSpPr>
        <p:spPr>
          <a:xfrm>
            <a:off x="2286000" y="3124200"/>
            <a:ext cx="6172200" cy="18943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subTitle"/>
          </p:nvPr>
        </p:nvSpPr>
        <p:spPr>
          <a:xfrm>
            <a:off x="2286000" y="5003322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600"/>
              </a:spcBef>
              <a:spcAft>
                <a:spcPts val="0"/>
              </a:spcAft>
              <a:buSzPts val="1260"/>
              <a:buNone/>
              <a:defRPr b="1" sz="1800">
                <a:solidFill>
                  <a:schemeClr val="dk2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224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 rot="5400000">
            <a:off x="7764621" y="1174097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 rot="5400000">
            <a:off x="7077269" y="4181669"/>
            <a:ext cx="36576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EBEBEB">
              <a:alpha val="5372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3" name="Google Shape;23;p5"/>
          <p:cNvSpPr/>
          <p:nvPr/>
        </p:nvSpPr>
        <p:spPr>
          <a:xfrm>
            <a:off x="276336" y="0"/>
            <a:ext cx="104664" cy="6858000"/>
          </a:xfrm>
          <a:prstGeom prst="rect">
            <a:avLst/>
          </a:prstGeom>
          <a:solidFill>
            <a:srgbClr val="F2F2F2">
              <a:alpha val="3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4" name="Google Shape;24;p5"/>
          <p:cNvSpPr/>
          <p:nvPr/>
        </p:nvSpPr>
        <p:spPr>
          <a:xfrm>
            <a:off x="990600" y="0"/>
            <a:ext cx="181872" cy="6858000"/>
          </a:xfrm>
          <a:prstGeom prst="rect">
            <a:avLst/>
          </a:prstGeom>
          <a:solidFill>
            <a:srgbClr val="F2F2F2">
              <a:alpha val="6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5" name="Google Shape;25;p5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F9F9F9">
              <a:alpha val="7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26" name="Google Shape;26;p5"/>
          <p:cNvCxnSpPr/>
          <p:nvPr/>
        </p:nvCxnSpPr>
        <p:spPr>
          <a:xfrm>
            <a:off x="106344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EBEBEB">
                <a:alpha val="7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" name="Google Shape;27;p5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9F9F9">
                <a:alpha val="82745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8" name="Google Shape;28;p5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EBEBEB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9" name="Google Shape;29;p5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cap="flat" cmpd="sng" w="28575">
            <a:solidFill>
              <a:srgbClr val="EBEBEB">
                <a:alpha val="8196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EBEBEB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9113856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EBEBEB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EBEBEB">
              <a:alpha val="5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3" name="Google Shape;33;p5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4" name="Google Shape;34;p5"/>
          <p:cNvSpPr/>
          <p:nvPr/>
        </p:nvSpPr>
        <p:spPr>
          <a:xfrm>
            <a:off x="1309632" y="4866752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5" name="Google Shape;35;p5"/>
          <p:cNvSpPr/>
          <p:nvPr/>
        </p:nvSpPr>
        <p:spPr>
          <a:xfrm>
            <a:off x="1091080" y="5500632"/>
            <a:ext cx="137160" cy="1371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6" name="Google Shape;36;p5"/>
          <p:cNvSpPr/>
          <p:nvPr/>
        </p:nvSpPr>
        <p:spPr>
          <a:xfrm>
            <a:off x="1664208" y="5788152"/>
            <a:ext cx="27432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7" name="Google Shape;37;p5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1325544" y="4928702"/>
            <a:ext cx="609600" cy="517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4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4"/>
          <p:cNvSpPr txBox="1"/>
          <p:nvPr>
            <p:ph idx="1" type="body"/>
          </p:nvPr>
        </p:nvSpPr>
        <p:spPr>
          <a:xfrm rot="5400000">
            <a:off x="1754124" y="303276"/>
            <a:ext cx="4873752" cy="74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23" name="Google Shape;123;p14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14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4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5"/>
          <p:cNvSpPr txBox="1"/>
          <p:nvPr>
            <p:ph type="title"/>
          </p:nvPr>
        </p:nvSpPr>
        <p:spPr>
          <a:xfrm rot="5400000">
            <a:off x="4541838" y="2362202"/>
            <a:ext cx="5851525" cy="16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15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29" name="Google Shape;129;p15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5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15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  <p:sp>
        <p:nvSpPr>
          <p:cNvPr id="49" name="Google Shape;49;p7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showMasterSp="0" type="secHead">
  <p:cSld name="SECTION_HEAD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2286000" y="2895600"/>
            <a:ext cx="6172200" cy="20535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 b="1" sz="300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" type="body"/>
          </p:nvPr>
        </p:nvSpPr>
        <p:spPr>
          <a:xfrm>
            <a:off x="2286000" y="5010150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260"/>
              <a:buNone/>
              <a:defRPr b="1" sz="18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96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52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 rot="5400000">
            <a:off x="7763256" y="1170432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 rot="5400000">
            <a:off x="7077456" y="4178808"/>
            <a:ext cx="36576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EBEBEB">
              <a:alpha val="5372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6" name="Google Shape;56;p8"/>
          <p:cNvSpPr/>
          <p:nvPr/>
        </p:nvSpPr>
        <p:spPr>
          <a:xfrm>
            <a:off x="276336" y="0"/>
            <a:ext cx="104664" cy="6858000"/>
          </a:xfrm>
          <a:prstGeom prst="rect">
            <a:avLst/>
          </a:prstGeom>
          <a:solidFill>
            <a:srgbClr val="F2F2F2">
              <a:alpha val="3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7" name="Google Shape;57;p8"/>
          <p:cNvSpPr/>
          <p:nvPr/>
        </p:nvSpPr>
        <p:spPr>
          <a:xfrm>
            <a:off x="990600" y="0"/>
            <a:ext cx="181872" cy="6858000"/>
          </a:xfrm>
          <a:prstGeom prst="rect">
            <a:avLst/>
          </a:prstGeom>
          <a:solidFill>
            <a:srgbClr val="F2F2F2">
              <a:alpha val="6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8" name="Google Shape;58;p8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F9F9F9">
              <a:alpha val="7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59" name="Google Shape;59;p8"/>
          <p:cNvCxnSpPr/>
          <p:nvPr/>
        </p:nvCxnSpPr>
        <p:spPr>
          <a:xfrm>
            <a:off x="106344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EBEBEB">
                <a:alpha val="7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0" name="Google Shape;60;p8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9F9F9">
                <a:alpha val="82745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1" name="Google Shape;61;p8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EBEBEB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8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cap="flat" cmpd="sng" w="28575">
            <a:solidFill>
              <a:srgbClr val="EBEBEB">
                <a:alpha val="8196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3" name="Google Shape;63;p8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EBEBEB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4" name="Google Shape;64;p8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EBEBEB">
              <a:alpha val="5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5" name="Google Shape;65;p8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6" name="Google Shape;66;p8"/>
          <p:cNvSpPr/>
          <p:nvPr/>
        </p:nvSpPr>
        <p:spPr>
          <a:xfrm>
            <a:off x="1324704" y="4866752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1091080" y="5500632"/>
            <a:ext cx="137160" cy="1371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8" name="Google Shape;68;p8"/>
          <p:cNvSpPr/>
          <p:nvPr/>
        </p:nvSpPr>
        <p:spPr>
          <a:xfrm>
            <a:off x="1664208" y="5791200"/>
            <a:ext cx="27432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9" name="Google Shape;69;p8"/>
          <p:cNvSpPr/>
          <p:nvPr/>
        </p:nvSpPr>
        <p:spPr>
          <a:xfrm>
            <a:off x="1879040" y="4479888"/>
            <a:ext cx="365760" cy="365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70" name="Google Shape;70;p8"/>
          <p:cNvCxnSpPr/>
          <p:nvPr/>
        </p:nvCxnSpPr>
        <p:spPr>
          <a:xfrm>
            <a:off x="9097944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EBEBEB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1" name="Google Shape;71;p8"/>
          <p:cNvSpPr txBox="1"/>
          <p:nvPr>
            <p:ph idx="12" type="sldNum"/>
          </p:nvPr>
        </p:nvSpPr>
        <p:spPr>
          <a:xfrm>
            <a:off x="1340616" y="4928702"/>
            <a:ext cx="609600" cy="517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9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9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9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9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  <p:sp>
        <p:nvSpPr>
          <p:cNvPr id="77" name="Google Shape;77;p9"/>
          <p:cNvSpPr txBox="1"/>
          <p:nvPr>
            <p:ph idx="1" type="body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9"/>
          <p:cNvSpPr txBox="1"/>
          <p:nvPr>
            <p:ph idx="2" type="body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0"/>
          <p:cNvSpPr txBox="1"/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0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0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0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  <p:sp>
        <p:nvSpPr>
          <p:cNvPr id="84" name="Google Shape;84;p10"/>
          <p:cNvSpPr txBox="1"/>
          <p:nvPr>
            <p:ph idx="1" type="body"/>
          </p:nvPr>
        </p:nvSpPr>
        <p:spPr>
          <a:xfrm>
            <a:off x="457200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0"/>
          <p:cNvSpPr txBox="1"/>
          <p:nvPr>
            <p:ph idx="2" type="body"/>
          </p:nvPr>
        </p:nvSpPr>
        <p:spPr>
          <a:xfrm>
            <a:off x="4371975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10"/>
          <p:cNvSpPr/>
          <p:nvPr>
            <p:ph idx="3" type="body"/>
          </p:nvPr>
        </p:nvSpPr>
        <p:spPr>
          <a:xfrm>
            <a:off x="457200" y="1569720"/>
            <a:ext cx="3657600" cy="65836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400"/>
              <a:buFont typeface="Century Schoolbook"/>
              <a:buNone/>
              <a:defRPr b="1" sz="2000">
                <a:solidFill>
                  <a:srgbClr val="FFFFFF"/>
                </a:solidFill>
              </a:defRPr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10"/>
          <p:cNvSpPr/>
          <p:nvPr>
            <p:ph idx="4" type="body"/>
          </p:nvPr>
        </p:nvSpPr>
        <p:spPr>
          <a:xfrm>
            <a:off x="4343400" y="1569720"/>
            <a:ext cx="3657600" cy="65836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400"/>
              <a:buFont typeface="Century Schoolbook"/>
              <a:buNone/>
              <a:defRPr b="1" sz="2000">
                <a:solidFill>
                  <a:srgbClr val="FFFFFF"/>
                </a:solidFill>
              </a:defRPr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1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1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showMasterSp="0" type="objTx">
  <p:cSld name="OBJECT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Google Shape;93;p12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EBEBEB">
                <a:alpha val="9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4" name="Google Shape;94;p12"/>
          <p:cNvSpPr txBox="1"/>
          <p:nvPr>
            <p:ph type="title"/>
          </p:nvPr>
        </p:nvSpPr>
        <p:spPr>
          <a:xfrm rot="5400000">
            <a:off x="3371850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entury Schoolbook"/>
              <a:buNone/>
              <a:defRPr b="1" sz="200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2"/>
          <p:cNvSpPr txBox="1"/>
          <p:nvPr>
            <p:ph idx="1" type="body"/>
          </p:nvPr>
        </p:nvSpPr>
        <p:spPr>
          <a:xfrm>
            <a:off x="6812280" y="274320"/>
            <a:ext cx="1527048" cy="4983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84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6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4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612"/>
              <a:buNone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cxnSp>
        <p:nvCxnSpPr>
          <p:cNvPr id="96" name="Google Shape;96;p12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EBEBEB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7" name="Google Shape;97;p12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8" name="Google Shape;98;p12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9" name="Google Shape;99;p12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EBEBEB">
              <a:alpha val="8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00" name="Google Shape;100;p12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1" name="Google Shape;101;p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2" name="Google Shape;102;p12"/>
          <p:cNvSpPr txBox="1"/>
          <p:nvPr>
            <p:ph idx="2" type="body"/>
          </p:nvPr>
        </p:nvSpPr>
        <p:spPr>
          <a:xfrm>
            <a:off x="304800" y="274320"/>
            <a:ext cx="5638800" cy="6327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12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2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  <p:sp>
        <p:nvSpPr>
          <p:cNvPr id="105" name="Google Shape;105;p12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showMasterSp="0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Google Shape;107;p13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EBEBEB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8" name="Google Shape;108;p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9" name="Google Shape;109;p13"/>
          <p:cNvSpPr txBox="1"/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entury Schoolbook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3"/>
          <p:cNvSpPr/>
          <p:nvPr>
            <p:ph idx="2" type="pic"/>
          </p:nvPr>
        </p:nvSpPr>
        <p:spPr>
          <a:xfrm>
            <a:off x="0" y="0"/>
            <a:ext cx="61722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111" name="Google Shape;111;p13"/>
          <p:cNvSpPr txBox="1"/>
          <p:nvPr>
            <p:ph idx="1" type="body"/>
          </p:nvPr>
        </p:nvSpPr>
        <p:spPr>
          <a:xfrm>
            <a:off x="6765798" y="264795"/>
            <a:ext cx="1524000" cy="4956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"/>
              </a:spcBef>
              <a:spcAft>
                <a:spcPts val="0"/>
              </a:spcAft>
              <a:buSzPts val="840"/>
              <a:buFont typeface="Century Schoolbook"/>
              <a:buNone/>
              <a:defRPr sz="1200"/>
            </a:lvl1pPr>
            <a:lvl2pPr indent="-289560" lvl="1" marL="914400" algn="l">
              <a:spcBef>
                <a:spcPts val="400"/>
              </a:spcBef>
              <a:spcAft>
                <a:spcPts val="0"/>
              </a:spcAft>
              <a:buSzPts val="960"/>
              <a:buChar char="⚫"/>
              <a:defRPr sz="1200"/>
            </a:lvl2pPr>
            <a:lvl3pPr indent="-266700" lvl="2" marL="1371600" algn="l">
              <a:spcBef>
                <a:spcPts val="200"/>
              </a:spcBef>
              <a:spcAft>
                <a:spcPts val="0"/>
              </a:spcAft>
              <a:buSzPts val="600"/>
              <a:buChar char="🞆"/>
              <a:defRPr sz="1000"/>
            </a:lvl3pPr>
            <a:lvl4pPr indent="-262889" lvl="3" marL="1828800" algn="l">
              <a:spcBef>
                <a:spcPts val="180"/>
              </a:spcBef>
              <a:spcAft>
                <a:spcPts val="0"/>
              </a:spcAft>
              <a:buSzPts val="540"/>
              <a:buChar char="🞆"/>
              <a:defRPr sz="900"/>
            </a:lvl4pPr>
            <a:lvl5pPr indent="-267461" lvl="4" marL="2286000" algn="l">
              <a:spcBef>
                <a:spcPts val="180"/>
              </a:spcBef>
              <a:spcAft>
                <a:spcPts val="0"/>
              </a:spcAft>
              <a:buSzPts val="612"/>
              <a:buChar char="⚫"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cxnSp>
        <p:nvCxnSpPr>
          <p:cNvPr id="112" name="Google Shape;112;p13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3" name="Google Shape;113;p13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14" name="Google Shape;114;p13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5" name="Google Shape;115;p13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EBEBEB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6" name="Google Shape;116;p13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7" name="Google Shape;117;p13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13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  <p:sp>
        <p:nvSpPr>
          <p:cNvPr id="119" name="Google Shape;119;p13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C1C1C1"/>
            </a:gs>
            <a:gs pos="40000">
              <a:srgbClr val="EDEDED"/>
            </a:gs>
            <a:gs pos="100000">
              <a:srgbClr val="FCFCFC"/>
            </a:gs>
          </a:gsLst>
          <a:lin ang="162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oogle Shape;6;p4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EBEBEB">
                <a:alpha val="9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" name="Google Shape;7;p4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4"/>
          <p:cNvSpPr txBox="1"/>
          <p:nvPr>
            <p:ph idx="1" type="body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🞆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C1C1C1"/>
              </a:buClr>
              <a:buSzPts val="1080"/>
              <a:buFont typeface="Noto Sans Symbols"/>
              <a:buChar char="🞆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EBEBEB"/>
              </a:buClr>
              <a:buSzPts val="1080"/>
              <a:buFont typeface="Noto Sans Symbols"/>
              <a:buChar char="🞆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D5D5D5"/>
              </a:buClr>
              <a:buSzPts val="1088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EBEBEB"/>
              </a:buClr>
              <a:buSzPts val="840"/>
              <a:buFont typeface="Noto Sans Symbols"/>
              <a:buChar char="⚪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C1C1C1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cxnSp>
        <p:nvCxnSpPr>
          <p:cNvPr id="11" name="Google Shape;11;p4"/>
          <p:cNvCxnSpPr/>
          <p:nvPr/>
        </p:nvCxnSpPr>
        <p:spPr>
          <a:xfrm>
            <a:off x="76200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EBEBEB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4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EBEBEB">
              <a:alpha val="8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4" name="Google Shape;14;p4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" name="Google Shape;15;p4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ocs.google.com/presentation/d/11diuDU8YZzPJpd16Yo-gMaCWace7Swb4/edit?usp=share_link&amp;ouid=103226124085977827973&amp;rtpof=true&amp;sd=true" TargetMode="External"/><Relationship Id="rId4" Type="http://schemas.openxmlformats.org/officeDocument/2006/relationships/hyperlink" Target="https://docs.google.com/presentation/d/1ZjJdg9U4IiYJxEuX2Zk1_IIb7mVV-YRM/edit?usp=share_link&amp;ouid=103226124085977827973&amp;rtpof=true&amp;sd=true" TargetMode="External"/><Relationship Id="rId5" Type="http://schemas.openxmlformats.org/officeDocument/2006/relationships/hyperlink" Target="https://docs.google.com/presentation/d/1A0UfNwjQZL_aiyoN4h7VhCnRy40t7Ann/edit?usp=share_link&amp;ouid=103226124085977827973&amp;rtpof=true&amp;sd=true" TargetMode="External"/><Relationship Id="rId6" Type="http://schemas.openxmlformats.org/officeDocument/2006/relationships/hyperlink" Target="https://docs.google.com/presentation/d/17hi_FaFHjnJOJmJaCVYdm3Qqaxj70bxa/edit?usp=share_link&amp;ouid=103226124085977827973&amp;rtpof=true&amp;sd=true" TargetMode="External"/><Relationship Id="rId7" Type="http://schemas.openxmlformats.org/officeDocument/2006/relationships/hyperlink" Target="https://docs.google.com/presentation/d/17HAzsSEgqA_93I6W3gaDg2_1lBc7VPxf/edit?usp=share_link&amp;ouid=103226124085977827973&amp;rtpof=true&amp;sd=true" TargetMode="External"/></Relationships>
</file>

<file path=ppt/slides/_rels/slide3.xml.rels><?xml version="1.0" encoding="UTF-8" standalone="yes"?><Relationships xmlns="http://schemas.openxmlformats.org/package/2006/relationships"><Relationship Id="rId11" Type="http://schemas.openxmlformats.org/officeDocument/2006/relationships/hyperlink" Target="https://dyskurs.net/trenazher-problemnykh-naholosiv-na-zno/" TargetMode="External"/><Relationship Id="rId10" Type="http://schemas.openxmlformats.org/officeDocument/2006/relationships/hyperlink" Target="https://naurok.com.ua/prezentaciya-etiketni-zhanri-252943.html" TargetMode="External"/><Relationship Id="rId13" Type="http://schemas.openxmlformats.org/officeDocument/2006/relationships/hyperlink" Target="https://osvita.ua/news/lifelonglearn/81382/" TargetMode="External"/><Relationship Id="rId12" Type="http://schemas.openxmlformats.org/officeDocument/2006/relationships/hyperlink" Target="https://ukr-mova.in.ua/library/nagolos/?fbclid=IwAR0wVML0YSm-A-kVD_I26LBe1BfuoA5fpqR4mb2bVZMBVHHcisiVhoLAYT0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psYRauAmxY0" TargetMode="External"/><Relationship Id="rId4" Type="http://schemas.openxmlformats.org/officeDocument/2006/relationships/hyperlink" Target="https://osvita.ua/vnz/reports/culture/1098/" TargetMode="External"/><Relationship Id="rId9" Type="http://schemas.openxmlformats.org/officeDocument/2006/relationships/hyperlink" Target="https://youtu.be/aAGAJyJH_f0" TargetMode="External"/><Relationship Id="rId15" Type="http://schemas.openxmlformats.org/officeDocument/2006/relationships/hyperlink" Target="https://www.youtube.com/watch?v=qHxemuFmR4w" TargetMode="External"/><Relationship Id="rId14" Type="http://schemas.openxmlformats.org/officeDocument/2006/relationships/hyperlink" Target="https://youtu.be/Xl1JP-LWgbM" TargetMode="External"/><Relationship Id="rId5" Type="http://schemas.openxmlformats.org/officeDocument/2006/relationships/hyperlink" Target="https://www.youtube.com/watch?v=CYHFtuRWRQo" TargetMode="External"/><Relationship Id="rId6" Type="http://schemas.openxmlformats.org/officeDocument/2006/relationships/hyperlink" Target="https://studopedia.org/7-14570.htm" TargetMode="External"/><Relationship Id="rId7" Type="http://schemas.openxmlformats.org/officeDocument/2006/relationships/hyperlink" Target="https://ukrlit.net/lesson/8klas/41.html" TargetMode="External"/><Relationship Id="rId8" Type="http://schemas.openxmlformats.org/officeDocument/2006/relationships/hyperlink" Target="https://youtu.be/nqReOxAjuW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"/>
          <p:cNvSpPr txBox="1"/>
          <p:nvPr>
            <p:ph type="ctrTitle"/>
          </p:nvPr>
        </p:nvSpPr>
        <p:spPr>
          <a:xfrm>
            <a:off x="2590664" y="1412776"/>
            <a:ext cx="4176464" cy="6754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Schoolbook"/>
              <a:buNone/>
            </a:pPr>
            <a:r>
              <a:rPr lang="uk-UA" sz="2800">
                <a:solidFill>
                  <a:srgbClr val="002060"/>
                </a:solidFill>
              </a:rPr>
              <a:t>Мовознавча толока</a:t>
            </a:r>
            <a:endParaRPr sz="2800">
              <a:solidFill>
                <a:srgbClr val="002060"/>
              </a:solidFill>
            </a:endParaRPr>
          </a:p>
        </p:txBody>
      </p:sp>
      <p:sp>
        <p:nvSpPr>
          <p:cNvPr id="137" name="Google Shape;137;p1"/>
          <p:cNvSpPr txBox="1"/>
          <p:nvPr>
            <p:ph idx="1" type="subTitle"/>
          </p:nvPr>
        </p:nvSpPr>
        <p:spPr>
          <a:xfrm>
            <a:off x="539552" y="1988840"/>
            <a:ext cx="8278688" cy="998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3080"/>
              <a:buNone/>
            </a:pPr>
            <a:r>
              <a:rPr i="1" lang="uk-UA" sz="4400">
                <a:solidFill>
                  <a:srgbClr val="0070C0"/>
                </a:solidFill>
              </a:rPr>
              <a:t>“Говоримо українською”</a:t>
            </a:r>
            <a:endParaRPr i="1" sz="4400">
              <a:solidFill>
                <a:srgbClr val="0070C0"/>
              </a:solidFill>
            </a:endParaRPr>
          </a:p>
        </p:txBody>
      </p:sp>
      <p:pic>
        <p:nvPicPr>
          <p:cNvPr id="138" name="Google Shape;13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9512" y="3068960"/>
            <a:ext cx="3434058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"/>
          <p:cNvSpPr txBox="1"/>
          <p:nvPr/>
        </p:nvSpPr>
        <p:spPr>
          <a:xfrm>
            <a:off x="2039025" y="2802675"/>
            <a:ext cx="5433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1800" u="none" cap="none" strike="noStrike">
                <a:solidFill>
                  <a:srgbClr val="1C4587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(заняття із вдосконалення культури мовлення)</a:t>
            </a:r>
            <a:endParaRPr sz="1800">
              <a:solidFill>
                <a:srgbClr val="1C4587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40" name="Google Shape;140;p1"/>
          <p:cNvSpPr txBox="1"/>
          <p:nvPr/>
        </p:nvSpPr>
        <p:spPr>
          <a:xfrm>
            <a:off x="4497760" y="4869160"/>
            <a:ext cx="43206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КРАВЕЦЬ Наталія Володимирівна, учителька української мови та літератури, вища кваліфікаційна категорія, учитель-методист 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41" name="Google Shape;141;p1"/>
          <p:cNvSpPr txBox="1"/>
          <p:nvPr/>
        </p:nvSpPr>
        <p:spPr>
          <a:xfrm>
            <a:off x="1043608" y="303040"/>
            <a:ext cx="763284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2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ОПОРНИЙ ЗАКЛАД ЗАГАЛЬНОЇ СЕРЕДНЬОЇ ОСВІТИ І-ІІІ СТУПЕНІВ «ЛІЦЕЙ «ЕРУДИТ» МОНАСТИРИЩЕНСЬКОЇ МІСЬКОЇ РАДИ ЧЕРКАСЬКОЇ ОБЛАСТІ</a:t>
            </a:r>
            <a:endParaRPr sz="12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  <mc:AlternateContent>
    <mc:Choice Requires="p14">
      <p:transition spd="slow" p14:dur="1250">
        <p14:flip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"/>
          <p:cNvSpPr txBox="1"/>
          <p:nvPr>
            <p:ph type="title"/>
          </p:nvPr>
        </p:nvSpPr>
        <p:spPr>
          <a:xfrm>
            <a:off x="969972" y="174152"/>
            <a:ext cx="7706484" cy="4900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entury Schoolbook"/>
              <a:buNone/>
            </a:pPr>
            <a:r>
              <a:rPr b="1" lang="uk-UA">
                <a:solidFill>
                  <a:schemeClr val="dk1"/>
                </a:solidFill>
              </a:rPr>
              <a:t>ЗМІСТ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147" name="Google Shape;147;p2">
            <a:hlinkClick r:id="rId3"/>
          </p:cNvPr>
          <p:cNvSpPr/>
          <p:nvPr/>
        </p:nvSpPr>
        <p:spPr>
          <a:xfrm>
            <a:off x="969972" y="908720"/>
            <a:ext cx="7706484" cy="666888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4F4F4"/>
              </a:gs>
              <a:gs pos="30000">
                <a:srgbClr val="F3F3F3"/>
              </a:gs>
              <a:gs pos="75000">
                <a:srgbClr val="EDEDED"/>
              </a:gs>
              <a:gs pos="100000">
                <a:srgbClr val="E8E8E8"/>
              </a:gs>
            </a:gsLst>
            <a:path path="circle">
              <a:fillToRect r="100%" t="100%"/>
            </a:path>
            <a:tileRect b="-100%" l="-100%"/>
          </a:gradFill>
          <a:ln cap="flat" cmpd="sng" w="12700">
            <a:solidFill>
              <a:srgbClr val="BBBBB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dir="5400000" dist="25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Заняття 1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rgbClr val="00206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Диспут «Мова – </a:t>
            </a:r>
            <a:r>
              <a:rPr b="1" lang="uk-UA" sz="2400">
                <a:solidFill>
                  <a:srgbClr val="1155CC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Д</a:t>
            </a:r>
            <a:r>
              <a:rPr b="1" lang="uk-UA" sz="2400">
                <a:solidFill>
                  <a:srgbClr val="00206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Н</a:t>
            </a:r>
            <a:r>
              <a:rPr b="1" lang="uk-UA" sz="2400">
                <a:solidFill>
                  <a:srgbClr val="38761D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К</a:t>
            </a:r>
            <a:r>
              <a:rPr b="1" lang="uk-UA" sz="2400">
                <a:solidFill>
                  <a:srgbClr val="00206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нації»</a:t>
            </a:r>
            <a:endParaRPr b="1" sz="2400">
              <a:solidFill>
                <a:srgbClr val="00206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48" name="Google Shape;148;p2">
            <a:hlinkClick r:id="rId4"/>
          </p:cNvPr>
          <p:cNvSpPr/>
          <p:nvPr/>
        </p:nvSpPr>
        <p:spPr>
          <a:xfrm>
            <a:off x="969972" y="1821123"/>
            <a:ext cx="7706484" cy="668486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4F4F4"/>
              </a:gs>
              <a:gs pos="30000">
                <a:srgbClr val="F3F3F3"/>
              </a:gs>
              <a:gs pos="75000">
                <a:srgbClr val="EDEDED"/>
              </a:gs>
              <a:gs pos="100000">
                <a:srgbClr val="E8E8E8"/>
              </a:gs>
            </a:gsLst>
            <a:path path="circle">
              <a:fillToRect r="100%" t="100%"/>
            </a:path>
            <a:tileRect b="-100%" l="-100%"/>
          </a:gradFill>
          <a:ln cap="flat" cmpd="sng" w="12700">
            <a:solidFill>
              <a:srgbClr val="BBBBB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dir="5400000" dist="25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Заняття 2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rgbClr val="00206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Особливості мовленнєвого етикету українців</a:t>
            </a:r>
            <a:endParaRPr b="1" sz="2400">
              <a:solidFill>
                <a:srgbClr val="00206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49" name="Google Shape;149;p2">
            <a:hlinkClick r:id="rId5"/>
          </p:cNvPr>
          <p:cNvSpPr/>
          <p:nvPr/>
        </p:nvSpPr>
        <p:spPr>
          <a:xfrm>
            <a:off x="969972" y="2715295"/>
            <a:ext cx="7706484" cy="700764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4F4F4"/>
              </a:gs>
              <a:gs pos="30000">
                <a:srgbClr val="F3F3F3"/>
              </a:gs>
              <a:gs pos="75000">
                <a:srgbClr val="EDEDED"/>
              </a:gs>
              <a:gs pos="100000">
                <a:srgbClr val="E8E8E8"/>
              </a:gs>
            </a:gsLst>
            <a:path path="circle">
              <a:fillToRect r="100%" t="100%"/>
            </a:path>
            <a:tileRect b="-100%" l="-100%"/>
          </a:gradFill>
          <a:ln cap="flat" cmpd="sng" w="12700">
            <a:solidFill>
              <a:srgbClr val="BBBBB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dir="5400000" dist="25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Заняття  3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rgbClr val="00206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Складні в</a:t>
            </a:r>
            <a:r>
              <a:rPr b="1" lang="uk-UA" sz="2400">
                <a:solidFill>
                  <a:srgbClr val="1155CC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И</a:t>
            </a:r>
            <a:r>
              <a:rPr b="1" lang="uk-UA" sz="2400">
                <a:solidFill>
                  <a:srgbClr val="00206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падки наголошування слів</a:t>
            </a:r>
            <a:endParaRPr b="1" sz="2400">
              <a:solidFill>
                <a:srgbClr val="00206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50" name="Google Shape;150;p2">
            <a:hlinkClick r:id="rId6"/>
          </p:cNvPr>
          <p:cNvSpPr/>
          <p:nvPr/>
        </p:nvSpPr>
        <p:spPr>
          <a:xfrm>
            <a:off x="969972" y="3672125"/>
            <a:ext cx="7706484" cy="692979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4F4F4"/>
              </a:gs>
              <a:gs pos="30000">
                <a:srgbClr val="F3F3F3"/>
              </a:gs>
              <a:gs pos="75000">
                <a:srgbClr val="EDEDED"/>
              </a:gs>
              <a:gs pos="100000">
                <a:srgbClr val="E8E8E8"/>
              </a:gs>
            </a:gsLst>
            <a:path path="circle">
              <a:fillToRect r="100%" t="100%"/>
            </a:path>
            <a:tileRect b="-100%" l="-100%"/>
          </a:gradFill>
          <a:ln cap="flat" cmpd="sng" w="12700">
            <a:solidFill>
              <a:srgbClr val="BBBBB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dir="5400000" dist="25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Заняття 4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rgbClr val="00206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Вживання слів іншомовного походження</a:t>
            </a:r>
            <a:endParaRPr b="1" sz="2400">
              <a:solidFill>
                <a:srgbClr val="00206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51" name="Google Shape;151;p2">
            <a:hlinkClick r:id="rId7"/>
          </p:cNvPr>
          <p:cNvSpPr/>
          <p:nvPr/>
        </p:nvSpPr>
        <p:spPr>
          <a:xfrm>
            <a:off x="969972" y="4598467"/>
            <a:ext cx="7706484" cy="774749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4F4F4"/>
              </a:gs>
              <a:gs pos="30000">
                <a:srgbClr val="F3F3F3"/>
              </a:gs>
              <a:gs pos="75000">
                <a:srgbClr val="EDEDED"/>
              </a:gs>
              <a:gs pos="100000">
                <a:srgbClr val="E8E8E8"/>
              </a:gs>
            </a:gsLst>
            <a:path path="circle">
              <a:fillToRect r="100%" t="100%"/>
            </a:path>
            <a:tileRect b="-100%" l="-100%"/>
          </a:gradFill>
          <a:ln cap="flat" cmpd="sng" w="12700">
            <a:solidFill>
              <a:srgbClr val="BBBBB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dir="5400000" dist="25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Заняття 5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rgbClr val="00206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Правильне слововживання </a:t>
            </a:r>
            <a:r>
              <a:rPr b="1" lang="uk-UA" sz="1800">
                <a:solidFill>
                  <a:srgbClr val="00206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(лексичні помилки)</a:t>
            </a:r>
            <a:endParaRPr b="1" sz="1800">
              <a:solidFill>
                <a:srgbClr val="00206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52" name="Google Shape;152;p2">
            <a:hlinkClick action="ppaction://hlinkshowjump?jump=nextslide"/>
          </p:cNvPr>
          <p:cNvSpPr/>
          <p:nvPr/>
        </p:nvSpPr>
        <p:spPr>
          <a:xfrm>
            <a:off x="969972" y="5606579"/>
            <a:ext cx="7706484" cy="774749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4F4F4"/>
              </a:gs>
              <a:gs pos="30000">
                <a:srgbClr val="F3F3F3"/>
              </a:gs>
              <a:gs pos="75000">
                <a:srgbClr val="EDEDED"/>
              </a:gs>
              <a:gs pos="100000">
                <a:srgbClr val="E8E8E8"/>
              </a:gs>
            </a:gsLst>
            <a:path path="circle">
              <a:fillToRect r="100%" t="100%"/>
            </a:path>
            <a:tileRect b="-100%" l="-100%"/>
          </a:gradFill>
          <a:ln cap="flat" cmpd="sng" w="12700">
            <a:solidFill>
              <a:srgbClr val="BBBBB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dir="5400000" dist="25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rgbClr val="00206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Використані джерела</a:t>
            </a:r>
            <a:endParaRPr b="1" sz="2400">
              <a:solidFill>
                <a:srgbClr val="00206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"/>
          <p:cNvSpPr/>
          <p:nvPr/>
        </p:nvSpPr>
        <p:spPr>
          <a:xfrm>
            <a:off x="755576" y="3105835"/>
            <a:ext cx="61024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u="sng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https://www.youtube.com/watch?v=psYRauAmxY0</a:t>
            </a:r>
            <a:r>
              <a:rPr lang="uk-UA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58" name="Google Shape;158;p3"/>
          <p:cNvSpPr/>
          <p:nvPr/>
        </p:nvSpPr>
        <p:spPr>
          <a:xfrm>
            <a:off x="734050" y="3477298"/>
            <a:ext cx="657425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u="sng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https://osvita.ua/vnz/reports/culture/1098/</a:t>
            </a:r>
            <a:r>
              <a:rPr lang="uk-UA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59" name="Google Shape;159;p3"/>
          <p:cNvSpPr/>
          <p:nvPr/>
        </p:nvSpPr>
        <p:spPr>
          <a:xfrm>
            <a:off x="725852" y="3849368"/>
            <a:ext cx="7331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u="sng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https://www.youtube.com/watch?v=CYHFtuRWRQo</a:t>
            </a:r>
            <a:r>
              <a:rPr lang="uk-UA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0" name="Google Shape;160;p3"/>
          <p:cNvSpPr/>
          <p:nvPr/>
        </p:nvSpPr>
        <p:spPr>
          <a:xfrm>
            <a:off x="708230" y="4212792"/>
            <a:ext cx="7355095" cy="365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u="sng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https://studopedia.org/7-14570.htm</a:t>
            </a:r>
            <a:r>
              <a:rPr lang="uk-UA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1" name="Google Shape;161;p3"/>
          <p:cNvSpPr/>
          <p:nvPr/>
        </p:nvSpPr>
        <p:spPr>
          <a:xfrm>
            <a:off x="736824" y="2736503"/>
            <a:ext cx="427873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u="sng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https://ukrlit.net/lesson/8klas/41.html</a:t>
            </a:r>
            <a:r>
              <a:rPr lang="uk-UA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2" name="Google Shape;162;p3"/>
          <p:cNvSpPr/>
          <p:nvPr/>
        </p:nvSpPr>
        <p:spPr>
          <a:xfrm>
            <a:off x="2293556" y="237127"/>
            <a:ext cx="43974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800">
                <a:solidFill>
                  <a:srgbClr val="0070C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Використані джерела</a:t>
            </a:r>
            <a:endParaRPr b="1" sz="2800">
              <a:solidFill>
                <a:srgbClr val="0070C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3" name="Google Shape;163;p3"/>
          <p:cNvSpPr/>
          <p:nvPr/>
        </p:nvSpPr>
        <p:spPr>
          <a:xfrm>
            <a:off x="735540" y="2365040"/>
            <a:ext cx="35654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u="sng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https://youtu.be/nqReOxAjuWg</a:t>
            </a:r>
            <a:r>
              <a:rPr lang="uk-UA" sz="1800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endParaRPr sz="1800">
              <a:solidFill>
                <a:srgbClr val="00000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4" name="Google Shape;164;p3"/>
          <p:cNvSpPr/>
          <p:nvPr/>
        </p:nvSpPr>
        <p:spPr>
          <a:xfrm>
            <a:off x="734050" y="1994650"/>
            <a:ext cx="6984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u="sng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https://youtu.be/aAGAJyJH_f0</a:t>
            </a:r>
            <a:r>
              <a:rPr lang="uk-UA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5" name="Google Shape;165;p3"/>
          <p:cNvSpPr/>
          <p:nvPr/>
        </p:nvSpPr>
        <p:spPr>
          <a:xfrm>
            <a:off x="752425" y="1624225"/>
            <a:ext cx="6984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u="sng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https://naurok.com.ua/prezentaciya-etiketni-zhanri-252943.html</a:t>
            </a:r>
            <a:r>
              <a:rPr lang="uk-UA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6" name="Google Shape;166;p3"/>
          <p:cNvSpPr/>
          <p:nvPr/>
        </p:nvSpPr>
        <p:spPr>
          <a:xfrm>
            <a:off x="717655" y="5630151"/>
            <a:ext cx="734796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Тренажер проблемних наголосів </a:t>
            </a:r>
            <a:r>
              <a:rPr lang="uk-UA" sz="1800" u="sng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  <a:hlinkClick r:id="rId1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https://dyskurs.net/trenazher-problemnykh-naholosiv-na-zno/</a:t>
            </a:r>
            <a:r>
              <a:rPr lang="uk-UA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7" name="Google Shape;167;p3"/>
          <p:cNvSpPr/>
          <p:nvPr/>
        </p:nvSpPr>
        <p:spPr>
          <a:xfrm>
            <a:off x="717656" y="4592912"/>
            <a:ext cx="734796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u="sng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  <a:hlinkClick r:id="rId1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https://ukr-mova.in.ua/library/nagolos/?fbclid=IwAR0wVML0YSm-A-kVD_I26LBe1BfuoA5fpqR4mb2bVZMBVHHcisiVhoLAYT0</a:t>
            </a:r>
            <a:r>
              <a:rPr lang="uk-UA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8" name="Google Shape;168;p3"/>
          <p:cNvSpPr/>
          <p:nvPr/>
        </p:nvSpPr>
        <p:spPr>
          <a:xfrm>
            <a:off x="717655" y="5250031"/>
            <a:ext cx="734796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u="sng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  <a:hlinkClick r:id="rId1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Тест: іншомовні слова в українській мові – Освіта.UA (osvita.ua)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9" name="Google Shape;169;p3"/>
          <p:cNvSpPr txBox="1"/>
          <p:nvPr/>
        </p:nvSpPr>
        <p:spPr>
          <a:xfrm>
            <a:off x="717650" y="1146625"/>
            <a:ext cx="6854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u="sng">
                <a:solidFill>
                  <a:schemeClr val="hlink"/>
                </a:solidFill>
                <a:latin typeface="Century Schoolbook"/>
                <a:ea typeface="Century Schoolbook"/>
                <a:cs typeface="Century Schoolbook"/>
                <a:sym typeface="Century Schoolbook"/>
                <a:hlinkClick r:id="rId14"/>
              </a:rPr>
              <a:t>https://youtu.be/Xl1JP-LWgbM</a:t>
            </a:r>
            <a:r>
              <a:rPr lang="uk-UA"/>
              <a:t> </a:t>
            </a:r>
            <a:endParaRPr/>
          </a:p>
        </p:txBody>
      </p:sp>
      <p:sp>
        <p:nvSpPr>
          <p:cNvPr id="170" name="Google Shape;170;p3"/>
          <p:cNvSpPr txBox="1"/>
          <p:nvPr/>
        </p:nvSpPr>
        <p:spPr>
          <a:xfrm>
            <a:off x="719913" y="788288"/>
            <a:ext cx="7331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u="sng">
                <a:solidFill>
                  <a:schemeClr val="hlink"/>
                </a:solidFill>
                <a:latin typeface="Century Schoolbook"/>
                <a:ea typeface="Century Schoolbook"/>
                <a:cs typeface="Century Schoolbook"/>
                <a:sym typeface="Century Schoolbook"/>
                <a:hlinkClick r:id="rId15"/>
              </a:rPr>
              <a:t>https://www.youtube.com/watch?v=qHxemuFmR4w</a:t>
            </a:r>
            <a:endParaRPr sz="1800"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Эркер">
  <a:themeElements>
    <a:clrScheme name="Відтінки сірого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2013-12-07T05:09:52Z</dcterms:created>
  <dc:creator>Admin</dc:creator>
</cp:coreProperties>
</file>