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7" r:id="rId3"/>
    <p:sldId id="261" r:id="rId4"/>
    <p:sldId id="296" r:id="rId5"/>
    <p:sldId id="295" r:id="rId6"/>
    <p:sldId id="275" r:id="rId7"/>
    <p:sldId id="282" r:id="rId8"/>
    <p:sldId id="263" r:id="rId9"/>
    <p:sldId id="267" r:id="rId10"/>
    <p:sldId id="268" r:id="rId11"/>
    <p:sldId id="290" r:id="rId12"/>
    <p:sldId id="292" r:id="rId13"/>
    <p:sldId id="294" r:id="rId14"/>
    <p:sldId id="293" r:id="rId15"/>
    <p:sldId id="297" r:id="rId16"/>
    <p:sldId id="29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02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CD21F-6576-48A6-A872-00E60AC4A90A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E5AED-4843-4021-959B-84A05C16C7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06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46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93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A0EEF-4D0D-4CB4-8EDA-50DCD49F76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75974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323A-77FC-4C94-809C-25CEE6346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77871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F0A86-CA53-498C-AC5D-5E70ECD10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413048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941F8-1D2C-483F-AACF-2869D8025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3113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10C3D-0546-496D-A192-0D0E196B90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002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21201-765F-458C-8E48-B3B764DC93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4077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A8115-9B45-4F59-AE18-11C79C1C05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38142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8895A-997F-4964-A5C7-84FDCB53A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1781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B7644-C6AE-4F96-B4F3-E544B5B95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54226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13202-FE46-49EE-A195-4C8E46486C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589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899C9-E0F1-4DA5-8D86-2AEACA9B57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831713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7EE0B-2391-4CD1-A904-ACE849A870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297895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B5DC8A-86B3-4A73-9B2D-4F596FF052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3075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3076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3077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3078" name="Rectangle 6" descr="Полотно"/>
          <p:cNvSpPr>
            <a:spLocks noChangeArrowheads="1"/>
          </p:cNvSpPr>
          <p:nvPr/>
        </p:nvSpPr>
        <p:spPr bwMode="auto">
          <a:xfrm>
            <a:off x="900113" y="1844675"/>
            <a:ext cx="7272337" cy="295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ru-RU" sz="2800" b="1"/>
              <a:t>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77867" y="836613"/>
            <a:ext cx="47692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Інтерактивна вправа </a:t>
            </a:r>
          </a:p>
          <a:p>
            <a:pPr algn="ctr" eaLnBrk="1" hangingPunct="1"/>
            <a:r>
              <a:rPr lang="uk-UA" alt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«Займи позицію»</a:t>
            </a:r>
            <a:endParaRPr lang="ru-RU" alt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871" y="2132856"/>
            <a:ext cx="5643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Підтримайте або спростуйте думку: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«Звичаї і традиції – основа духовної культури українців.»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717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717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717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smtClean="0"/>
              <a:t> </a:t>
            </a:r>
            <a:endParaRPr lang="uk-UA" altLang="ru-RU" sz="4800" b="1" i="1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pic>
        <p:nvPicPr>
          <p:cNvPr id="2052" name="Picture 4" descr="http://s017.radikal.ru/i400/1209/e6/d98c671aa0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996952"/>
            <a:ext cx="7028545" cy="29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836712"/>
            <a:ext cx="6884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Мати навчила </a:t>
            </a:r>
          </a:p>
          <a:p>
            <a:pPr algn="ctr"/>
            <a:r>
              <a:rPr lang="uk-UA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Михайлика любові до </a:t>
            </a:r>
          </a:p>
          <a:p>
            <a:pPr algn="ctr"/>
            <a:r>
              <a:rPr lang="uk-UA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землі-годувальниці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9459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9460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9461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19462" name="Rectangle 6" descr="Полотно"/>
          <p:cNvSpPr>
            <a:spLocks noChangeArrowheads="1"/>
          </p:cNvSpPr>
          <p:nvPr/>
        </p:nvSpPr>
        <p:spPr bwMode="auto">
          <a:xfrm>
            <a:off x="3491880" y="1773238"/>
            <a:ext cx="3743325" cy="34559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36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uk-UA" altLang="ru-RU" sz="4000" b="1" dirty="0" smtClean="0">
                <a:solidFill>
                  <a:srgbClr val="993300"/>
                </a:solidFill>
              </a:rPr>
              <a:t>Теорія літератури</a:t>
            </a:r>
            <a:endParaRPr lang="uk-UA" altLang="ru-RU" sz="2400" b="1" dirty="0" smtClean="0">
              <a:solidFill>
                <a:srgbClr val="993300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589463" y="620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900236" y="1700808"/>
            <a:ext cx="7416180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uk-UA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Обрамлення</a:t>
            </a:r>
            <a:r>
              <a:rPr lang="uk-UA" alt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– художній прийом у творі, який за допомогою повтору на початку твору і в його кінці тих самих рядків або того самого опису більш яскраво розкриває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uk-UA" alt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головну думку.</a:t>
            </a:r>
            <a:endParaRPr lang="ru-RU" alt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074" name="Picture 2" descr="http://svitppt.com.ua/images/35/34869/770/img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39"/>
          <a:stretch/>
        </p:blipFill>
        <p:spPr bwMode="auto">
          <a:xfrm>
            <a:off x="4525780" y="3789040"/>
            <a:ext cx="3636054" cy="21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20483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20484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20485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20486" name="Rectangle 6" descr="Полотно"/>
          <p:cNvSpPr>
            <a:spLocks noChangeArrowheads="1"/>
          </p:cNvSpPr>
          <p:nvPr/>
        </p:nvSpPr>
        <p:spPr bwMode="auto">
          <a:xfrm>
            <a:off x="4643438" y="1773238"/>
            <a:ext cx="3743325" cy="34559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36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89463" y="620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348038" y="908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33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692696"/>
            <a:ext cx="7073974" cy="52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9459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9460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9461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19462" name="Rectangle 6" descr="Полотно"/>
          <p:cNvSpPr>
            <a:spLocks noChangeArrowheads="1"/>
          </p:cNvSpPr>
          <p:nvPr/>
        </p:nvSpPr>
        <p:spPr bwMode="auto">
          <a:xfrm>
            <a:off x="3491880" y="1773238"/>
            <a:ext cx="3743325" cy="34559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36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uk-UA" altLang="ru-RU" sz="4800" b="1" dirty="0" smtClean="0">
                <a:solidFill>
                  <a:srgbClr val="993300"/>
                </a:solidFill>
              </a:rPr>
              <a:t>Теорія літератури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589463" y="620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900236" y="1700808"/>
            <a:ext cx="741618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uk-UA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Символ</a:t>
            </a:r>
            <a:r>
              <a:rPr lang="uk-UA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– художній прийом у творі, який підкреслює й виразно виокремлює щось дуже важливе, концентруючи в собі глибокий зміст і високу емоційність.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uk-UA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Гуси-лебеді – своєрідний символ дитинства.</a:t>
            </a:r>
            <a:endParaRPr lang="ru-RU" alt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83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20483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20484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20485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20486" name="Rectangle 6" descr="Полотно"/>
          <p:cNvSpPr>
            <a:spLocks noChangeArrowheads="1"/>
          </p:cNvSpPr>
          <p:nvPr/>
        </p:nvSpPr>
        <p:spPr bwMode="auto">
          <a:xfrm>
            <a:off x="4643438" y="1773238"/>
            <a:ext cx="3743325" cy="34559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36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89463" y="620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096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692150"/>
            <a:ext cx="1204913" cy="865188"/>
          </a:xfrm>
          <a:noFill/>
        </p:spPr>
      </p:pic>
      <p:pic>
        <p:nvPicPr>
          <p:cNvPr id="40963" name="Picture 3" descr="viewim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392" y="2348880"/>
            <a:ext cx="69850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348038" y="908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3300"/>
              </a:solidFill>
            </a:endParaRP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2700338" y="908050"/>
            <a:ext cx="34766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Любіть</a:t>
            </a:r>
            <a:r>
              <a:rPr lang="ru-RU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1476375" y="1700213"/>
            <a:ext cx="62007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Шануйте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народу!</a:t>
            </a:r>
          </a:p>
        </p:txBody>
      </p:sp>
    </p:spTree>
    <p:extLst>
      <p:ext uri="{BB962C8B-B14F-4D97-AF65-F5344CB8AC3E}">
        <p14:creationId xmlns:p14="http://schemas.microsoft.com/office/powerpoint/2010/main" xmlns="" val="542665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4787900" cy="36004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644" y="0"/>
            <a:ext cx="4662356" cy="3276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9600"/>
            <a:ext cx="4356100" cy="3708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79612" y="737269"/>
            <a:ext cx="6984776" cy="5040561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dirty="0" smtClean="0"/>
              <a:t>Використані джерела</a:t>
            </a:r>
          </a:p>
          <a:p>
            <a:pPr marL="0" indent="0" algn="ctr">
              <a:buNone/>
            </a:pPr>
            <a:endParaRPr lang="uk-UA" sz="2000" b="1" dirty="0" smtClean="0"/>
          </a:p>
          <a:p>
            <a:pPr algn="ctr"/>
            <a:r>
              <a:rPr lang="uk-UA" sz="2000" dirty="0" smtClean="0"/>
              <a:t>Навчальні програми для загальноосвітніх навчальних закладів: Українська мова; Українська література.5-9класи.- К.: Видавничий дім «Освіта». 2013. -160с.</a:t>
            </a:r>
          </a:p>
          <a:p>
            <a:r>
              <a:rPr lang="uk-UA" sz="2000" dirty="0" smtClean="0"/>
              <a:t>//Бібліотечка «</a:t>
            </a:r>
            <a:r>
              <a:rPr lang="uk-UA" sz="2000" dirty="0" err="1" smtClean="0"/>
              <a:t>Дивослово</a:t>
            </a:r>
            <a:r>
              <a:rPr lang="uk-UA" sz="2000" dirty="0" smtClean="0"/>
              <a:t>» № 9, 2015</a:t>
            </a:r>
          </a:p>
          <a:p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gorodenok.com/</a:t>
            </a:r>
            <a:r>
              <a:rPr lang="ru-RU" sz="2000" dirty="0"/>
              <a:t>урок-№-24-м-стельмах-гуси-лебеді-летять</a:t>
            </a:r>
            <a:r>
              <a:rPr lang="ru-RU" sz="2000" dirty="0" smtClean="0"/>
              <a:t>/</a:t>
            </a:r>
          </a:p>
          <a:p>
            <a:r>
              <a:rPr lang="en-US" sz="2000" dirty="0"/>
              <a:t>http://</a:t>
            </a:r>
            <a:r>
              <a:rPr lang="en-US" sz="2000" dirty="0" smtClean="0"/>
              <a:t>svitppt.com.ua/ukrainska-literatura/m-stelmah-gusilebedi-letyat.html</a:t>
            </a:r>
            <a:endParaRPr lang="uk-UA" sz="2000" dirty="0" smtClean="0"/>
          </a:p>
          <a:p>
            <a:r>
              <a:rPr lang="en-US" sz="2000" dirty="0"/>
              <a:t>http://notatka.com.ua/publ/konspekti_urokiv_ukrajinskoji_literaturi_7_klas/urok_24_m_stelmakh_gusi_lebedi_letjat_zvichaji_tradiciji_ukrajinciv_u_tvori/30-1-0-222</a:t>
            </a:r>
            <a:endParaRPr lang="uk-UA" sz="2000" dirty="0" smtClean="0"/>
          </a:p>
          <a:p>
            <a:endParaRPr lang="uk-UA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01555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622" y="3257549"/>
            <a:ext cx="4882522" cy="367160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356" y="-1"/>
            <a:ext cx="4662356" cy="334135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644" y="0"/>
            <a:ext cx="4662356" cy="3276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811" y="3149599"/>
            <a:ext cx="4442189" cy="378168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115616" y="956126"/>
            <a:ext cx="6912768" cy="4561106"/>
          </a:xfrm>
        </p:spPr>
        <p:txBody>
          <a:bodyPr/>
          <a:lstStyle/>
          <a:p>
            <a:pPr marL="0" indent="0" algn="ctr">
              <a:buNone/>
            </a:pPr>
            <a:endParaRPr lang="uk-UA" sz="2800" dirty="0" smtClean="0"/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r>
              <a:rPr lang="uk-UA" sz="2800" smtClean="0"/>
              <a:t>Автор презентації:</a:t>
            </a:r>
          </a:p>
          <a:p>
            <a:pPr marL="0" indent="0" algn="ctr">
              <a:buNone/>
            </a:pPr>
            <a:r>
              <a:rPr lang="uk-UA" sz="2800" smtClean="0"/>
              <a:t>Біда </a:t>
            </a:r>
            <a:r>
              <a:rPr lang="uk-UA" sz="2800" dirty="0" smtClean="0"/>
              <a:t>Ольга Михайлівна </a:t>
            </a:r>
          </a:p>
          <a:p>
            <a:pPr marL="0" indent="0" algn="ctr">
              <a:buNone/>
            </a:pPr>
            <a:r>
              <a:rPr lang="uk-UA" sz="2800" dirty="0"/>
              <a:t>у</a:t>
            </a:r>
            <a:r>
              <a:rPr lang="uk-UA" sz="2800" dirty="0" smtClean="0"/>
              <a:t>читель української мови та літератури </a:t>
            </a:r>
            <a:r>
              <a:rPr lang="uk-UA" sz="2800" dirty="0" err="1" smtClean="0"/>
              <a:t>Драбівського</a:t>
            </a:r>
            <a:r>
              <a:rPr lang="uk-UA" sz="2800" dirty="0" smtClean="0"/>
              <a:t> НВК « загальноосвітня школа І-ІІІ ступенів</a:t>
            </a:r>
          </a:p>
          <a:p>
            <a:pPr marL="0" indent="0" algn="ctr">
              <a:buNone/>
            </a:pPr>
            <a:r>
              <a:rPr lang="uk-UA" sz="2800" dirty="0" smtClean="0"/>
              <a:t> ім. С.В. Васильченка – гімназія» </a:t>
            </a:r>
            <a:r>
              <a:rPr lang="uk-UA" sz="2800" dirty="0" err="1" smtClean="0"/>
              <a:t>Драбівської</a:t>
            </a:r>
            <a:r>
              <a:rPr lang="uk-UA" sz="2800" dirty="0" smtClean="0"/>
              <a:t> районної ради </a:t>
            </a:r>
          </a:p>
          <a:p>
            <a:pPr marL="0" indent="0" algn="ctr">
              <a:buNone/>
            </a:pPr>
            <a:r>
              <a:rPr lang="uk-UA" sz="2800" dirty="0" smtClean="0"/>
              <a:t>Черкаської області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1286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</p:pic>
      <p:sp>
        <p:nvSpPr>
          <p:cNvPr id="2054" name="Rectangle 6" descr="Полотно"/>
          <p:cNvSpPr>
            <a:spLocks noChangeArrowheads="1"/>
          </p:cNvSpPr>
          <p:nvPr/>
        </p:nvSpPr>
        <p:spPr bwMode="auto">
          <a:xfrm>
            <a:off x="900113" y="1844675"/>
            <a:ext cx="7272337" cy="29527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ru-RU" sz="2800" b="1"/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smtClean="0"/>
              <a:t> </a:t>
            </a:r>
            <a:endParaRPr lang="uk-UA" altLang="ru-RU" sz="4800" b="1" i="1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pic>
        <p:nvPicPr>
          <p:cNvPr id="2056" name="Picture 8" descr="j0124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713788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763688" y="1700808"/>
            <a:ext cx="5472608" cy="27362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Звичаї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традиції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kern="10" dirty="0" err="1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країнців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Єдність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світу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природи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 і 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світу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дитячої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душі</a:t>
            </a:r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600" b="1" kern="1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Образ гусей-</a:t>
            </a:r>
            <a:r>
              <a:rPr lang="ru-RU" sz="3600" b="1" kern="10" dirty="0" err="1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лебедів</a:t>
            </a:r>
            <a:endParaRPr lang="ru-RU" sz="3600" b="1" kern="10" dirty="0">
              <a:solidFill>
                <a:srgbClr val="33669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84934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099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384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100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-124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101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0968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10" name="Заголовок 9"/>
          <p:cNvSpPr>
            <a:spLocks noGrp="1"/>
          </p:cNvSpPr>
          <p:nvPr>
            <p:ph type="title" sz="quarter"/>
          </p:nvPr>
        </p:nvSpPr>
        <p:spPr>
          <a:xfrm>
            <a:off x="1043608" y="2060848"/>
            <a:ext cx="7128792" cy="4104456"/>
          </a:xfrm>
        </p:spPr>
        <p:txBody>
          <a:bodyPr/>
          <a:lstStyle/>
          <a:p>
            <a:pPr algn="l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- звичаї та традиції українського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народу, які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описує письменник у повісті;             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про роль художніх засобів та елементів фольклору в повісті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усвідомити поняття «символ»;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розкрити власне розуміння образу гусей-лебедів.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1" name="Поле 10"/>
          <p:cNvSpPr txBox="1">
            <a:spLocks noChangeArrowheads="1"/>
          </p:cNvSpPr>
          <p:nvPr/>
        </p:nvSpPr>
        <p:spPr bwMode="auto">
          <a:xfrm>
            <a:off x="2843808" y="887760"/>
            <a:ext cx="3384376" cy="957064"/>
          </a:xfrm>
          <a:prstGeom prst="rect">
            <a:avLst/>
          </a:prstGeom>
          <a:solidFill>
            <a:srgbClr val="FFFFFF"/>
          </a:solidFill>
          <a:ln w="25400">
            <a:solidFill>
              <a:srgbClr val="84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</a:rPr>
              <a:t>   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</a:rPr>
              <a:t>ЗНАТИ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84934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099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384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100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-124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101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0968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10" name="Заголовок 9"/>
          <p:cNvSpPr>
            <a:spLocks noGrp="1"/>
          </p:cNvSpPr>
          <p:nvPr>
            <p:ph type="title" sz="quarter"/>
          </p:nvPr>
        </p:nvSpPr>
        <p:spPr>
          <a:xfrm>
            <a:off x="1043608" y="1988840"/>
            <a:ext cx="7200800" cy="3744416"/>
          </a:xfrm>
        </p:spPr>
        <p:txBody>
          <a:bodyPr/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 текстом,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фрагменти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;                                                   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                             - грамотно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думки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епізоди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         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словниковий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запас. </a:t>
            </a:r>
            <a:endParaRPr lang="ru-RU" sz="3200" dirty="0"/>
          </a:p>
        </p:txBody>
      </p:sp>
      <p:sp>
        <p:nvSpPr>
          <p:cNvPr id="11" name="Поле 10"/>
          <p:cNvSpPr txBox="1">
            <a:spLocks noChangeArrowheads="1"/>
          </p:cNvSpPr>
          <p:nvPr/>
        </p:nvSpPr>
        <p:spPr bwMode="auto">
          <a:xfrm>
            <a:off x="2843808" y="887760"/>
            <a:ext cx="3384376" cy="1029072"/>
          </a:xfrm>
          <a:prstGeom prst="rect">
            <a:avLst/>
          </a:prstGeom>
          <a:solidFill>
            <a:srgbClr val="FFFFFF"/>
          </a:solidFill>
          <a:ln w="25400">
            <a:solidFill>
              <a:srgbClr val="84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</a:rPr>
              <a:t>   </a:t>
            </a:r>
            <a:r>
              <a:rPr lang="uk-UA" sz="60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УМІТИ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940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84934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099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384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100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-124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4101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0968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smtClean="0"/>
              <a:t> </a:t>
            </a:r>
            <a:endParaRPr lang="uk-UA" altLang="ru-RU" sz="4800" b="1" i="1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404543" y="764704"/>
            <a:ext cx="64984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Михайлик – головний </a:t>
            </a:r>
          </a:p>
          <a:p>
            <a:pPr algn="ctr" eaLnBrk="1" hangingPunct="1"/>
            <a:r>
              <a:rPr lang="uk-UA" altLang="ru-RU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герой повісті</a:t>
            </a:r>
            <a:endParaRPr lang="ru-RU" altLang="ru-RU" sz="44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://www.ukrlitzno.com.ua/wp-content/uploads/2012/12/%D0%9C%D0%B8%D1%85%D0%B0%D0%B9%D0%BB%D0%BE-%D0%A1%D1%82%D0%B5%D0%BB%D1%8C%D0%BC%D0%B0%D1%85-%D0%93%D1%83%D1%81%D0%B8-%D0%BB%D0%B5%D0%B1%D0%B5%D0%B4%D1%96-%D0%BB%D0%B5%D1%82%D1%8F%D1%82%D1%8C-%D0%BA%D0%BE%D1%80%D0%BE%D1%82%D0%BA%D0%B8%D0%B9-%D0%B7%D0%BC%D1%96%D1%81%D1%82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395" y="2333873"/>
            <a:ext cx="5574933" cy="36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034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0243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0244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0245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10246" name="Rectangle 6" descr="Полотно"/>
          <p:cNvSpPr>
            <a:spLocks noChangeArrowheads="1"/>
          </p:cNvSpPr>
          <p:nvPr/>
        </p:nvSpPr>
        <p:spPr bwMode="auto">
          <a:xfrm>
            <a:off x="3492127" y="1556792"/>
            <a:ext cx="4680273" cy="446509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Ходять</a:t>
            </a:r>
            <a:r>
              <a:rPr lang="ru-RU" altLang="ru-RU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ряджені, водять “козу”, співають </a:t>
            </a:r>
            <a:r>
              <a:rPr lang="uk-UA" alt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щедрівки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«За плугом сам Бог ходив, а Богоматір носила їсти орачам»</a:t>
            </a:r>
            <a:endParaRPr lang="uk-UA" altLang="ru-RU" sz="3600" b="1" i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smtClean="0"/>
              <a:t> </a:t>
            </a:r>
            <a:endParaRPr lang="uk-UA" altLang="ru-RU" sz="4800" b="1" i="1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852613" y="471488"/>
            <a:ext cx="5684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СВЯТО МАЛАНКИ</a:t>
            </a:r>
            <a:br>
              <a:rPr lang="uk-UA" alt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(ЩЕДРУВАННЯ) 13 січня</a:t>
            </a:r>
            <a:endParaRPr lang="ru-RU" altLang="ru-RU" sz="36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49" name="Picture 9" descr="rizdv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7762"/>
            <a:ext cx="2942179" cy="41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5363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5364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15365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15366" name="Rectangle 6" descr="Полотно"/>
          <p:cNvSpPr>
            <a:spLocks noChangeArrowheads="1"/>
          </p:cNvSpPr>
          <p:nvPr/>
        </p:nvSpPr>
        <p:spPr bwMode="auto">
          <a:xfrm>
            <a:off x="3878519" y="1484784"/>
            <a:ext cx="4365890" cy="46805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Це найбільше весняне свято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Розписували писанки, готували </a:t>
            </a:r>
            <a:r>
              <a:rPr lang="uk-UA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крашанки, </a:t>
            </a:r>
            <a:r>
              <a:rPr lang="uk-UA" altLang="ru-RU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дряпанки</a:t>
            </a:r>
            <a:r>
              <a:rPr lang="uk-UA" altLang="ru-RU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Яйце – символ життя, символ самого свята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До цього свята пекли паски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769344" y="836712"/>
            <a:ext cx="309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ВЕЛИКДЕНЬ</a:t>
            </a:r>
            <a:endParaRPr lang="ru-RU" alt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369" name="Picture 9" descr="985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44824"/>
            <a:ext cx="2906919" cy="41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5123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5124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5125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smtClean="0"/>
              <a:t> </a:t>
            </a:r>
            <a:endParaRPr lang="uk-UA" altLang="ru-RU" sz="4800" b="1" i="1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764704"/>
            <a:ext cx="72008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</p:pic>
      <p:pic>
        <p:nvPicPr>
          <p:cNvPr id="6147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</p:pic>
      <p:pic>
        <p:nvPicPr>
          <p:cNvPr id="6148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</p:pic>
      <p:pic>
        <p:nvPicPr>
          <p:cNvPr id="6149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</p:pic>
      <p:pic>
        <p:nvPicPr>
          <p:cNvPr id="11" name="Picture 2" descr="N:\img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764704"/>
            <a:ext cx="3240830" cy="53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980728"/>
            <a:ext cx="4000450" cy="4831110"/>
          </a:xfrm>
        </p:spPr>
        <p:txBody>
          <a:bodyPr/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“- Сніг, не сніг, а вчитися треба. Підемо, Михайле, до школи. – Він узяв мене на руки, вгорнув полами киреї, а на голову надів заячу шапку.”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347</Words>
  <Application>Microsoft Office PowerPoint</Application>
  <PresentationFormat>Экран (4:3)</PresentationFormat>
  <Paragraphs>62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 </vt:lpstr>
      <vt:lpstr> </vt:lpstr>
      <vt:lpstr>- звичаї та традиції українського народу, які описує письменник у повісті;               - про роль художніх засобів та елементів фольклору в повісті, - усвідомити поняття «символ»;  - розкрити власне розуміння образу гусей-лебедів. </vt:lpstr>
      <vt:lpstr>- працювати з текстом, аналізувати його фрагменти;                                                   - творчо мислити;                                                                                                              - грамотно висловлювати свої думки;                                                                                 - виділяти головні епізоди твору;                                                                                          - розвивати словниковий запас. </vt:lpstr>
      <vt:lpstr> </vt:lpstr>
      <vt:lpstr> </vt:lpstr>
      <vt:lpstr>Слайд 7</vt:lpstr>
      <vt:lpstr> </vt:lpstr>
      <vt:lpstr>“- Сніг, не сніг, а вчитися треба. Підемо, Михайле, до школи. – Він узяв мене на руки, вгорнув полами киреї, а на голову надів заячу шапку.”</vt:lpstr>
      <vt:lpstr> </vt:lpstr>
      <vt:lpstr>Теорія літератури</vt:lpstr>
      <vt:lpstr>Слайд 12</vt:lpstr>
      <vt:lpstr>Теорія літератури</vt:lpstr>
      <vt:lpstr>Слайд 14</vt:lpstr>
      <vt:lpstr>Слайд 15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Nedilya</cp:lastModifiedBy>
  <cp:revision>33</cp:revision>
  <dcterms:created xsi:type="dcterms:W3CDTF">2013-11-18T17:46:56Z</dcterms:created>
  <dcterms:modified xsi:type="dcterms:W3CDTF">2016-01-27T12:39:52Z</dcterms:modified>
</cp:coreProperties>
</file>